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5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1531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964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51348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716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1618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775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804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97134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57379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557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8599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88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D448D-E943-4006-B36A-C3E6C639AD1C}" type="datetimeFigureOut">
              <a:rPr lang="sk-SK" smtClean="0"/>
              <a:t>29. 10. 2020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AD5E3B8-F30F-4F06-84DD-0B159D58300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2688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sk-SK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Slová podľa pôvodu</a:t>
            </a:r>
            <a:r>
              <a:rPr lang="sk-SK" dirty="0" smtClean="0">
                <a:latin typeface="Arial Black" pitchFamily="34" charset="0"/>
              </a:rPr>
              <a:t/>
            </a:r>
            <a:br>
              <a:rPr lang="sk-SK" dirty="0" smtClean="0">
                <a:latin typeface="Arial Black" pitchFamily="34" charset="0"/>
              </a:rPr>
            </a:br>
            <a:endParaRPr lang="sk-SK" dirty="0"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sk-SK" dirty="0" smtClean="0">
                <a:latin typeface="Arial Black" pitchFamily="34" charset="0"/>
              </a:rPr>
              <a:t>SJ, </a:t>
            </a:r>
            <a:r>
              <a:rPr lang="sk-SK" dirty="0" smtClean="0">
                <a:latin typeface="Arial Black" pitchFamily="34" charset="0"/>
              </a:rPr>
              <a:t>9. ročník</a:t>
            </a:r>
          </a:p>
          <a:p>
            <a:pPr algn="l"/>
            <a:r>
              <a:rPr lang="sk-SK" dirty="0" smtClean="0">
                <a:latin typeface="Arial Black" pitchFamily="34" charset="0"/>
              </a:rPr>
              <a:t>Mgr. Antónia </a:t>
            </a:r>
            <a:r>
              <a:rPr lang="sk-SK" dirty="0" err="1" smtClean="0">
                <a:latin typeface="Arial Black" pitchFamily="34" charset="0"/>
              </a:rPr>
              <a:t>Tutokyová</a:t>
            </a:r>
            <a:endParaRPr lang="sk-SK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sz="4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sk-SK" sz="4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r>
              <a:rPr lang="sk-SK" sz="4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sk-SK" sz="40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</a:br>
            <a:endParaRPr lang="sk-SK" sz="40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idx="1"/>
          </p:nvPr>
        </p:nvSpPr>
        <p:spPr>
          <a:xfrm>
            <a:off x="4932040" y="798972"/>
            <a:ext cx="4190026" cy="3566131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sk-SK" sz="5100" dirty="0" smtClean="0">
                <a:latin typeface="Arial Black" pitchFamily="34" charset="0"/>
              </a:rPr>
              <a:t>Slovná zásoba slovenského jazyka je súhrn všetkých slov.</a:t>
            </a:r>
          </a:p>
          <a:p>
            <a:pPr algn="l">
              <a:buNone/>
            </a:pPr>
            <a:endParaRPr lang="sk-SK" sz="2800" dirty="0" smtClean="0">
              <a:latin typeface="Arial Black" pitchFamily="34" charset="0"/>
            </a:endParaRPr>
          </a:p>
          <a:p>
            <a:pPr algn="l">
              <a:buNone/>
            </a:pPr>
            <a:r>
              <a:rPr lang="sk-SK" sz="5000" dirty="0" smtClean="0">
                <a:latin typeface="Arial Black" pitchFamily="34" charset="0"/>
              </a:rPr>
              <a:t>Slová podľa pôvodu delíme na:</a:t>
            </a:r>
          </a:p>
          <a:p>
            <a:pPr algn="l">
              <a:buNone/>
            </a:pPr>
            <a:r>
              <a:rPr lang="sk-SK" sz="4200" dirty="0" smtClean="0">
                <a:latin typeface="Arial Black" pitchFamily="34" charset="0"/>
              </a:rPr>
              <a:t>a.) </a:t>
            </a:r>
            <a:r>
              <a:rPr lang="sk-SK" sz="4200" i="1" dirty="0" smtClean="0">
                <a:latin typeface="Arial Black" pitchFamily="34" charset="0"/>
              </a:rPr>
              <a:t>domáce</a:t>
            </a:r>
            <a:r>
              <a:rPr lang="sk-SK" sz="4200" dirty="0" smtClean="0">
                <a:latin typeface="Arial Black" pitchFamily="34" charset="0"/>
              </a:rPr>
              <a:t> </a:t>
            </a:r>
            <a:r>
              <a:rPr lang="sk-SK" sz="4200" i="1" dirty="0" smtClean="0">
                <a:latin typeface="Arial Black" pitchFamily="34" charset="0"/>
              </a:rPr>
              <a:t>slová</a:t>
            </a:r>
          </a:p>
          <a:p>
            <a:pPr algn="l">
              <a:buNone/>
            </a:pPr>
            <a:r>
              <a:rPr lang="sk-SK" sz="4200" dirty="0" smtClean="0">
                <a:latin typeface="Arial Black" pitchFamily="34" charset="0"/>
              </a:rPr>
              <a:t>b.) </a:t>
            </a:r>
            <a:r>
              <a:rPr lang="sk-SK" sz="4200" i="1" dirty="0" smtClean="0">
                <a:latin typeface="Arial Black" pitchFamily="34" charset="0"/>
              </a:rPr>
              <a:t>slová cudzieho </a:t>
            </a:r>
            <a:r>
              <a:rPr lang="sk-SK" sz="4200" i="1" dirty="0" smtClean="0">
                <a:latin typeface="Arial Black" pitchFamily="34" charset="0"/>
              </a:rPr>
              <a:t>pôvodu</a:t>
            </a:r>
          </a:p>
          <a:p>
            <a:pPr algn="ctr">
              <a:buNone/>
            </a:pPr>
            <a:endParaRPr lang="sk-SK" sz="4000" b="1" i="1" dirty="0" smtClean="0">
              <a:latin typeface="Arial Black" pitchFamily="34" charset="0"/>
            </a:endParaRPr>
          </a:p>
        </p:txBody>
      </p:sp>
      <p:pic>
        <p:nvPicPr>
          <p:cNvPr id="5" name="Obrázo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38" y="980728"/>
            <a:ext cx="4761501" cy="2952131"/>
          </a:xfrm>
          <a:prstGeom prst="rect">
            <a:avLst/>
          </a:prstGeom>
        </p:spPr>
      </p:pic>
      <p:sp>
        <p:nvSpPr>
          <p:cNvPr id="7" name="Obdĺžnik 6"/>
          <p:cNvSpPr/>
          <p:nvPr/>
        </p:nvSpPr>
        <p:spPr>
          <a:xfrm>
            <a:off x="1691680" y="4456119"/>
            <a:ext cx="4950296" cy="15449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 algn="ctr" defTabSz="685800">
              <a:lnSpc>
                <a:spcPct val="120000"/>
              </a:lnSpc>
              <a:spcBef>
                <a:spcPts val="1000"/>
              </a:spcBef>
              <a:buClr>
                <a:srgbClr val="B71E42"/>
              </a:buClr>
              <a:buSzPct val="100000"/>
            </a:pPr>
            <a:r>
              <a:rPr lang="sk-SK" sz="2000" b="1" i="1" dirty="0">
                <a:solidFill>
                  <a:prstClr val="black"/>
                </a:solidFill>
                <a:latin typeface="Arial Black" pitchFamily="34" charset="0"/>
              </a:rPr>
              <a:t>Domáce slová 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sú slová, ktoré majú domáci pôvod. Napríklad: </a:t>
            </a:r>
            <a:r>
              <a:rPr lang="sk-SK" sz="2000" dirty="0">
                <a:solidFill>
                  <a:srgbClr val="DFDBD5">
                    <a:lumMod val="50000"/>
                  </a:srgbClr>
                </a:solidFill>
                <a:latin typeface="Arial Black" pitchFamily="34" charset="0"/>
              </a:rPr>
              <a:t>dom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DFDBD5">
                    <a:lumMod val="25000"/>
                  </a:srgbClr>
                </a:solidFill>
                <a:latin typeface="Arial Black" pitchFamily="34" charset="0"/>
              </a:rPr>
              <a:t>strom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DE478E">
                    <a:lumMod val="75000"/>
                  </a:srgbClr>
                </a:solidFill>
                <a:latin typeface="Arial Black" pitchFamily="34" charset="0"/>
              </a:rPr>
              <a:t>mama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00B050"/>
                </a:solidFill>
                <a:latin typeface="Arial Black" pitchFamily="34" charset="0"/>
              </a:rPr>
              <a:t>pes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BC72F0">
                    <a:lumMod val="75000"/>
                  </a:srgbClr>
                </a:solidFill>
                <a:latin typeface="Arial Black" pitchFamily="34" charset="0"/>
              </a:rPr>
              <a:t>otec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6892A0">
                    <a:lumMod val="75000"/>
                  </a:srgbClr>
                </a:solidFill>
                <a:latin typeface="Arial Black" pitchFamily="34" charset="0"/>
              </a:rPr>
              <a:t>dvor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6892A0">
                    <a:lumMod val="50000"/>
                  </a:srgbClr>
                </a:solidFill>
                <a:latin typeface="Arial Black" pitchFamily="34" charset="0"/>
              </a:rPr>
              <a:t>noha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, </a:t>
            </a:r>
            <a:r>
              <a:rPr lang="sk-SK" sz="2000" dirty="0">
                <a:solidFill>
                  <a:srgbClr val="0070C0"/>
                </a:solidFill>
                <a:latin typeface="Arial Black" pitchFamily="34" charset="0"/>
              </a:rPr>
              <a:t>kniha</a:t>
            </a:r>
            <a:r>
              <a:rPr lang="sk-SK" sz="2000" dirty="0">
                <a:solidFill>
                  <a:prstClr val="black"/>
                </a:solidFill>
                <a:latin typeface="Arial Black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obsahu 3"/>
          <p:cNvSpPr>
            <a:spLocks noGrp="1"/>
          </p:cNvSpPr>
          <p:nvPr>
            <p:ph idx="1"/>
          </p:nvPr>
        </p:nvSpPr>
        <p:spPr>
          <a:xfrm>
            <a:off x="683568" y="692696"/>
            <a:ext cx="7479792" cy="544240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sk-SK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sk-SK" sz="2800" dirty="0" smtClean="0">
                <a:latin typeface="Arial Black" pitchFamily="34" charset="0"/>
              </a:rPr>
              <a:t>Slová cudzieho pôvodu delíme na:</a:t>
            </a:r>
          </a:p>
          <a:p>
            <a:pPr marL="0" indent="0">
              <a:buNone/>
            </a:pPr>
            <a:r>
              <a:rPr lang="sk-SK" sz="2800" dirty="0" smtClean="0">
                <a:latin typeface="Arial Black" pitchFamily="34" charset="0"/>
              </a:rPr>
              <a:t>a.) </a:t>
            </a:r>
            <a:r>
              <a:rPr lang="sk-SK" sz="2800" dirty="0" smtClean="0">
                <a:solidFill>
                  <a:srgbClr val="00B0F0"/>
                </a:solidFill>
                <a:latin typeface="Arial Black" pitchFamily="34" charset="0"/>
              </a:rPr>
              <a:t>zdomácnené slová</a:t>
            </a:r>
          </a:p>
          <a:p>
            <a:pPr marL="0" indent="0">
              <a:buNone/>
            </a:pPr>
            <a:r>
              <a:rPr lang="sk-SK" sz="2800" dirty="0" smtClean="0">
                <a:latin typeface="Arial Black" pitchFamily="34" charset="0"/>
              </a:rPr>
              <a:t>b.) </a:t>
            </a:r>
            <a:r>
              <a:rPr lang="sk-SK" sz="2800" dirty="0" smtClean="0">
                <a:solidFill>
                  <a:schemeClr val="accent4">
                    <a:lumMod val="75000"/>
                  </a:schemeClr>
                </a:solidFill>
                <a:latin typeface="Arial Black" pitchFamily="34" charset="0"/>
              </a:rPr>
              <a:t>internacionalizmy</a:t>
            </a:r>
          </a:p>
          <a:p>
            <a:pPr marL="0" indent="0">
              <a:buNone/>
            </a:pPr>
            <a:r>
              <a:rPr lang="sk-SK" sz="2800" dirty="0" smtClean="0">
                <a:latin typeface="Arial Black" pitchFamily="34" charset="0"/>
              </a:rPr>
              <a:t>c.) </a:t>
            </a:r>
            <a:r>
              <a:rPr lang="sk-SK" sz="2800" dirty="0" smtClean="0">
                <a:solidFill>
                  <a:srgbClr val="7030A0"/>
                </a:solidFill>
                <a:latin typeface="Arial Black" pitchFamily="34" charset="0"/>
              </a:rPr>
              <a:t>cudzie slová</a:t>
            </a:r>
          </a:p>
          <a:p>
            <a:endParaRPr lang="sk-SK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sk-SK" sz="2800" b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Zdomácnené slová </a:t>
            </a:r>
            <a:r>
              <a:rPr lang="sk-SK" sz="2800" b="1" dirty="0" smtClean="0">
                <a:latin typeface="Arial Black" pitchFamily="34" charset="0"/>
              </a:rPr>
              <a:t>sú slová cudzieho pôvodu, ktoré sa pravopisne aj gramaticky prispôsobili nášmu slovenskému jazyku. Napr.: </a:t>
            </a:r>
            <a:r>
              <a:rPr lang="sk-SK" sz="2800" b="1" dirty="0" smtClean="0">
                <a:solidFill>
                  <a:srgbClr val="FFC000"/>
                </a:solidFill>
                <a:latin typeface="Arial Black" pitchFamily="34" charset="0"/>
              </a:rPr>
              <a:t>futbal,</a:t>
            </a:r>
            <a:r>
              <a:rPr lang="sk-SK" sz="2800" b="1" dirty="0" smtClean="0">
                <a:latin typeface="Arial Black" pitchFamily="34" charset="0"/>
              </a:rPr>
              <a:t> </a:t>
            </a:r>
            <a:r>
              <a:rPr lang="sk-SK" sz="28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gitara,</a:t>
            </a:r>
            <a:r>
              <a:rPr lang="sk-SK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sk-SK" sz="2800" b="1" dirty="0" smtClean="0">
                <a:solidFill>
                  <a:schemeClr val="accent5">
                    <a:lumMod val="75000"/>
                  </a:schemeClr>
                </a:solidFill>
                <a:latin typeface="Arial Black" pitchFamily="34" charset="0"/>
              </a:rPr>
              <a:t>volejbal,</a:t>
            </a:r>
            <a:r>
              <a:rPr lang="sk-SK" sz="2800" b="1" dirty="0" smtClean="0">
                <a:solidFill>
                  <a:srgbClr val="FFC000"/>
                </a:solidFill>
                <a:latin typeface="Arial Black" pitchFamily="34" charset="0"/>
              </a:rPr>
              <a:t> </a:t>
            </a:r>
            <a:r>
              <a:rPr lang="sk-SK" sz="2800" b="1" dirty="0" smtClean="0">
                <a:solidFill>
                  <a:srgbClr val="00B050"/>
                </a:solidFill>
                <a:latin typeface="Arial Black" pitchFamily="34" charset="0"/>
              </a:rPr>
              <a:t>lampa</a:t>
            </a:r>
          </a:p>
          <a:p>
            <a:endParaRPr lang="sk-SK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72080" y="278059"/>
            <a:ext cx="6571344" cy="1056319"/>
          </a:xfrm>
        </p:spPr>
        <p:txBody>
          <a:bodyPr>
            <a:noAutofit/>
          </a:bodyPr>
          <a:lstStyle/>
          <a:p>
            <a:r>
              <a:rPr lang="sk-SK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sk-SK" sz="36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sk-SK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  <a:t/>
            </a:r>
            <a:br>
              <a:rPr lang="sk-SK" sz="2800" dirty="0" smtClean="0">
                <a:solidFill>
                  <a:schemeClr val="bg2">
                    <a:lumMod val="25000"/>
                  </a:schemeClr>
                </a:solidFill>
                <a:latin typeface="Arial Black" pitchFamily="34" charset="0"/>
              </a:rPr>
            </a:br>
            <a:r>
              <a:rPr lang="sk-SK" sz="2800" dirty="0" smtClean="0">
                <a:latin typeface="Arial Black" pitchFamily="34" charset="0"/>
              </a:rPr>
              <a:t/>
            </a:r>
            <a:br>
              <a:rPr lang="sk-SK" sz="2800" dirty="0" smtClean="0">
                <a:latin typeface="Arial Black" pitchFamily="34" charset="0"/>
              </a:rPr>
            </a:br>
            <a:endParaRPr lang="sk-SK" sz="2800" dirty="0">
              <a:latin typeface="Arial Black" pitchFamily="34" charset="0"/>
            </a:endParaRPr>
          </a:p>
        </p:txBody>
      </p:sp>
      <p:pic>
        <p:nvPicPr>
          <p:cNvPr id="11" name="Obrázok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57249"/>
            <a:ext cx="9144000" cy="5143501"/>
          </a:xfrm>
          <a:prstGeom prst="rect">
            <a:avLst/>
          </a:prstGeom>
        </p:spPr>
      </p:pic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107504" y="2348880"/>
            <a:ext cx="8856984" cy="3456384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sk-SK" sz="3000" dirty="0" smtClean="0">
                <a:solidFill>
                  <a:srgbClr val="FFFF00"/>
                </a:solidFill>
                <a:latin typeface="Arial Black" pitchFamily="34" charset="0"/>
              </a:rPr>
              <a:t>Internacionalizmy</a:t>
            </a:r>
            <a:r>
              <a:rPr lang="sk-SK" dirty="0" smtClean="0">
                <a:solidFill>
                  <a:srgbClr val="FFFF00"/>
                </a:solidFill>
                <a:latin typeface="Arial Black" pitchFamily="34" charset="0"/>
              </a:rPr>
              <a:t> </a:t>
            </a:r>
            <a:r>
              <a:rPr lang="sk-SK" dirty="0" smtClean="0">
                <a:solidFill>
                  <a:srgbClr val="FFFF00"/>
                </a:solidFill>
                <a:latin typeface="Arial Black" pitchFamily="34" charset="0"/>
              </a:rPr>
              <a:t>- </a:t>
            </a:r>
            <a:r>
              <a:rPr lang="sk-SK" sz="2600" dirty="0" smtClean="0">
                <a:solidFill>
                  <a:srgbClr val="FFFF00"/>
                </a:solidFill>
                <a:latin typeface="Arial Black" pitchFamily="34" charset="0"/>
              </a:rPr>
              <a:t>sú slová cudzieho pôvodu, ktoré sa používajú aj v iných jazykoch a rozšírili sa  do celého sveta </a:t>
            </a:r>
            <a:endParaRPr lang="sk-SK" sz="2600" dirty="0" smtClean="0">
              <a:solidFill>
                <a:srgbClr val="FFFF0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sk-SK" sz="2400" dirty="0">
              <a:solidFill>
                <a:srgbClr val="7030A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endParaRPr lang="sk-SK" sz="24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sk-SK" sz="2600" dirty="0" smtClean="0">
                <a:solidFill>
                  <a:srgbClr val="7030A0"/>
                </a:solidFill>
                <a:latin typeface="Arial Black" pitchFamily="34" charset="0"/>
              </a:rPr>
              <a:t>Napríklad: </a:t>
            </a:r>
            <a:r>
              <a:rPr lang="sk-SK" sz="2600" dirty="0" smtClean="0">
                <a:solidFill>
                  <a:srgbClr val="FF0000"/>
                </a:solidFill>
                <a:latin typeface="Arial Black" pitchFamily="34" charset="0"/>
              </a:rPr>
              <a:t>emócia,</a:t>
            </a:r>
            <a:r>
              <a:rPr lang="sk-SK" sz="2600" dirty="0" smtClean="0">
                <a:solidFill>
                  <a:srgbClr val="7030A0"/>
                </a:solidFill>
                <a:latin typeface="Arial Black" pitchFamily="34" charset="0"/>
              </a:rPr>
              <a:t> </a:t>
            </a:r>
            <a:r>
              <a:rPr lang="sk-SK" sz="2600" dirty="0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akcia, </a:t>
            </a:r>
            <a:r>
              <a:rPr lang="sk-SK" sz="26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mobil,</a:t>
            </a:r>
            <a:r>
              <a:rPr lang="sk-SK" sz="2600" dirty="0" smtClean="0">
                <a:solidFill>
                  <a:srgbClr val="7030A0"/>
                </a:solidFill>
                <a:latin typeface="Arial Black" pitchFamily="34" charset="0"/>
              </a:rPr>
              <a:t> epidémia, </a:t>
            </a:r>
            <a:r>
              <a:rPr lang="sk-SK" sz="2600" dirty="0" smtClean="0">
                <a:solidFill>
                  <a:srgbClr val="FFFF00"/>
                </a:solidFill>
                <a:latin typeface="Arial Black" pitchFamily="34" charset="0"/>
              </a:rPr>
              <a:t>extrém</a:t>
            </a:r>
            <a:r>
              <a:rPr lang="sk-SK" sz="2600" dirty="0" smtClean="0">
                <a:solidFill>
                  <a:srgbClr val="FFFF00"/>
                </a:solidFill>
                <a:latin typeface="Arial Black" pitchFamily="34" charset="0"/>
              </a:rPr>
              <a:t>  </a:t>
            </a:r>
            <a:r>
              <a:rPr lang="sk-SK" sz="2600" dirty="0" smtClean="0">
                <a:solidFill>
                  <a:srgbClr val="7030A0"/>
                </a:solidFill>
                <a:latin typeface="Arial Black" pitchFamily="34" charset="0"/>
              </a:rPr>
              <a:t>              </a:t>
            </a:r>
            <a:endParaRPr lang="sk-SK" sz="2600" dirty="0" smtClean="0">
              <a:solidFill>
                <a:srgbClr val="7030A0"/>
              </a:solidFill>
              <a:latin typeface="Arial Black" pitchFamily="34" charset="0"/>
            </a:endParaRPr>
          </a:p>
          <a:p>
            <a:pPr marL="0" indent="0" algn="just">
              <a:buNone/>
            </a:pPr>
            <a:r>
              <a:rPr lang="sk-SK" sz="2600" dirty="0" smtClean="0">
                <a:solidFill>
                  <a:srgbClr val="7030A0"/>
                </a:solidFill>
                <a:latin typeface="Arial Black" pitchFamily="34" charset="0"/>
              </a:rPr>
              <a:t>                                                   </a:t>
            </a:r>
            <a:endParaRPr lang="sk-SK" sz="2600" dirty="0">
              <a:solidFill>
                <a:srgbClr val="7030A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107504" y="3573016"/>
            <a:ext cx="8966013" cy="223224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sk-SK" sz="2800" dirty="0" smtClean="0">
                <a:latin typeface="Arial Black" pitchFamily="34" charset="0"/>
              </a:rPr>
              <a:t>Cudzie slová - </a:t>
            </a:r>
            <a:r>
              <a:rPr lang="sk-SK" sz="2400" dirty="0" smtClean="0">
                <a:latin typeface="Arial Black" pitchFamily="34" charset="0"/>
              </a:rPr>
              <a:t>sú slová, ktoré v slovenskom jazyku stále pociťujeme ako </a:t>
            </a:r>
            <a:r>
              <a:rPr lang="sk-SK" sz="2400" dirty="0" smtClean="0">
                <a:latin typeface="Arial Black" pitchFamily="34" charset="0"/>
              </a:rPr>
              <a:t>cudzie</a:t>
            </a:r>
          </a:p>
          <a:p>
            <a:pPr marL="0" indent="0">
              <a:buNone/>
            </a:pPr>
            <a:endParaRPr lang="sk-SK" sz="2400" b="1" dirty="0">
              <a:latin typeface="Arial Black" pitchFamily="34" charset="0"/>
            </a:endParaRPr>
          </a:p>
          <a:p>
            <a:pPr marL="0" indent="0">
              <a:buNone/>
            </a:pPr>
            <a:r>
              <a:rPr lang="sk-SK" sz="2400" b="1" dirty="0" smtClean="0">
                <a:latin typeface="Arial Black" pitchFamily="34" charset="0"/>
              </a:rPr>
              <a:t>Napríklad: </a:t>
            </a:r>
            <a:r>
              <a:rPr lang="sk-SK" sz="2400" b="1" dirty="0" err="1" smtClean="0">
                <a:solidFill>
                  <a:srgbClr val="FFFF00"/>
                </a:solidFill>
                <a:latin typeface="Arial Black" pitchFamily="34" charset="0"/>
              </a:rPr>
              <a:t>sci</a:t>
            </a:r>
            <a:r>
              <a:rPr lang="sk-SK" sz="2400" b="1" dirty="0" smtClean="0">
                <a:solidFill>
                  <a:srgbClr val="FFFF00"/>
                </a:solidFill>
                <a:latin typeface="Arial Black" pitchFamily="34" charset="0"/>
              </a:rPr>
              <a:t>–</a:t>
            </a:r>
            <a:r>
              <a:rPr lang="sk-SK" sz="2400" b="1" dirty="0" err="1" smtClean="0">
                <a:solidFill>
                  <a:srgbClr val="FFFF00"/>
                </a:solidFill>
                <a:latin typeface="Arial Black" pitchFamily="34" charset="0"/>
              </a:rPr>
              <a:t>fi</a:t>
            </a:r>
            <a:r>
              <a:rPr lang="sk-SK" sz="2400" b="1" dirty="0" smtClean="0">
                <a:solidFill>
                  <a:srgbClr val="FFFF00"/>
                </a:solidFill>
                <a:latin typeface="Arial Black" pitchFamily="34" charset="0"/>
              </a:rPr>
              <a:t>, </a:t>
            </a:r>
            <a:r>
              <a:rPr lang="sk-SK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 Black" pitchFamily="34" charset="0"/>
              </a:rPr>
              <a:t>mejkap,</a:t>
            </a:r>
            <a:r>
              <a:rPr lang="sk-SK" sz="2400" b="1" dirty="0" smtClean="0">
                <a:latin typeface="Arial Black" pitchFamily="34" charset="0"/>
              </a:rPr>
              <a:t> </a:t>
            </a:r>
            <a:r>
              <a:rPr lang="sk-SK" sz="2400" b="1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rande,</a:t>
            </a:r>
            <a:r>
              <a:rPr lang="sk-SK" sz="2400" b="1" dirty="0" smtClean="0">
                <a:latin typeface="Arial Black" pitchFamily="34" charset="0"/>
              </a:rPr>
              <a:t> </a:t>
            </a:r>
            <a:r>
              <a:rPr lang="sk-SK" sz="2400" b="1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ofsajd,</a:t>
            </a:r>
            <a:r>
              <a:rPr lang="sk-SK" sz="2400" b="1" dirty="0" smtClean="0">
                <a:latin typeface="Arial Black" pitchFamily="34" charset="0"/>
              </a:rPr>
              <a:t> </a:t>
            </a:r>
            <a:r>
              <a:rPr lang="sk-SK" sz="2400" b="1" dirty="0" smtClean="0">
                <a:solidFill>
                  <a:srgbClr val="92D050"/>
                </a:solidFill>
                <a:latin typeface="Arial Black" pitchFamily="34" charset="0"/>
              </a:rPr>
              <a:t>kare,</a:t>
            </a:r>
            <a:r>
              <a:rPr lang="sk-SK" sz="2400" b="1" dirty="0" smtClean="0">
                <a:latin typeface="Arial Black" pitchFamily="34" charset="0"/>
              </a:rPr>
              <a:t> </a:t>
            </a:r>
            <a:r>
              <a:rPr lang="sk-SK" sz="2400" b="1" dirty="0" smtClean="0">
                <a:solidFill>
                  <a:srgbClr val="00B050"/>
                </a:solidFill>
                <a:latin typeface="Arial Black" pitchFamily="34" charset="0"/>
              </a:rPr>
              <a:t>kupé</a:t>
            </a:r>
            <a:endParaRPr lang="sk-SK" sz="2400" b="1" dirty="0">
              <a:solidFill>
                <a:srgbClr val="00B050"/>
              </a:solidFill>
              <a:latin typeface="Arial Black" pitchFamily="34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1444295"/>
            <a:ext cx="4041775" cy="1627516"/>
          </a:xfrm>
        </p:spPr>
        <p:txBody>
          <a:bodyPr/>
          <a:lstStyle/>
          <a:p>
            <a:endParaRPr lang="sk-SK" dirty="0" smtClean="0"/>
          </a:p>
          <a:p>
            <a:endParaRPr lang="sk-SK" dirty="0" smtClean="0"/>
          </a:p>
          <a:p>
            <a:endParaRPr lang="sk-SK" dirty="0" smtClean="0"/>
          </a:p>
          <a:p>
            <a:endParaRPr lang="sk-SK" dirty="0" smtClean="0">
              <a:latin typeface="Arial Black" pitchFamily="34" charset="0"/>
            </a:endParaRPr>
          </a:p>
        </p:txBody>
      </p:sp>
      <p:pic>
        <p:nvPicPr>
          <p:cNvPr id="7" name="Obrázo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39" y="57158"/>
            <a:ext cx="6714767" cy="293979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283742"/>
          </a:xfrm>
        </p:spPr>
        <p:txBody>
          <a:bodyPr>
            <a:noAutofit/>
          </a:bodyPr>
          <a:lstStyle/>
          <a:p>
            <a:pPr algn="ctr"/>
            <a:r>
              <a:rPr lang="sk-SK" sz="2400" dirty="0" smtClean="0">
                <a:solidFill>
                  <a:schemeClr val="accent2">
                    <a:lumMod val="75000"/>
                  </a:schemeClr>
                </a:solidFill>
                <a:latin typeface="Arial Black" pitchFamily="34" charset="0"/>
              </a:rPr>
              <a:t>Slovná zásoba u každého človeka je rôzna, závisí od vzdelania, veku, skúseností.</a:t>
            </a:r>
            <a:endParaRPr lang="sk-SK" sz="2400" dirty="0">
              <a:solidFill>
                <a:schemeClr val="accent2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Zástupný symbol obsahu 4"/>
          <p:cNvSpPr>
            <a:spLocks noGrp="1"/>
          </p:cNvSpPr>
          <p:nvPr>
            <p:ph sz="half" idx="2"/>
          </p:nvPr>
        </p:nvSpPr>
        <p:spPr>
          <a:xfrm>
            <a:off x="251519" y="1988841"/>
            <a:ext cx="3816425" cy="2448272"/>
          </a:xfrm>
        </p:spPr>
        <p:txBody>
          <a:bodyPr>
            <a:normAutofit/>
          </a:bodyPr>
          <a:lstStyle/>
          <a:p>
            <a:pPr algn="ctr"/>
            <a:endParaRPr lang="sk-SK" dirty="0" smtClean="0">
              <a:latin typeface="Arial Black" pitchFamily="34" charset="0"/>
            </a:endParaRPr>
          </a:p>
          <a:p>
            <a:pPr marL="0" indent="0" algn="ctr">
              <a:buNone/>
            </a:pPr>
            <a:r>
              <a:rPr lang="sk-SK" dirty="0" smtClean="0">
                <a:solidFill>
                  <a:srgbClr val="00B0F0"/>
                </a:solidFill>
                <a:latin typeface="Arial Black" pitchFamily="34" charset="0"/>
              </a:rPr>
              <a:t>Neustále sa vyvíja, mení, niektoré slová zanikajú, iné sa objavujú.</a:t>
            </a:r>
            <a:endParaRPr lang="sk-SK" dirty="0">
              <a:solidFill>
                <a:srgbClr val="00B0F0"/>
              </a:solidFill>
              <a:latin typeface="Arial Black" pitchFamily="34" charset="0"/>
            </a:endParaRP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211960" y="2276872"/>
            <a:ext cx="4474840" cy="3744416"/>
          </a:xfrm>
        </p:spPr>
        <p:txBody>
          <a:bodyPr>
            <a:normAutofit fontScale="85000" lnSpcReduction="20000"/>
          </a:bodyPr>
          <a:lstStyle/>
          <a:p>
            <a:endParaRPr lang="sk-SK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 Black" pitchFamily="34" charset="0"/>
              </a:rPr>
              <a:t>Podľa významu sa člení na:</a:t>
            </a:r>
          </a:p>
          <a:p>
            <a:pPr marL="0" indent="0">
              <a:buNone/>
            </a:pPr>
            <a:r>
              <a:rPr lang="sk-SK" sz="2400" dirty="0" smtClean="0">
                <a:latin typeface="Arial Black" pitchFamily="34" charset="0"/>
              </a:rPr>
              <a:t>a.) </a:t>
            </a:r>
            <a:r>
              <a:rPr lang="sk-SK" sz="2400" i="1" dirty="0" smtClean="0">
                <a:solidFill>
                  <a:srgbClr val="7030A0"/>
                </a:solidFill>
                <a:latin typeface="Arial Black" pitchFamily="34" charset="0"/>
              </a:rPr>
              <a:t>jednovýznamové </a:t>
            </a:r>
            <a:r>
              <a:rPr lang="sk-SK" sz="2400" dirty="0" smtClean="0">
                <a:latin typeface="Arial Black" pitchFamily="34" charset="0"/>
              </a:rPr>
              <a:t>(slovo má len jeden význam – napr. písať)</a:t>
            </a:r>
          </a:p>
          <a:p>
            <a:endParaRPr lang="sk-SK" sz="2400" dirty="0" smtClean="0">
              <a:latin typeface="Arial Black" pitchFamily="34" charset="0"/>
            </a:endParaRPr>
          </a:p>
          <a:p>
            <a:pPr marL="0" indent="0">
              <a:buNone/>
            </a:pPr>
            <a:r>
              <a:rPr lang="sk-SK" sz="2400" dirty="0" smtClean="0">
                <a:latin typeface="Arial Black" pitchFamily="34" charset="0"/>
              </a:rPr>
              <a:t>b.)</a:t>
            </a:r>
            <a:r>
              <a:rPr lang="sk-SK" sz="2400" i="1" dirty="0" smtClean="0">
                <a:solidFill>
                  <a:srgbClr val="7030A0"/>
                </a:solidFill>
                <a:latin typeface="Arial Black" pitchFamily="34" charset="0"/>
              </a:rPr>
              <a:t>viacvýznamové</a:t>
            </a:r>
          </a:p>
          <a:p>
            <a:pPr marL="0" indent="0">
              <a:buNone/>
            </a:pPr>
            <a:r>
              <a:rPr lang="sk-SK" sz="2400" dirty="0" smtClean="0">
                <a:latin typeface="Arial Black" pitchFamily="34" charset="0"/>
              </a:rPr>
              <a:t>(slovo má viac významov – napr. list, list stromu, list, list napísaný)</a:t>
            </a:r>
          </a:p>
          <a:p>
            <a:endParaRPr lang="sk-SK" sz="20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5984" y="1071546"/>
            <a:ext cx="5214974" cy="2044075"/>
          </a:xfrm>
        </p:spPr>
        <p:txBody>
          <a:bodyPr>
            <a:normAutofit/>
          </a:bodyPr>
          <a:lstStyle/>
          <a:p>
            <a:pPr algn="ctr"/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323528" y="2132856"/>
            <a:ext cx="8496943" cy="3600400"/>
          </a:xfrm>
        </p:spPr>
        <p:txBody>
          <a:bodyPr>
            <a:normAutofit lnSpcReduction="10000"/>
          </a:bodyPr>
          <a:lstStyle/>
          <a:p>
            <a:pPr algn="ctr"/>
            <a:r>
              <a:rPr lang="sk-SK" sz="2600" dirty="0" smtClean="0">
                <a:latin typeface="Arial Black" pitchFamily="34" charset="0"/>
              </a:rPr>
              <a:t>Slová v Slovnej zásobe </a:t>
            </a:r>
            <a:r>
              <a:rPr lang="sk-SK" sz="2600" dirty="0" smtClean="0">
                <a:latin typeface="Arial Black" pitchFamily="34" charset="0"/>
              </a:rPr>
              <a:t>sa podľa zloženia </a:t>
            </a:r>
            <a:r>
              <a:rPr lang="sk-SK" sz="2600" dirty="0" smtClean="0">
                <a:latin typeface="Arial Black" pitchFamily="34" charset="0"/>
              </a:rPr>
              <a:t>členia </a:t>
            </a:r>
            <a:r>
              <a:rPr lang="sk-SK" sz="2600" dirty="0" smtClean="0">
                <a:latin typeface="Arial Black" pitchFamily="34" charset="0"/>
              </a:rPr>
              <a:t>na:</a:t>
            </a:r>
          </a:p>
          <a:p>
            <a:pPr algn="ctr"/>
            <a:endParaRPr lang="sk-SK" sz="2000" dirty="0" smtClean="0">
              <a:latin typeface="Arial Black" pitchFamily="34" charset="0"/>
            </a:endParaRPr>
          </a:p>
          <a:p>
            <a:pPr algn="l"/>
            <a:r>
              <a:rPr lang="sk-SK" sz="2400" dirty="0" smtClean="0">
                <a:latin typeface="Arial Black" pitchFamily="34" charset="0"/>
              </a:rPr>
              <a:t>a.) </a:t>
            </a:r>
            <a:r>
              <a:rPr lang="sk-SK" sz="2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základné</a:t>
            </a:r>
            <a:r>
              <a:rPr lang="sk-SK" sz="2400" dirty="0" smtClean="0">
                <a:latin typeface="Arial Black" pitchFamily="34" charset="0"/>
              </a:rPr>
              <a:t> – dom, strom, mama</a:t>
            </a:r>
          </a:p>
          <a:p>
            <a:pPr algn="l"/>
            <a:r>
              <a:rPr lang="sk-SK" sz="2400" dirty="0" smtClean="0">
                <a:latin typeface="Arial Black" pitchFamily="34" charset="0"/>
              </a:rPr>
              <a:t>b.) </a:t>
            </a:r>
            <a:r>
              <a:rPr lang="sk-SK" sz="2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odvodené </a:t>
            </a:r>
            <a:r>
              <a:rPr lang="sk-SK" sz="2400" dirty="0" smtClean="0">
                <a:latin typeface="Arial Black" pitchFamily="34" charset="0"/>
              </a:rPr>
              <a:t>– stromček, domisko, mamička</a:t>
            </a:r>
          </a:p>
          <a:p>
            <a:pPr algn="l"/>
            <a:r>
              <a:rPr lang="sk-SK" sz="2400" dirty="0" smtClean="0">
                <a:latin typeface="Arial Black" pitchFamily="34" charset="0"/>
              </a:rPr>
              <a:t>c.) </a:t>
            </a:r>
            <a:r>
              <a:rPr lang="sk-SK" sz="2400" i="1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zložené</a:t>
            </a:r>
            <a:r>
              <a:rPr lang="sk-SK" sz="2400" dirty="0" smtClean="0">
                <a:latin typeface="Arial Black" pitchFamily="34" charset="0"/>
              </a:rPr>
              <a:t> – vodovod, rýchlovlak</a:t>
            </a:r>
            <a:endParaRPr lang="sk-SK" sz="2400" dirty="0">
              <a:latin typeface="Arial Black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ĺžnik so šikmým odstrihnutým rohom 1"/>
          <p:cNvSpPr/>
          <p:nvPr/>
        </p:nvSpPr>
        <p:spPr>
          <a:xfrm>
            <a:off x="395536" y="1071546"/>
            <a:ext cx="8280920" cy="4301670"/>
          </a:xfrm>
          <a:prstGeom prst="snip2DiagRect">
            <a:avLst>
              <a:gd name="adj1" fmla="val 0"/>
              <a:gd name="adj2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k-SK" sz="2800" dirty="0" smtClean="0">
                <a:latin typeface="Arial Black" pitchFamily="34" charset="0"/>
              </a:rPr>
              <a:t>Slovná zásoba podľa citového zafarbenia :</a:t>
            </a:r>
          </a:p>
          <a:p>
            <a:endParaRPr lang="sk-SK" sz="2800" dirty="0" smtClean="0">
              <a:latin typeface="Arial Black" pitchFamily="34" charset="0"/>
            </a:endParaRPr>
          </a:p>
          <a:p>
            <a:r>
              <a:rPr lang="sk-SK" sz="2800" dirty="0" smtClean="0">
                <a:latin typeface="Arial Black" pitchFamily="34" charset="0"/>
              </a:rPr>
              <a:t>a.) </a:t>
            </a:r>
            <a:r>
              <a:rPr lang="sk-SK" sz="2800" i="1" dirty="0" smtClean="0">
                <a:latin typeface="Arial Black" pitchFamily="34" charset="0"/>
              </a:rPr>
              <a:t>citovo zafarbené </a:t>
            </a:r>
            <a:r>
              <a:rPr lang="sk-SK" sz="2800" dirty="0" smtClean="0">
                <a:latin typeface="Arial Black" pitchFamily="34" charset="0"/>
              </a:rPr>
              <a:t>- </a:t>
            </a:r>
            <a:r>
              <a:rPr lang="sk-SK" sz="2800" dirty="0" smtClean="0">
                <a:solidFill>
                  <a:srgbClr val="00B0F0"/>
                </a:solidFill>
                <a:latin typeface="Arial Black" pitchFamily="34" charset="0"/>
              </a:rPr>
              <a:t>ručičky, papať, laba, papuľa</a:t>
            </a:r>
          </a:p>
          <a:p>
            <a:r>
              <a:rPr lang="sk-SK" sz="2800" dirty="0" smtClean="0">
                <a:latin typeface="Arial Black" pitchFamily="34" charset="0"/>
              </a:rPr>
              <a:t>b.) </a:t>
            </a:r>
            <a:r>
              <a:rPr lang="sk-SK" sz="2800" i="1" dirty="0" smtClean="0">
                <a:latin typeface="Arial Black" pitchFamily="34" charset="0"/>
              </a:rPr>
              <a:t>neutrálne</a:t>
            </a:r>
            <a:r>
              <a:rPr lang="sk-SK" sz="2800" dirty="0" smtClean="0">
                <a:latin typeface="Arial Black" pitchFamily="34" charset="0"/>
              </a:rPr>
              <a:t> – bez citového príznaku: </a:t>
            </a:r>
            <a:r>
              <a:rPr lang="sk-SK" sz="2800" dirty="0" smtClean="0">
                <a:solidFill>
                  <a:srgbClr val="002060"/>
                </a:solidFill>
                <a:latin typeface="Arial Black" pitchFamily="34" charset="0"/>
              </a:rPr>
              <a:t>ruka, dom, pes </a:t>
            </a:r>
            <a:endParaRPr lang="sk-SK" sz="2800" dirty="0">
              <a:solidFill>
                <a:srgbClr val="002060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TM10001114[[fn=Galéria]]</Template>
  <TotalTime>198</TotalTime>
  <Words>303</Words>
  <Application>Microsoft Office PowerPoint</Application>
  <PresentationFormat>Prezentácia na obrazovke (4:3)</PresentationFormat>
  <Paragraphs>47</Paragraphs>
  <Slides>8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2" baseType="lpstr">
      <vt:lpstr>Arial</vt:lpstr>
      <vt:lpstr>Arial Black</vt:lpstr>
      <vt:lpstr>Gill Sans MT</vt:lpstr>
      <vt:lpstr>Gallery</vt:lpstr>
      <vt:lpstr>Slová podľa pôvodu </vt:lpstr>
      <vt:lpstr>  </vt:lpstr>
      <vt:lpstr>Prezentácia programu PowerPoint</vt:lpstr>
      <vt:lpstr>   </vt:lpstr>
      <vt:lpstr>Prezentácia programu PowerPoint</vt:lpstr>
      <vt:lpstr>Slovná zásoba u každého človeka je rôzna, závisí od vzdelania, veku, skúseností.</vt:lpstr>
      <vt:lpstr> </vt:lpstr>
      <vt:lpstr>Prezentácia programu PowerPoint</vt:lpstr>
    </vt:vector>
  </TitlesOfParts>
  <Company>ZŠ Jarovnice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Slová podľa pôvodu</dc:title>
  <dc:creator>PC</dc:creator>
  <cp:lastModifiedBy>Antónia</cp:lastModifiedBy>
  <cp:revision>15</cp:revision>
  <dcterms:created xsi:type="dcterms:W3CDTF">2020-11-02T07:15:44Z</dcterms:created>
  <dcterms:modified xsi:type="dcterms:W3CDTF">2020-10-29T19:55:10Z</dcterms:modified>
</cp:coreProperties>
</file>