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B%C3%A1snik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sk.wikipedia.org/wiki/Po%C4%BEsk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k.wikipedia.org/wiki/Romantizmus_(literat%C3%BAra)" TargetMode="External"/><Relationship Id="rId5" Type="http://schemas.openxmlformats.org/officeDocument/2006/relationships/hyperlink" Target="https://sk.wikipedia.org/wiki/Publicista" TargetMode="External"/><Relationship Id="rId4" Type="http://schemas.openxmlformats.org/officeDocument/2006/relationships/hyperlink" Target="https://sk.wikipedia.org/wiki/Dramati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Romantizmus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tx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18027" y="609600"/>
            <a:ext cx="5784113" cy="2282455"/>
          </a:xfrm>
        </p:spPr>
        <p:txBody>
          <a:bodyPr>
            <a:normAutofit/>
          </a:bodyPr>
          <a:lstStyle/>
          <a:p>
            <a:r>
              <a:rPr lang="sk-SK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Adam </a:t>
            </a:r>
            <a:r>
              <a:rPr lang="sk-SK" sz="4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Mickiewicz</a:t>
            </a:r>
            <a:r>
              <a:rPr lang="sk-SK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sk-SK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sk-SK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sk-SK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sk-SK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Óda na mladosť</a:t>
            </a:r>
            <a:endParaRPr lang="sk-SK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7878" y="3939362"/>
            <a:ext cx="4164657" cy="1905000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SJL, 9. ročník</a:t>
            </a:r>
          </a:p>
          <a:p>
            <a:r>
              <a:rPr lang="sk-SK" dirty="0" smtClean="0">
                <a:solidFill>
                  <a:srgbClr val="C00000"/>
                </a:solidFill>
              </a:rPr>
              <a:t>Mgr. A. </a:t>
            </a:r>
            <a:r>
              <a:rPr lang="sk-SK" dirty="0" err="1" smtClean="0">
                <a:solidFill>
                  <a:srgbClr val="C00000"/>
                </a:solidFill>
              </a:rPr>
              <a:t>Tutokyová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4" name="Obrázok 3" descr="Zobraziť zdrojový obr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1" y="396949"/>
            <a:ext cx="5465136" cy="6312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6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tx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497" y="435934"/>
            <a:ext cx="10239153" cy="2349796"/>
          </a:xfrm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Adam </a:t>
            </a:r>
            <a:r>
              <a:rPr lang="sk-SK" sz="2400" b="1" dirty="0" err="1" smtClean="0">
                <a:solidFill>
                  <a:schemeClr val="tx1"/>
                </a:solidFill>
              </a:rPr>
              <a:t>Mickiewicz</a:t>
            </a:r>
            <a:r>
              <a:rPr lang="sk-SK" sz="2400" b="1" dirty="0" smtClean="0">
                <a:solidFill>
                  <a:schemeClr val="tx1"/>
                </a:solidFill>
              </a:rPr>
              <a:t/>
            </a:r>
            <a:br>
              <a:rPr lang="sk-SK" sz="2400" b="1" dirty="0" smtClean="0">
                <a:solidFill>
                  <a:schemeClr val="tx1"/>
                </a:solidFill>
              </a:rPr>
            </a:br>
            <a:r>
              <a:rPr lang="sk-SK" sz="2400" b="1" dirty="0" smtClean="0">
                <a:solidFill>
                  <a:schemeClr val="tx1"/>
                </a:solidFill>
              </a:rPr>
              <a:t/>
            </a:r>
            <a:br>
              <a:rPr lang="sk-SK" sz="2400" b="1" dirty="0" smtClean="0">
                <a:solidFill>
                  <a:schemeClr val="tx1"/>
                </a:solidFill>
              </a:rPr>
            </a:br>
            <a:r>
              <a:rPr lang="sk-SK" sz="2400" dirty="0" smtClean="0">
                <a:solidFill>
                  <a:schemeClr val="tx1"/>
                </a:solidFill>
              </a:rPr>
              <a:t>*24.12.1798 v Bielorusku – </a:t>
            </a:r>
            <a:r>
              <a:rPr lang="sk-SK" sz="2400" dirty="0">
                <a:solidFill>
                  <a:schemeClr val="tx1"/>
                </a:solidFill>
              </a:rPr>
              <a:t>† </a:t>
            </a:r>
            <a:r>
              <a:rPr lang="sk-SK" sz="2400" dirty="0" smtClean="0">
                <a:solidFill>
                  <a:schemeClr val="tx1"/>
                </a:solidFill>
              </a:rPr>
              <a:t>26.11. 1855 v Istanbule, Turecko.</a:t>
            </a:r>
            <a:br>
              <a:rPr lang="sk-SK" sz="2400" dirty="0" smtClean="0">
                <a:solidFill>
                  <a:schemeClr val="tx1"/>
                </a:solidFill>
              </a:rPr>
            </a:b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</a:rPr>
              <a:t>bol </a:t>
            </a:r>
            <a:r>
              <a:rPr lang="sk-SK" sz="2400" dirty="0">
                <a:solidFill>
                  <a:schemeClr val="tx1"/>
                </a:solidFill>
                <a:hlinkClick r:id="rId2" tooltip="Poľsko"/>
              </a:rPr>
              <a:t>poľský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  <a:r>
              <a:rPr lang="sk-SK" sz="2400" dirty="0">
                <a:solidFill>
                  <a:schemeClr val="tx1"/>
                </a:solidFill>
                <a:hlinkClick r:id="rId3" tooltip="Básnik"/>
              </a:rPr>
              <a:t>básnik</a:t>
            </a:r>
            <a:r>
              <a:rPr lang="sk-SK" sz="2400" dirty="0">
                <a:solidFill>
                  <a:schemeClr val="tx1"/>
                </a:solidFill>
              </a:rPr>
              <a:t>, </a:t>
            </a:r>
            <a:r>
              <a:rPr lang="sk-SK" sz="2400" dirty="0">
                <a:solidFill>
                  <a:schemeClr val="tx1"/>
                </a:solidFill>
                <a:hlinkClick r:id="rId4" tooltip="Dramatik"/>
              </a:rPr>
              <a:t>dramatik</a:t>
            </a:r>
            <a:r>
              <a:rPr lang="sk-SK" sz="2400" dirty="0">
                <a:solidFill>
                  <a:schemeClr val="tx1"/>
                </a:solidFill>
              </a:rPr>
              <a:t> a </a:t>
            </a:r>
            <a:r>
              <a:rPr lang="sk-SK" sz="2400" dirty="0">
                <a:solidFill>
                  <a:schemeClr val="tx1"/>
                </a:solidFill>
                <a:hlinkClick r:id="rId5" tooltip="Publicista"/>
              </a:rPr>
              <a:t>publicista</a:t>
            </a:r>
            <a:r>
              <a:rPr lang="sk-SK" sz="2400" dirty="0">
                <a:solidFill>
                  <a:schemeClr val="tx1"/>
                </a:solidFill>
              </a:rPr>
              <a:t>. Hlavný predstaviteľ poľského </a:t>
            </a:r>
            <a:r>
              <a:rPr lang="sk-SK" sz="2400" dirty="0">
                <a:solidFill>
                  <a:schemeClr val="tx1"/>
                </a:solidFill>
                <a:hlinkClick r:id="rId6" tooltip="Romantizmus (literatúra)"/>
              </a:rPr>
              <a:t>romantizmu</a:t>
            </a:r>
            <a:r>
              <a:rPr lang="sk-SK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Obrázok 3" descr="Adam Mickiewicz, podpis (z wikidata)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88" y="4704737"/>
            <a:ext cx="4725670" cy="978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67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2" y="1301934"/>
            <a:ext cx="2780969" cy="2780969"/>
          </a:xfrm>
          <a:prstGeom prst="rect">
            <a:avLst/>
          </a:prstGeom>
          <a:effectLst>
            <a:softEdge rad="101600"/>
          </a:effectLst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9497" y="504492"/>
            <a:ext cx="7814929" cy="4556605"/>
          </a:xfrm>
        </p:spPr>
        <p:txBody>
          <a:bodyPr>
            <a:normAutofit/>
          </a:bodyPr>
          <a:lstStyle/>
          <a:p>
            <a:pPr algn="ctr"/>
            <a:r>
              <a:rPr lang="sk-SK" sz="2400" dirty="0">
                <a:solidFill>
                  <a:schemeClr val="tx2">
                    <a:lumMod val="25000"/>
                  </a:schemeClr>
                </a:solidFill>
              </a:rPr>
              <a:t>Poľský </a:t>
            </a:r>
            <a:r>
              <a:rPr lang="sk-SK" sz="2400" dirty="0">
                <a:solidFill>
                  <a:schemeClr val="tx2">
                    <a:lumMod val="25000"/>
                  </a:schemeClr>
                </a:solidFill>
                <a:hlinkClick r:id="rId3" tooltip="Romantizmus"/>
              </a:rPr>
              <a:t>romantizmus</a:t>
            </a:r>
            <a:r>
              <a:rPr lang="sk-SK" sz="2400" dirty="0">
                <a:solidFill>
                  <a:schemeClr val="tx2">
                    <a:lumMod val="25000"/>
                  </a:schemeClr>
                </a:solidFill>
              </a:rPr>
              <a:t> je spojený s národným bojom za samostatnosť a jeho duchovným vodcom sa stal </a:t>
            </a:r>
            <a:r>
              <a:rPr lang="sk-SK" sz="2400" dirty="0" smtClean="0">
                <a:solidFill>
                  <a:srgbClr val="C00000"/>
                </a:solidFill>
              </a:rPr>
              <a:t>Adam</a:t>
            </a:r>
            <a:r>
              <a:rPr lang="sk-SK" sz="24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sk-SK" sz="2400" dirty="0" err="1" smtClean="0">
                <a:solidFill>
                  <a:srgbClr val="C00000"/>
                </a:solidFill>
              </a:rPr>
              <a:t>Mickiewicz</a:t>
            </a:r>
            <a:r>
              <a:rPr lang="sk-SK" sz="2400" dirty="0" smtClean="0">
                <a:solidFill>
                  <a:srgbClr val="C00000"/>
                </a:solidFill>
              </a:rPr>
              <a:t>.</a:t>
            </a:r>
            <a:r>
              <a:rPr lang="sk-SK" sz="24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sk-SK" sz="24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sk-SK" sz="2400" dirty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sk-SK" sz="2400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sk-SK" sz="2400" dirty="0" smtClean="0">
                <a:solidFill>
                  <a:srgbClr val="7030A0"/>
                </a:solidFill>
              </a:rPr>
              <a:t>Ideu vyjadril v </a:t>
            </a:r>
            <a:r>
              <a:rPr lang="sk-SK" sz="2800" b="1" i="1" dirty="0">
                <a:solidFill>
                  <a:srgbClr val="7030A0"/>
                </a:solidFill>
              </a:rPr>
              <a:t>Óde na mladosť</a:t>
            </a:r>
            <a:r>
              <a:rPr lang="sk-SK" sz="2800" b="1" dirty="0">
                <a:solidFill>
                  <a:srgbClr val="7030A0"/>
                </a:solidFill>
              </a:rPr>
              <a:t> </a:t>
            </a:r>
            <a:r>
              <a:rPr lang="sk-SK" sz="2400" dirty="0">
                <a:solidFill>
                  <a:srgbClr val="7030A0"/>
                </a:solidFill>
              </a:rPr>
              <a:t>(1820). </a:t>
            </a:r>
            <a:r>
              <a:rPr lang="sk-SK" sz="2400" dirty="0" smtClean="0">
                <a:solidFill>
                  <a:srgbClr val="7030A0"/>
                </a:solidFill>
              </a:rPr>
              <a:t/>
            </a:r>
            <a:br>
              <a:rPr lang="sk-SK" sz="2400" dirty="0" smtClean="0">
                <a:solidFill>
                  <a:srgbClr val="7030A0"/>
                </a:solidFill>
              </a:rPr>
            </a:br>
            <a:r>
              <a:rPr lang="sk-SK" sz="2400" dirty="0" smtClean="0">
                <a:solidFill>
                  <a:srgbClr val="7030A0"/>
                </a:solidFill>
              </a:rPr>
              <a:t>Veril</a:t>
            </a:r>
            <a:r>
              <a:rPr lang="sk-SK" sz="2400" dirty="0">
                <a:solidFill>
                  <a:srgbClr val="7030A0"/>
                </a:solidFill>
              </a:rPr>
              <a:t>, že mládež privedie svet k vzájomnej láske a priateľstvu. Báseň ovplyvnila i štúrovcov. Po odhalení tajného spolku </a:t>
            </a:r>
            <a:r>
              <a:rPr lang="sk-SK" sz="2400" dirty="0" err="1">
                <a:solidFill>
                  <a:srgbClr val="7030A0"/>
                </a:solidFill>
              </a:rPr>
              <a:t>Mickiewicza</a:t>
            </a:r>
            <a:r>
              <a:rPr lang="sk-SK" sz="2400" dirty="0">
                <a:solidFill>
                  <a:srgbClr val="7030A0"/>
                </a:solidFill>
              </a:rPr>
              <a:t> odsúdili do vyhnanstva v Rusku. </a:t>
            </a:r>
          </a:p>
        </p:txBody>
      </p:sp>
    </p:spTree>
    <p:extLst>
      <p:ext uri="{BB962C8B-B14F-4D97-AF65-F5344CB8AC3E}">
        <p14:creationId xmlns:p14="http://schemas.microsoft.com/office/powerpoint/2010/main" val="100443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r="20769"/>
          <a:stretch>
            <a:fillRect/>
          </a:stretch>
        </p:blipFill>
        <p:spPr>
          <a:xfrm>
            <a:off x="8039789" y="247526"/>
            <a:ext cx="3046586" cy="6419088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1396592" y="451884"/>
            <a:ext cx="5334001" cy="1828800"/>
          </a:xfrm>
        </p:spPr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Óda </a:t>
            </a:r>
            <a:r>
              <a:rPr lang="pt-BR" sz="2000" b="1" dirty="0">
                <a:solidFill>
                  <a:schemeClr val="bg1"/>
                </a:solidFill>
              </a:rPr>
              <a:t>na</a:t>
            </a:r>
            <a:r>
              <a:rPr lang="pt-BR" sz="2000" dirty="0">
                <a:solidFill>
                  <a:schemeClr val="bg1"/>
                </a:solidFill>
              </a:rPr>
              <a:t> mladosť (1820) </a:t>
            </a:r>
            <a:endParaRPr lang="sk-SK" sz="2000" dirty="0" smtClean="0">
              <a:solidFill>
                <a:schemeClr val="bg1"/>
              </a:solidFill>
            </a:endParaRPr>
          </a:p>
          <a:p>
            <a:pPr algn="ctr"/>
            <a:r>
              <a:rPr lang="sk-SK" sz="2000" dirty="0" smtClean="0">
                <a:solidFill>
                  <a:schemeClr val="bg1"/>
                </a:solidFill>
              </a:rPr>
              <a:t>Hl. myšlienka - 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>
                <a:solidFill>
                  <a:schemeClr val="bg1"/>
                </a:solidFill>
              </a:rPr>
              <a:t>odozva </a:t>
            </a:r>
            <a:r>
              <a:rPr lang="pt-BR" sz="2000" b="1" dirty="0">
                <a:solidFill>
                  <a:schemeClr val="bg1"/>
                </a:solidFill>
              </a:rPr>
              <a:t>na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mladosť</a:t>
            </a:r>
            <a:r>
              <a:rPr lang="sk-SK" sz="2000" dirty="0" smtClean="0">
                <a:solidFill>
                  <a:schemeClr val="bg1"/>
                </a:solidFill>
              </a:rPr>
              <a:t>, ideály lásky a priateľstva</a:t>
            </a:r>
          </a:p>
          <a:p>
            <a:pPr algn="ctr"/>
            <a:r>
              <a:rPr lang="sk-SK" sz="2000" dirty="0" smtClean="0">
                <a:solidFill>
                  <a:schemeClr val="bg1"/>
                </a:solidFill>
              </a:rPr>
              <a:t>Téma: túžba po zmene, po novom svete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7" name="Vývojový diagram: viac dokumentov 6"/>
          <p:cNvSpPr/>
          <p:nvPr/>
        </p:nvSpPr>
        <p:spPr>
          <a:xfrm>
            <a:off x="836610" y="2668772"/>
            <a:ext cx="6453963" cy="3434315"/>
          </a:xfrm>
          <a:prstGeom prst="flowChartMultidocumen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 smtClean="0">
                <a:solidFill>
                  <a:schemeClr val="tx1"/>
                </a:solidFill>
              </a:rPr>
              <a:t>Ó, mladosť, ty však nad obzory</a:t>
            </a:r>
          </a:p>
          <a:p>
            <a:pPr algn="ctr"/>
            <a:r>
              <a:rPr lang="sk-SK" sz="2800" i="1" dirty="0" smtClean="0">
                <a:solidFill>
                  <a:schemeClr val="tx1"/>
                </a:solidFill>
              </a:rPr>
              <a:t>Vzlietaj a slnku okom </a:t>
            </a:r>
            <a:r>
              <a:rPr lang="sk-SK" sz="2800" i="1" dirty="0" err="1" smtClean="0">
                <a:solidFill>
                  <a:schemeClr val="tx1"/>
                </a:solidFill>
              </a:rPr>
              <a:t>žhavým</a:t>
            </a:r>
            <a:endParaRPr lang="sk-SK" sz="2800" i="1" dirty="0" smtClean="0">
              <a:solidFill>
                <a:schemeClr val="tx1"/>
              </a:solidFill>
            </a:endParaRPr>
          </a:p>
          <a:p>
            <a:pPr algn="ctr"/>
            <a:r>
              <a:rPr lang="sk-SK" sz="2800" i="1" dirty="0" err="1">
                <a:solidFill>
                  <a:schemeClr val="tx1"/>
                </a:solidFill>
              </a:rPr>
              <a:t>s</a:t>
            </a:r>
            <a:r>
              <a:rPr lang="sk-SK" sz="2800" i="1" dirty="0" err="1" smtClean="0">
                <a:solidFill>
                  <a:schemeClr val="tx1"/>
                </a:solidFill>
              </a:rPr>
              <a:t>vetami</a:t>
            </a:r>
            <a:r>
              <a:rPr lang="sk-SK" sz="2800" i="1" dirty="0" smtClean="0">
                <a:solidFill>
                  <a:schemeClr val="tx1"/>
                </a:solidFill>
              </a:rPr>
              <a:t> až nad priestory</a:t>
            </a:r>
          </a:p>
          <a:p>
            <a:pPr algn="ctr"/>
            <a:r>
              <a:rPr lang="sk-SK" sz="2800" i="1" dirty="0" smtClean="0">
                <a:solidFill>
                  <a:schemeClr val="tx1"/>
                </a:solidFill>
              </a:rPr>
              <a:t>prenikni krídlom </a:t>
            </a:r>
            <a:r>
              <a:rPr lang="sk-SK" sz="2800" i="1" dirty="0" err="1" smtClean="0">
                <a:solidFill>
                  <a:schemeClr val="tx1"/>
                </a:solidFill>
              </a:rPr>
              <a:t>švihotavým</a:t>
            </a:r>
            <a:r>
              <a:rPr lang="sk-SK" sz="2800" i="1" dirty="0" smtClean="0"/>
              <a:t>!</a:t>
            </a: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0243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ývojový diagram: viac dokumentov 4"/>
          <p:cNvSpPr/>
          <p:nvPr/>
        </p:nvSpPr>
        <p:spPr>
          <a:xfrm>
            <a:off x="903768" y="501493"/>
            <a:ext cx="10313582" cy="5888673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„Bez ducha, bez sŕdc – to len kostry ľudí!</a:t>
            </a:r>
          </a:p>
          <a:p>
            <a:pPr algn="ctr"/>
            <a:r>
              <a:rPr lang="sk-SK" sz="36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Ó, mladosť, daj nám krídla!“</a:t>
            </a:r>
            <a:endParaRPr lang="sk-SK" sz="36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0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lna 1"/>
          <p:cNvSpPr/>
          <p:nvPr/>
        </p:nvSpPr>
        <p:spPr>
          <a:xfrm>
            <a:off x="1020724" y="627320"/>
            <a:ext cx="10409275" cy="4593265"/>
          </a:xfrm>
          <a:prstGeom prst="wave">
            <a:avLst>
              <a:gd name="adj1" fmla="val 12500"/>
              <a:gd name="adj2" fmla="val -18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000" dirty="0" smtClean="0"/>
              <a:t>Zmýšľanie básnika je revolučné. Do kontrastu dáva starý svet s novým.</a:t>
            </a:r>
          </a:p>
          <a:p>
            <a:pPr algn="ctr"/>
            <a:endParaRPr lang="sk-SK" sz="2000" dirty="0" smtClean="0"/>
          </a:p>
          <a:p>
            <a:pPr algn="ctr"/>
            <a:r>
              <a:rPr lang="sk-SK" sz="2000" i="1" dirty="0" smtClean="0"/>
              <a:t>„Ó, mladosť, daj nám krídla!......“</a:t>
            </a:r>
          </a:p>
          <a:p>
            <a:pPr algn="ctr"/>
            <a:r>
              <a:rPr lang="sk-SK" sz="2000" i="1" dirty="0" smtClean="0"/>
              <a:t>„Nech, kto už vek má krytý mrakom,</a:t>
            </a:r>
          </a:p>
          <a:p>
            <a:pPr algn="ctr"/>
            <a:r>
              <a:rPr lang="sk-SK" sz="2000" i="1" dirty="0" smtClean="0"/>
              <a:t>Zbrázdené čelo chýliac k zemi,</a:t>
            </a:r>
          </a:p>
          <a:p>
            <a:pPr algn="ctr"/>
            <a:r>
              <a:rPr lang="sk-SK" sz="2000" i="1" dirty="0" err="1" smtClean="0"/>
              <a:t>Kol</a:t>
            </a:r>
            <a:r>
              <a:rPr lang="sk-SK" sz="2000" i="1" dirty="0" smtClean="0"/>
              <a:t> zrie len také sveta lemy,</a:t>
            </a:r>
          </a:p>
          <a:p>
            <a:pPr algn="ctr"/>
            <a:r>
              <a:rPr lang="sk-SK" sz="2000" i="1" dirty="0" smtClean="0"/>
              <a:t>Jak zakresľuje tupým zrakom.“</a:t>
            </a:r>
          </a:p>
        </p:txBody>
      </p:sp>
    </p:spTree>
    <p:extLst>
      <p:ext uri="{BB962C8B-B14F-4D97-AF65-F5344CB8AC3E}">
        <p14:creationId xmlns:p14="http://schemas.microsoft.com/office/powerpoint/2010/main" val="34473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28" y="455933"/>
            <a:ext cx="4380379" cy="5854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44" y="937437"/>
            <a:ext cx="3753528" cy="5098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RightFacing">
              <a:rot lat="21188489" lon="19486879" rev="174009"/>
            </a:camera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8609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eť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TM03457485[[fn=Sieťka]]</Template>
  <TotalTime>102</TotalTime>
  <Words>150</Words>
  <Application>Microsoft Office PowerPoint</Application>
  <PresentationFormat>Širokouhlá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Sieťka</vt:lpstr>
      <vt:lpstr>Adam Mickiewicz  Óda na mladosť</vt:lpstr>
      <vt:lpstr>Adam Mickiewicz  *24.12.1798 v Bielorusku – † 26.11. 1855 v Istanbule, Turecko.  bol poľský básnik, dramatik a publicista. Hlavný predstaviteľ poľského romantizmu.</vt:lpstr>
      <vt:lpstr>Poľský romantizmus je spojený s národným bojom za samostatnosť a jeho duchovným vodcom sa stal Adam Mickiewicz.  Ideu vyjadril v Óde na mladosť (1820).  Veril, že mládež privedie svet k vzájomnej láske a priateľstvu. Báseň ovplyvnila i štúrovcov. Po odhalení tajného spolku Mickiewicza odsúdili do vyhnanstva v Rusku. 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 Mickiewicz  Óda na mladosť</dc:title>
  <dc:creator>Antónia</dc:creator>
  <cp:lastModifiedBy>Antónia</cp:lastModifiedBy>
  <cp:revision>11</cp:revision>
  <dcterms:created xsi:type="dcterms:W3CDTF">2020-11-06T09:02:28Z</dcterms:created>
  <dcterms:modified xsi:type="dcterms:W3CDTF">2020-11-06T10:44:49Z</dcterms:modified>
</cp:coreProperties>
</file>