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82" r:id="rId4"/>
    <p:sldId id="262" r:id="rId5"/>
    <p:sldId id="263" r:id="rId6"/>
    <p:sldId id="260" r:id="rId7"/>
    <p:sldId id="261" r:id="rId8"/>
    <p:sldId id="264" r:id="rId9"/>
    <p:sldId id="276" r:id="rId10"/>
    <p:sldId id="265" r:id="rId11"/>
    <p:sldId id="266" r:id="rId12"/>
    <p:sldId id="283" r:id="rId13"/>
    <p:sldId id="284" r:id="rId14"/>
    <p:sldId id="285" r:id="rId15"/>
    <p:sldId id="267" r:id="rId16"/>
    <p:sldId id="268" r:id="rId17"/>
    <p:sldId id="269" r:id="rId18"/>
    <p:sldId id="270" r:id="rId19"/>
    <p:sldId id="271" r:id="rId20"/>
    <p:sldId id="277" r:id="rId21"/>
    <p:sldId id="278" r:id="rId22"/>
    <p:sldId id="279" r:id="rId23"/>
    <p:sldId id="280" r:id="rId24"/>
    <p:sldId id="281" r:id="rId25"/>
    <p:sldId id="274" r:id="rId26"/>
    <p:sldId id="286" r:id="rId27"/>
    <p:sldId id="287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29" autoAdjust="0"/>
  </p:normalViewPr>
  <p:slideViewPr>
    <p:cSldViewPr>
      <p:cViewPr varScale="1">
        <p:scale>
          <a:sx n="100" d="100"/>
          <a:sy n="100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kument_programu_Microsoft_Word1.docx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vam.s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ÉRETTSÉGI VIZSGA </a:t>
            </a:r>
            <a:r>
              <a:rPr lang="en-GB" b="1" dirty="0" smtClean="0">
                <a:solidFill>
                  <a:schemeClr val="tx1"/>
                </a:solidFill>
              </a:rPr>
              <a:t>20</a:t>
            </a:r>
            <a:r>
              <a:rPr lang="sk-SK" b="1" dirty="0" smtClean="0">
                <a:solidFill>
                  <a:schemeClr val="tx1"/>
                </a:solidFill>
              </a:rPr>
              <a:t>24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6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589240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002060"/>
                </a:solidFill>
              </a:rPr>
              <a:t>Külső érettségi </a:t>
            </a:r>
            <a:r>
              <a:rPr lang="sk-SK" sz="3200" dirty="0" smtClean="0">
                <a:solidFill>
                  <a:srgbClr val="002060"/>
                </a:solidFill>
              </a:rPr>
              <a:t>: </a:t>
            </a:r>
            <a:r>
              <a:rPr lang="hu-HU" sz="3200" dirty="0" smtClean="0">
                <a:solidFill>
                  <a:srgbClr val="002060"/>
                </a:solidFill>
              </a:rPr>
              <a:t>teszt</a:t>
            </a:r>
            <a:endParaRPr lang="sk-SK" sz="3200" dirty="0" smtClean="0">
              <a:solidFill>
                <a:srgbClr val="002060"/>
              </a:solidFill>
            </a:endParaRPr>
          </a:p>
          <a:p>
            <a:r>
              <a:rPr lang="pl-PL" sz="3200" b="1" dirty="0">
                <a:solidFill>
                  <a:srgbClr val="002060"/>
                </a:solidFill>
              </a:rPr>
              <a:t>3</a:t>
            </a:r>
            <a:r>
              <a:rPr lang="pl-PL" sz="3200" b="1" dirty="0" smtClean="0">
                <a:solidFill>
                  <a:srgbClr val="002060"/>
                </a:solidFill>
              </a:rPr>
              <a:t> rész</a:t>
            </a:r>
            <a:r>
              <a:rPr lang="pl-PL" sz="3200" dirty="0" smtClean="0">
                <a:solidFill>
                  <a:srgbClr val="002060"/>
                </a:solidFill>
              </a:rPr>
              <a:t>: </a:t>
            </a:r>
            <a:r>
              <a:rPr lang="hu-HU" sz="3200" dirty="0" smtClean="0">
                <a:solidFill>
                  <a:srgbClr val="002060"/>
                </a:solidFill>
              </a:rPr>
              <a:t>szöveghallgatás, nyelvhasználat, szövegértés</a:t>
            </a:r>
            <a:endParaRPr lang="sk-SK" sz="3200" dirty="0" smtClean="0">
              <a:solidFill>
                <a:srgbClr val="002060"/>
              </a:solidFill>
            </a:endParaRPr>
          </a:p>
          <a:p>
            <a:r>
              <a:rPr lang="en-GB" sz="3200" b="1" dirty="0" smtClean="0">
                <a:solidFill>
                  <a:srgbClr val="002060"/>
                </a:solidFill>
              </a:rPr>
              <a:t>46 </a:t>
            </a:r>
            <a:r>
              <a:rPr lang="hu-HU" sz="3200" dirty="0">
                <a:solidFill>
                  <a:srgbClr val="002060"/>
                </a:solidFill>
              </a:rPr>
              <a:t>feleletválasztós </a:t>
            </a:r>
            <a:r>
              <a:rPr lang="hu-HU" sz="3200" b="1" dirty="0" smtClean="0">
                <a:solidFill>
                  <a:srgbClr val="002060"/>
                </a:solidFill>
              </a:rPr>
              <a:t>és </a:t>
            </a:r>
            <a:r>
              <a:rPr lang="en-GB" sz="3200" b="1" dirty="0" smtClean="0">
                <a:solidFill>
                  <a:srgbClr val="002060"/>
                </a:solidFill>
              </a:rPr>
              <a:t>34 </a:t>
            </a:r>
            <a:r>
              <a:rPr lang="hu-HU" sz="3200" dirty="0">
                <a:solidFill>
                  <a:srgbClr val="002060"/>
                </a:solidFill>
              </a:rPr>
              <a:t>rövid válaszadós </a:t>
            </a:r>
            <a:r>
              <a:rPr lang="hu-HU" sz="3200" dirty="0" smtClean="0">
                <a:solidFill>
                  <a:srgbClr val="002060"/>
                </a:solidFill>
              </a:rPr>
              <a:t>feladat</a:t>
            </a:r>
            <a:endParaRPr lang="sk-SK" sz="3200" b="1" dirty="0" smtClean="0">
              <a:solidFill>
                <a:srgbClr val="002060"/>
              </a:solidFill>
            </a:endParaRPr>
          </a:p>
          <a:p>
            <a:r>
              <a:rPr lang="hu-HU" sz="3200" dirty="0">
                <a:solidFill>
                  <a:srgbClr val="002060"/>
                </a:solidFill>
              </a:rPr>
              <a:t>Kidolgozási idő: </a:t>
            </a:r>
            <a:r>
              <a:rPr lang="en-GB" sz="3200" b="1" dirty="0" smtClean="0">
                <a:solidFill>
                  <a:srgbClr val="002060"/>
                </a:solidFill>
              </a:rPr>
              <a:t>1</a:t>
            </a:r>
            <a:r>
              <a:rPr lang="hu-HU" sz="3200" b="1" dirty="0" smtClean="0">
                <a:solidFill>
                  <a:srgbClr val="002060"/>
                </a:solidFill>
              </a:rPr>
              <a:t>20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hu-HU" sz="3200" b="1" dirty="0">
                <a:solidFill>
                  <a:srgbClr val="002060"/>
                </a:solidFill>
              </a:rPr>
              <a:t>perc</a:t>
            </a:r>
            <a:r>
              <a:rPr lang="en-GB" sz="3200" dirty="0">
                <a:solidFill>
                  <a:srgbClr val="002060"/>
                </a:solidFill>
              </a:rPr>
              <a:t>.</a:t>
            </a:r>
            <a:endParaRPr lang="sk-SK" sz="3200" dirty="0">
              <a:solidFill>
                <a:srgbClr val="002060"/>
              </a:solidFill>
            </a:endParaRPr>
          </a:p>
          <a:p>
            <a:r>
              <a:rPr lang="hu-HU" sz="3200" b="1" dirty="0">
                <a:solidFill>
                  <a:srgbClr val="002060"/>
                </a:solidFill>
              </a:rPr>
              <a:t>Belső érettségi</a:t>
            </a:r>
            <a:r>
              <a:rPr lang="sk-SK" sz="3200" dirty="0">
                <a:solidFill>
                  <a:srgbClr val="002060"/>
                </a:solidFill>
              </a:rPr>
              <a:t>: fogalmazás, </a:t>
            </a:r>
            <a:r>
              <a:rPr lang="hu-HU" sz="3200" dirty="0" smtClean="0">
                <a:solidFill>
                  <a:srgbClr val="002060"/>
                </a:solidFill>
              </a:rPr>
              <a:t>1 megadott téma vázlatpontokkal, megadott </a:t>
            </a:r>
            <a:r>
              <a:rPr lang="hu-HU" sz="3200" dirty="0">
                <a:solidFill>
                  <a:srgbClr val="002060"/>
                </a:solidFill>
              </a:rPr>
              <a:t>műfaj</a:t>
            </a:r>
            <a:endParaRPr lang="sk-SK" sz="3200" dirty="0">
              <a:solidFill>
                <a:srgbClr val="002060"/>
              </a:solidFill>
            </a:endParaRPr>
          </a:p>
          <a:p>
            <a:r>
              <a:rPr lang="hu-HU" sz="3200" dirty="0">
                <a:solidFill>
                  <a:srgbClr val="002060"/>
                </a:solidFill>
              </a:rPr>
              <a:t>Kidolgozási idő: </a:t>
            </a:r>
            <a:r>
              <a:rPr lang="hu-HU" sz="3200" b="1" dirty="0" smtClean="0">
                <a:solidFill>
                  <a:srgbClr val="002060"/>
                </a:solidFill>
              </a:rPr>
              <a:t>60 perc</a:t>
            </a:r>
          </a:p>
          <a:p>
            <a:r>
              <a:rPr lang="hu-HU" sz="3200" b="1" dirty="0" smtClean="0">
                <a:solidFill>
                  <a:srgbClr val="002060"/>
                </a:solidFill>
              </a:rPr>
              <a:t>Szótár nem használható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ANGOL NYELV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002060"/>
                </a:solidFill>
              </a:rPr>
              <a:t>Külső érettségi </a:t>
            </a:r>
            <a:r>
              <a:rPr lang="sk-SK" sz="3600" dirty="0">
                <a:solidFill>
                  <a:srgbClr val="002060"/>
                </a:solidFill>
              </a:rPr>
              <a:t>: </a:t>
            </a:r>
            <a:r>
              <a:rPr lang="hu-HU" sz="3600" dirty="0">
                <a:solidFill>
                  <a:srgbClr val="002060"/>
                </a:solidFill>
              </a:rPr>
              <a:t>teszt</a:t>
            </a:r>
            <a:endParaRPr lang="sk-SK" sz="3600" dirty="0">
              <a:solidFill>
                <a:srgbClr val="002060"/>
              </a:solidFill>
            </a:endParaRPr>
          </a:p>
          <a:p>
            <a:r>
              <a:rPr lang="en-GB" sz="3600" b="1" dirty="0" smtClean="0">
                <a:solidFill>
                  <a:srgbClr val="002060"/>
                </a:solidFill>
              </a:rPr>
              <a:t>30 </a:t>
            </a:r>
            <a:r>
              <a:rPr lang="hu-HU" sz="3600" b="1" dirty="0" smtClean="0">
                <a:solidFill>
                  <a:srgbClr val="002060"/>
                </a:solidFill>
              </a:rPr>
              <a:t>feladat</a:t>
            </a:r>
            <a:r>
              <a:rPr lang="sk-SK" sz="3600" b="1" dirty="0" smtClean="0">
                <a:solidFill>
                  <a:srgbClr val="002060"/>
                </a:solidFill>
              </a:rPr>
              <a:t>, ebből az első </a:t>
            </a:r>
            <a:r>
              <a:rPr lang="en-GB" sz="3600" b="1" dirty="0" smtClean="0">
                <a:solidFill>
                  <a:srgbClr val="002060"/>
                </a:solidFill>
              </a:rPr>
              <a:t>20</a:t>
            </a:r>
            <a:r>
              <a:rPr lang="sk-SK" sz="3600" b="1" dirty="0" smtClean="0">
                <a:solidFill>
                  <a:srgbClr val="002060"/>
                </a:solidFill>
              </a:rPr>
              <a:t> </a:t>
            </a:r>
            <a:r>
              <a:rPr lang="hu-HU" sz="3600" b="1" dirty="0" smtClean="0">
                <a:solidFill>
                  <a:srgbClr val="002060"/>
                </a:solidFill>
              </a:rPr>
              <a:t>rövid válaszadós, további </a:t>
            </a:r>
            <a:r>
              <a:rPr lang="en-GB" sz="3600" b="1" dirty="0" smtClean="0">
                <a:solidFill>
                  <a:srgbClr val="002060"/>
                </a:solidFill>
              </a:rPr>
              <a:t>10 </a:t>
            </a:r>
            <a:r>
              <a:rPr lang="hu-HU" sz="3600" dirty="0">
                <a:solidFill>
                  <a:srgbClr val="002060"/>
                </a:solidFill>
              </a:rPr>
              <a:t>feleletválasztós </a:t>
            </a:r>
            <a:endParaRPr lang="hu-HU" sz="3600" dirty="0" smtClean="0">
              <a:solidFill>
                <a:srgbClr val="002060"/>
              </a:solidFill>
            </a:endParaRPr>
          </a:p>
          <a:p>
            <a:r>
              <a:rPr lang="hu-HU" sz="3600" dirty="0">
                <a:solidFill>
                  <a:srgbClr val="002060"/>
                </a:solidFill>
              </a:rPr>
              <a:t>Kidolgozási idő: </a:t>
            </a:r>
            <a:r>
              <a:rPr lang="en-GB" sz="3600" b="1" dirty="0" smtClean="0">
                <a:solidFill>
                  <a:srgbClr val="002060"/>
                </a:solidFill>
              </a:rPr>
              <a:t>1</a:t>
            </a:r>
            <a:r>
              <a:rPr lang="hu-HU" sz="3600" b="1" dirty="0" smtClean="0">
                <a:solidFill>
                  <a:srgbClr val="002060"/>
                </a:solidFill>
              </a:rPr>
              <a:t>50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hu-HU" sz="3600" b="1" dirty="0">
                <a:solidFill>
                  <a:srgbClr val="002060"/>
                </a:solidFill>
              </a:rPr>
              <a:t>perc</a:t>
            </a:r>
            <a:r>
              <a:rPr lang="en-GB" sz="3600" dirty="0">
                <a:solidFill>
                  <a:srgbClr val="002060"/>
                </a:solidFill>
              </a:rPr>
              <a:t>.</a:t>
            </a:r>
            <a:endParaRPr lang="sk-SK" sz="3600" dirty="0">
              <a:solidFill>
                <a:srgbClr val="002060"/>
              </a:solidFill>
            </a:endParaRPr>
          </a:p>
          <a:p>
            <a:r>
              <a:rPr lang="hu-HU" sz="3600" dirty="0" smtClean="0">
                <a:solidFill>
                  <a:srgbClr val="002060"/>
                </a:solidFill>
              </a:rPr>
              <a:t>általános írószerek, hagyományos számológép használható – nem mobiltelefon része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MATEMATIKA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1" cy="5472608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Teszt</a:t>
            </a:r>
            <a:r>
              <a:rPr lang="sk-SK" sz="2800" dirty="0" smtClean="0"/>
              <a:t> – </a:t>
            </a:r>
            <a:r>
              <a:rPr lang="sk-SK" sz="2800" dirty="0" err="1" smtClean="0"/>
              <a:t>válaszadó</a:t>
            </a:r>
            <a:r>
              <a:rPr lang="sk-SK" sz="2800" dirty="0" smtClean="0"/>
              <a:t> </a:t>
            </a:r>
            <a:r>
              <a:rPr lang="sk-SK" sz="2800" dirty="0" err="1" smtClean="0"/>
              <a:t>lapok</a:t>
            </a:r>
            <a:r>
              <a:rPr lang="sk-SK" sz="2800" dirty="0" smtClean="0"/>
              <a:t>, </a:t>
            </a:r>
            <a:r>
              <a:rPr lang="sk-SK" sz="2800" dirty="0" err="1" smtClean="0"/>
              <a:t>eredetit</a:t>
            </a:r>
            <a:r>
              <a:rPr lang="sk-SK" sz="2800" dirty="0" smtClean="0"/>
              <a:t> </a:t>
            </a:r>
            <a:r>
              <a:rPr lang="sk-SK" sz="2800" dirty="0" err="1" smtClean="0"/>
              <a:t>az</a:t>
            </a:r>
            <a:r>
              <a:rPr lang="sk-SK" sz="2800" dirty="0" smtClean="0"/>
              <a:t> </a:t>
            </a:r>
            <a:r>
              <a:rPr lang="sk-SK" sz="2800" dirty="0" err="1" smtClean="0"/>
              <a:t>iskola</a:t>
            </a:r>
            <a:r>
              <a:rPr lang="sk-SK" sz="2800" dirty="0" smtClean="0"/>
              <a:t> </a:t>
            </a:r>
            <a:r>
              <a:rPr lang="sk-SK" sz="2800" dirty="0" err="1" smtClean="0"/>
              <a:t>kiértékelésre</a:t>
            </a:r>
            <a:r>
              <a:rPr lang="sk-SK" sz="2800" dirty="0" smtClean="0"/>
              <a:t> </a:t>
            </a:r>
            <a:r>
              <a:rPr lang="sk-SK" sz="2800" dirty="0" err="1" smtClean="0"/>
              <a:t>küldi</a:t>
            </a:r>
            <a:r>
              <a:rPr lang="sk-SK" sz="2800" dirty="0" smtClean="0"/>
              <a:t>, </a:t>
            </a:r>
            <a:r>
              <a:rPr lang="sk-SK" sz="2800" dirty="0" err="1" smtClean="0"/>
              <a:t>másolatot</a:t>
            </a:r>
            <a:r>
              <a:rPr lang="sk-SK" sz="2800" dirty="0" smtClean="0"/>
              <a:t> 5 </a:t>
            </a:r>
            <a:r>
              <a:rPr lang="sk-SK" sz="2800" dirty="0" err="1" smtClean="0"/>
              <a:t>évig</a:t>
            </a:r>
            <a:r>
              <a:rPr lang="sk-SK" sz="2800" dirty="0" smtClean="0"/>
              <a:t> </a:t>
            </a:r>
            <a:r>
              <a:rPr lang="sk-SK" sz="2800" dirty="0" err="1" smtClean="0"/>
              <a:t>archiválja</a:t>
            </a:r>
            <a:endParaRPr lang="sk-SK" sz="2800" dirty="0" smtClean="0"/>
          </a:p>
          <a:p>
            <a:r>
              <a:rPr lang="sk-SK" sz="2800" dirty="0" err="1" smtClean="0"/>
              <a:t>Fogalmazás</a:t>
            </a:r>
            <a:r>
              <a:rPr lang="sk-SK" sz="2800" dirty="0" smtClean="0"/>
              <a:t> - </a:t>
            </a:r>
            <a:r>
              <a:rPr lang="sk-SK" sz="2800" dirty="0" err="1" smtClean="0"/>
              <a:t>nyomtatvány</a:t>
            </a:r>
            <a:endParaRPr lang="sk-SK" sz="2800" dirty="0" smtClean="0"/>
          </a:p>
          <a:p>
            <a:r>
              <a:rPr lang="sk-SK" sz="2800" dirty="0" err="1" smtClean="0"/>
              <a:t>Angol</a:t>
            </a:r>
            <a:r>
              <a:rPr lang="sk-SK" sz="2800" dirty="0" smtClean="0"/>
              <a:t> </a:t>
            </a:r>
            <a:r>
              <a:rPr lang="sk-SK" sz="2800" dirty="0" err="1" smtClean="0"/>
              <a:t>nyelv</a:t>
            </a:r>
            <a:r>
              <a:rPr lang="sk-SK" sz="2800" dirty="0" smtClean="0"/>
              <a:t>, </a:t>
            </a:r>
            <a:r>
              <a:rPr lang="sk-SK" sz="2800" dirty="0" err="1" smtClean="0"/>
              <a:t>magyar</a:t>
            </a:r>
            <a:r>
              <a:rPr lang="sk-SK" sz="2800" dirty="0" smtClean="0"/>
              <a:t> </a:t>
            </a:r>
            <a:r>
              <a:rPr lang="sk-SK" sz="2800" dirty="0" err="1" smtClean="0"/>
              <a:t>nyelv</a:t>
            </a:r>
            <a:r>
              <a:rPr lang="sk-SK" sz="2800" dirty="0" smtClean="0"/>
              <a:t> – </a:t>
            </a:r>
            <a:r>
              <a:rPr lang="sk-SK" sz="2800" dirty="0" err="1" smtClean="0"/>
              <a:t>rövid</a:t>
            </a:r>
            <a:r>
              <a:rPr lang="sk-SK" sz="2800" dirty="0" smtClean="0"/>
              <a:t> </a:t>
            </a:r>
            <a:r>
              <a:rPr lang="sk-SK" sz="2800" dirty="0" err="1" smtClean="0"/>
              <a:t>válaszadós</a:t>
            </a:r>
            <a:r>
              <a:rPr lang="sk-SK" sz="2800" dirty="0" smtClean="0"/>
              <a:t> </a:t>
            </a:r>
            <a:r>
              <a:rPr lang="sk-SK" sz="2800" dirty="0" err="1" smtClean="0"/>
              <a:t>feladatok</a:t>
            </a:r>
            <a:r>
              <a:rPr lang="sk-SK" sz="2800" dirty="0" smtClean="0"/>
              <a:t> </a:t>
            </a:r>
            <a:r>
              <a:rPr lang="sk-SK" sz="2800" dirty="0" err="1" smtClean="0"/>
              <a:t>értékelését</a:t>
            </a:r>
            <a:r>
              <a:rPr lang="sk-SK" sz="2800" dirty="0" smtClean="0"/>
              <a:t> a </a:t>
            </a:r>
            <a:r>
              <a:rPr lang="sk-SK" sz="2800" dirty="0" err="1" smtClean="0"/>
              <a:t>tantárgyi</a:t>
            </a:r>
            <a:r>
              <a:rPr lang="sk-SK" sz="2800" dirty="0" smtClean="0"/>
              <a:t> </a:t>
            </a:r>
            <a:r>
              <a:rPr lang="sk-SK" sz="2800" dirty="0" err="1" smtClean="0"/>
              <a:t>bizottság</a:t>
            </a:r>
            <a:r>
              <a:rPr lang="sk-SK" sz="2800" dirty="0" smtClean="0"/>
              <a:t> </a:t>
            </a:r>
            <a:r>
              <a:rPr lang="sk-SK" sz="2800" dirty="0" err="1" smtClean="0"/>
              <a:t>végzi</a:t>
            </a:r>
            <a:r>
              <a:rPr lang="sk-SK" sz="2800" dirty="0" smtClean="0"/>
              <a:t> </a:t>
            </a:r>
          </a:p>
          <a:p>
            <a:r>
              <a:rPr lang="sk-SK" sz="2800" dirty="0" smtClean="0"/>
              <a:t>Matematika, </a:t>
            </a:r>
            <a:r>
              <a:rPr lang="sk-SK" sz="2800" dirty="0" err="1" smtClean="0"/>
              <a:t>szlovák</a:t>
            </a:r>
            <a:r>
              <a:rPr lang="sk-SK" sz="2800" dirty="0" smtClean="0"/>
              <a:t> </a:t>
            </a:r>
            <a:r>
              <a:rPr lang="sk-SK" sz="2800" dirty="0" err="1" smtClean="0"/>
              <a:t>nyelv</a:t>
            </a:r>
            <a:r>
              <a:rPr lang="sk-SK" sz="2800" dirty="0" smtClean="0"/>
              <a:t> </a:t>
            </a:r>
            <a:r>
              <a:rPr lang="sk-SK" sz="2800" dirty="0" err="1" smtClean="0"/>
              <a:t>és</a:t>
            </a:r>
            <a:r>
              <a:rPr lang="sk-SK" sz="2800" dirty="0" smtClean="0"/>
              <a:t> </a:t>
            </a:r>
            <a:r>
              <a:rPr lang="sk-SK" sz="2800" dirty="0" err="1" smtClean="0"/>
              <a:t>szlovák</a:t>
            </a:r>
            <a:r>
              <a:rPr lang="sk-SK" sz="2800" dirty="0" smtClean="0"/>
              <a:t> </a:t>
            </a:r>
            <a:r>
              <a:rPr lang="sk-SK" sz="2800" dirty="0" err="1" smtClean="0"/>
              <a:t>irodalom</a:t>
            </a:r>
            <a:r>
              <a:rPr lang="sk-SK" sz="2800" dirty="0" smtClean="0"/>
              <a:t> - </a:t>
            </a:r>
            <a:r>
              <a:rPr lang="sk-SK" sz="2800" dirty="0" err="1"/>
              <a:t>rövid</a:t>
            </a:r>
            <a:r>
              <a:rPr lang="sk-SK" sz="2800" dirty="0"/>
              <a:t> </a:t>
            </a:r>
            <a:r>
              <a:rPr lang="sk-SK" sz="2800" dirty="0" err="1"/>
              <a:t>válaszadós</a:t>
            </a:r>
            <a:r>
              <a:rPr lang="sk-SK" sz="2800" dirty="0"/>
              <a:t> </a:t>
            </a:r>
            <a:r>
              <a:rPr lang="sk-SK" sz="2800" dirty="0" err="1"/>
              <a:t>feladatok</a:t>
            </a:r>
            <a:r>
              <a:rPr lang="sk-SK" sz="2800" dirty="0"/>
              <a:t> </a:t>
            </a:r>
            <a:r>
              <a:rPr lang="sk-SK" sz="2800" dirty="0" err="1" smtClean="0"/>
              <a:t>értékelése</a:t>
            </a:r>
            <a:r>
              <a:rPr lang="sk-SK" sz="2800" dirty="0" smtClean="0"/>
              <a:t> </a:t>
            </a:r>
            <a:r>
              <a:rPr lang="sk-SK" sz="2800" dirty="0" err="1" smtClean="0"/>
              <a:t>központilag</a:t>
            </a:r>
            <a:r>
              <a:rPr lang="sk-SK" sz="2800" dirty="0" smtClean="0"/>
              <a:t> </a:t>
            </a:r>
            <a:r>
              <a:rPr lang="sk-SK" sz="2800" dirty="0" err="1" smtClean="0"/>
              <a:t>történik</a:t>
            </a:r>
            <a:endParaRPr lang="sk-SK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Válaszok</a:t>
            </a:r>
            <a:r>
              <a:rPr lang="sk-SK" dirty="0" smtClean="0"/>
              <a:t> </a:t>
            </a:r>
            <a:r>
              <a:rPr lang="sk-SK" dirty="0" err="1" smtClean="0"/>
              <a:t>feldolgozása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14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Válaszalapok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715913" y="1407829"/>
          <a:ext cx="3682752" cy="521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667363" imgH="8020022" progId="AcroExch.Document.11">
                  <p:embed/>
                </p:oleObj>
              </mc:Choice>
              <mc:Fallback>
                <p:oleObj name="Acrobat Document" r:id="rId3" imgW="5667363" imgH="802002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913" y="1407829"/>
                        <a:ext cx="3682752" cy="5211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716016" y="1340768"/>
          <a:ext cx="3777530" cy="534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5" imgW="5667363" imgH="8020022" progId="AcroExch.Document.11">
                  <p:embed/>
                </p:oleObj>
              </mc:Choice>
              <mc:Fallback>
                <p:oleObj name="Acrobat Document" r:id="rId5" imgW="5667363" imgH="802002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1340768"/>
                        <a:ext cx="3777530" cy="5345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5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Nyomtatványok</a:t>
            </a:r>
            <a:endParaRPr lang="sk-SK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755576" y="1484784"/>
          <a:ext cx="3528392" cy="4993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5667363" imgH="8020022" progId="AcroExch.Document.11">
                  <p:embed/>
                </p:oleObj>
              </mc:Choice>
              <mc:Fallback>
                <p:oleObj name="Acrobat Document" r:id="rId3" imgW="5667363" imgH="802002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484784"/>
                        <a:ext cx="3528392" cy="4993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860032" y="1461162"/>
          <a:ext cx="3384376" cy="51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kument" r:id="rId6" imgW="6493014" imgH="9888691" progId="Word.Document.12">
                  <p:embed/>
                </p:oleObj>
              </mc:Choice>
              <mc:Fallback>
                <p:oleObj name="Dokument" r:id="rId6" imgW="6493014" imgH="98886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0032" y="1461162"/>
                        <a:ext cx="3384376" cy="5154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3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hu-HU" sz="3600" dirty="0" smtClean="0"/>
              <a:t>minden tantárgyból</a:t>
            </a:r>
          </a:p>
          <a:p>
            <a:r>
              <a:rPr lang="hu-HU" sz="3600" dirty="0" smtClean="0"/>
              <a:t>1 témát kihúz a </a:t>
            </a:r>
            <a:r>
              <a:rPr lang="pl-PL" sz="3600" dirty="0" smtClean="0"/>
              <a:t>30-ból, amit az érettségi tantárgyi elnök hagy jóvá </a:t>
            </a:r>
            <a:r>
              <a:rPr lang="sk-SK" dirty="0"/>
              <a:t>m</a:t>
            </a:r>
            <a:r>
              <a:rPr lang="en-GB" dirty="0" err="1"/>
              <a:t>aturitné</a:t>
            </a:r>
            <a:r>
              <a:rPr lang="en-GB" dirty="0"/>
              <a:t> </a:t>
            </a:r>
            <a:r>
              <a:rPr lang="en-GB" dirty="0" err="1"/>
              <a:t>zadania</a:t>
            </a:r>
            <a:r>
              <a:rPr lang="en-GB" dirty="0"/>
              <a:t> </a:t>
            </a:r>
            <a:r>
              <a:rPr lang="en-GB" dirty="0" err="1"/>
              <a:t>pripravuje</a:t>
            </a:r>
            <a:r>
              <a:rPr lang="en-GB" dirty="0"/>
              <a:t> </a:t>
            </a:r>
            <a:r>
              <a:rPr lang="en-GB" dirty="0" err="1"/>
              <a:t>príslušná</a:t>
            </a:r>
            <a:r>
              <a:rPr lang="en-GB" dirty="0"/>
              <a:t> </a:t>
            </a:r>
            <a:r>
              <a:rPr lang="en-GB" dirty="0" err="1"/>
              <a:t>predmetová</a:t>
            </a:r>
            <a:r>
              <a:rPr lang="en-GB" dirty="0"/>
              <a:t> </a:t>
            </a:r>
            <a:r>
              <a:rPr lang="en-GB" dirty="0" err="1"/>
              <a:t>komisia</a:t>
            </a:r>
            <a:r>
              <a:rPr lang="en-GB" dirty="0"/>
              <a:t> </a:t>
            </a:r>
            <a:r>
              <a:rPr lang="en-GB" dirty="0" err="1" smtClean="0"/>
              <a:t>školy</a:t>
            </a:r>
            <a:r>
              <a:rPr lang="sk-SK" dirty="0" smtClean="0"/>
              <a:t>, schvaľuje </a:t>
            </a:r>
            <a:r>
              <a:rPr lang="sk-SK" dirty="0"/>
              <a:t>riaditeľ do 31. marca,</a:t>
            </a:r>
          </a:p>
          <a:p>
            <a:pPr marL="0" lvl="0" indent="0">
              <a:buNone/>
            </a:pPr>
            <a:r>
              <a:rPr lang="sk-SK" dirty="0" smtClean="0"/>
              <a:t>    zadania </a:t>
            </a:r>
            <a:r>
              <a:rPr lang="sk-SK" dirty="0"/>
              <a:t>a témy schvaľuje predseda PMK do 30. apríla </a:t>
            </a:r>
            <a:endParaRPr lang="pl-PL" sz="3600" dirty="0" smtClean="0"/>
          </a:p>
          <a:p>
            <a:r>
              <a:rPr lang="hu-HU" sz="3600" dirty="0" smtClean="0"/>
              <a:t>az érettségi témák 7 nappal a szóbeli előtt nyilvánossá válnak</a:t>
            </a:r>
            <a:endParaRPr lang="pl-PL" sz="3600" dirty="0" smtClean="0"/>
          </a:p>
          <a:p>
            <a:r>
              <a:rPr lang="hu-HU" sz="3600" dirty="0" smtClean="0"/>
              <a:t>20 perc felkészülés</a:t>
            </a:r>
          </a:p>
          <a:p>
            <a:r>
              <a:rPr lang="hu-HU" sz="3600" dirty="0" smtClean="0"/>
              <a:t>20 perc felelet</a:t>
            </a:r>
            <a:endParaRPr lang="en-GB" sz="3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SZÓBELI ÉRETTSÉGI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589240"/>
          </a:xfrm>
        </p:spPr>
        <p:txBody>
          <a:bodyPr>
            <a:noAutofit/>
          </a:bodyPr>
          <a:lstStyle/>
          <a:p>
            <a:r>
              <a:rPr lang="hu-HU" sz="3600" dirty="0" smtClean="0"/>
              <a:t>írásban 2024. szeptember 30-ig </a:t>
            </a:r>
            <a:endParaRPr lang="sk-SK" sz="3600" dirty="0" smtClean="0"/>
          </a:p>
          <a:p>
            <a:r>
              <a:rPr lang="hu-HU" sz="3600" dirty="0" smtClean="0"/>
              <a:t>változtatások 2023. október 15-ig, ill. 2024. január 31-ig kivételes esetben</a:t>
            </a:r>
            <a:endParaRPr lang="en-GB" sz="36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JELENTKEZÉS AZ ÉRETTSÉGI VIZSGÁRA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algn="ctr"/>
            <a:endParaRPr lang="sk-SK" sz="2800" b="1" dirty="0" smtClean="0"/>
          </a:p>
          <a:p>
            <a:pPr algn="ctr"/>
            <a:endParaRPr lang="sk-SK" sz="2800" b="1" dirty="0"/>
          </a:p>
          <a:p>
            <a:pPr marL="0" indent="0" algn="ctr">
              <a:buNone/>
            </a:pPr>
            <a:r>
              <a:rPr lang="hu-HU" sz="3200" dirty="0" smtClean="0"/>
              <a:t>magyar nyelv és irodalom – </a:t>
            </a:r>
          </a:p>
          <a:p>
            <a:pPr marL="0" indent="0" algn="ctr">
              <a:buNone/>
            </a:pPr>
            <a:r>
              <a:rPr lang="hu-HU" sz="3200" b="1" dirty="0" smtClean="0"/>
              <a:t>2024. március 12. (kedd)</a:t>
            </a:r>
          </a:p>
          <a:p>
            <a:pPr marL="0" indent="0" algn="ctr">
              <a:buNone/>
            </a:pPr>
            <a:r>
              <a:rPr lang="hu-HU" sz="3200" dirty="0" smtClean="0"/>
              <a:t>angol nyelv </a:t>
            </a:r>
            <a:r>
              <a:rPr lang="hu-HU" sz="3200" b="1" dirty="0" smtClean="0"/>
              <a:t>- 2024. </a:t>
            </a:r>
            <a:r>
              <a:rPr lang="hu-HU" sz="3200" b="1" dirty="0"/>
              <a:t>március </a:t>
            </a:r>
            <a:r>
              <a:rPr lang="hu-HU" sz="3200" b="1" dirty="0" smtClean="0"/>
              <a:t>13. (szerda)</a:t>
            </a:r>
          </a:p>
          <a:p>
            <a:pPr marL="0" indent="0" algn="ctr">
              <a:buNone/>
            </a:pPr>
            <a:r>
              <a:rPr lang="hu-HU" sz="3200" dirty="0"/>
              <a:t>matematika</a:t>
            </a:r>
            <a:r>
              <a:rPr lang="hu-HU" sz="3200" b="1" dirty="0"/>
              <a:t> - </a:t>
            </a:r>
            <a:r>
              <a:rPr lang="hu-HU" sz="3200" b="1" dirty="0" smtClean="0"/>
              <a:t>2024. </a:t>
            </a:r>
            <a:r>
              <a:rPr lang="hu-HU" sz="3200" b="1" dirty="0"/>
              <a:t>március </a:t>
            </a:r>
            <a:r>
              <a:rPr lang="hu-HU" sz="3200" b="1" dirty="0" smtClean="0"/>
              <a:t>14. (csütörtök)</a:t>
            </a:r>
          </a:p>
          <a:p>
            <a:pPr marL="0" indent="0" algn="ctr">
              <a:buNone/>
            </a:pPr>
            <a:r>
              <a:rPr lang="hu-HU" sz="3200" dirty="0" smtClean="0"/>
              <a:t>szlovák nyelv és szlovák irodalom</a:t>
            </a:r>
            <a:r>
              <a:rPr lang="hu-HU" sz="3200" b="1" dirty="0" smtClean="0"/>
              <a:t>– </a:t>
            </a:r>
          </a:p>
          <a:p>
            <a:pPr marL="0" indent="0" algn="ctr">
              <a:buNone/>
            </a:pPr>
            <a:r>
              <a:rPr lang="hu-HU" sz="3200" b="1" dirty="0" smtClean="0"/>
              <a:t>2024. március 15. (péntek)</a:t>
            </a:r>
            <a:endParaRPr lang="en-GB" sz="32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IDŐPONTOK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algn="ctr"/>
            <a:endParaRPr lang="sk-SK" sz="2800" b="1" dirty="0" smtClean="0"/>
          </a:p>
          <a:p>
            <a:pPr algn="ctr"/>
            <a:endParaRPr lang="sk-SK" sz="2800" b="1" dirty="0"/>
          </a:p>
          <a:p>
            <a:pPr marL="0" indent="0" algn="ctr">
              <a:buNone/>
            </a:pPr>
            <a:r>
              <a:rPr lang="sk-SK" sz="3600" b="1" dirty="0" smtClean="0"/>
              <a:t>2024. </a:t>
            </a:r>
            <a:r>
              <a:rPr lang="sk-SK" sz="3600" b="1" dirty="0" err="1" smtClean="0"/>
              <a:t>május</a:t>
            </a:r>
            <a:r>
              <a:rPr lang="sk-SK" sz="3600" b="1" dirty="0" smtClean="0"/>
              <a:t> 23 - 24., </a:t>
            </a:r>
            <a:r>
              <a:rPr lang="sk-SK" sz="3600" b="1" dirty="0" err="1" smtClean="0"/>
              <a:t>csütörtök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péntek</a:t>
            </a:r>
            <a:endParaRPr lang="sk-SK" sz="3600" b="1" dirty="0" smtClean="0"/>
          </a:p>
          <a:p>
            <a:r>
              <a:rPr lang="hu-HU" sz="3600" dirty="0" smtClean="0"/>
              <a:t>előtte akadémiai hét</a:t>
            </a:r>
          </a:p>
          <a:p>
            <a:r>
              <a:rPr lang="hu-HU" sz="3600" b="1" dirty="0" smtClean="0"/>
              <a:t>felkészülésre</a:t>
            </a:r>
            <a:endParaRPr lang="en-GB" sz="36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SZÓBELI ÉRETTSÉGI VIZSGA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hu-HU" sz="3600" b="1" dirty="0" smtClean="0"/>
              <a:t>Pótvizsga</a:t>
            </a:r>
            <a:r>
              <a:rPr lang="sk-SK" sz="3600" dirty="0" smtClean="0"/>
              <a:t>: </a:t>
            </a:r>
            <a:r>
              <a:rPr lang="pl-PL" sz="3600" dirty="0" smtClean="0"/>
              <a:t>2024. április 9., április 12. </a:t>
            </a:r>
          </a:p>
          <a:p>
            <a:r>
              <a:rPr lang="hu-HU" sz="3600" b="1" dirty="0" smtClean="0"/>
              <a:t>Javítóvizsga</a:t>
            </a:r>
            <a:r>
              <a:rPr lang="sk-SK" sz="3600" dirty="0" smtClean="0"/>
              <a:t>: </a:t>
            </a:r>
            <a:r>
              <a:rPr lang="hu-HU" sz="3600" dirty="0" smtClean="0"/>
              <a:t>következő iskolaév szeptemberében (2024/2025-ös tanév), </a:t>
            </a:r>
          </a:p>
          <a:p>
            <a:pPr marL="0" indent="0">
              <a:buNone/>
            </a:pPr>
            <a:r>
              <a:rPr lang="hu-HU" sz="3600" dirty="0"/>
              <a:t> </a:t>
            </a:r>
            <a:r>
              <a:rPr lang="hu-HU" sz="3600" dirty="0" smtClean="0"/>
              <a:t>  2024. szeptember 3 - 6. </a:t>
            </a:r>
            <a:endParaRPr lang="en-GB" sz="36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EGYÉB IDŐPONTOK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>
            <a:noAutofit/>
          </a:bodyPr>
          <a:lstStyle/>
          <a:p>
            <a:r>
              <a:rPr lang="sk-SK" sz="2800" dirty="0">
                <a:hlinkClick r:id="rId2"/>
              </a:rPr>
              <a:t>www.nivam.sk</a:t>
            </a:r>
            <a:endParaRPr lang="sk-SK" sz="2800" dirty="0"/>
          </a:p>
          <a:p>
            <a:r>
              <a:rPr lang="sk-SK" sz="2800" dirty="0" err="1"/>
              <a:t>NIVaM</a:t>
            </a:r>
            <a:r>
              <a:rPr lang="sk-SK" sz="2800" dirty="0"/>
              <a:t> – Národný inštitút vzdelávania a mládeže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err="1" smtClean="0"/>
              <a:t>zákon</a:t>
            </a:r>
            <a:r>
              <a:rPr lang="en-GB" sz="2800" dirty="0" smtClean="0"/>
              <a:t> </a:t>
            </a:r>
            <a:r>
              <a:rPr lang="en-GB" sz="2800" dirty="0"/>
              <a:t>č. 245/2008 Z. z. o </a:t>
            </a:r>
            <a:r>
              <a:rPr lang="en-GB" sz="2800" dirty="0" err="1"/>
              <a:t>výchove</a:t>
            </a:r>
            <a:r>
              <a:rPr lang="en-GB" sz="2800" dirty="0"/>
              <a:t> a</a:t>
            </a:r>
            <a:r>
              <a:rPr lang="sk-SK" sz="2800" dirty="0"/>
              <a:t> </a:t>
            </a:r>
            <a:r>
              <a:rPr lang="en-GB" sz="2800" dirty="0" err="1"/>
              <a:t>vzdelávaní</a:t>
            </a:r>
            <a:r>
              <a:rPr lang="en-GB" sz="2800" dirty="0"/>
              <a:t> (</a:t>
            </a:r>
            <a:r>
              <a:rPr lang="en-GB" sz="2800" dirty="0" err="1"/>
              <a:t>školský</a:t>
            </a:r>
            <a:r>
              <a:rPr lang="en-GB" sz="2800" dirty="0"/>
              <a:t> </a:t>
            </a:r>
            <a:r>
              <a:rPr lang="en-GB" sz="2800" dirty="0" err="1"/>
              <a:t>zákon</a:t>
            </a:r>
            <a:r>
              <a:rPr lang="en-GB" sz="2800" dirty="0"/>
              <a:t>) </a:t>
            </a:r>
            <a:endParaRPr lang="sk-SK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a </a:t>
            </a:r>
            <a:r>
              <a:rPr lang="en-GB" sz="2800" dirty="0" err="1"/>
              <a:t>vyhláška</a:t>
            </a:r>
            <a:r>
              <a:rPr lang="en-GB" sz="2800" dirty="0"/>
              <a:t> č. </a:t>
            </a:r>
            <a:r>
              <a:rPr lang="sk-SK" sz="2800" dirty="0"/>
              <a:t>224</a:t>
            </a:r>
            <a:r>
              <a:rPr lang="en-GB" sz="2800" dirty="0"/>
              <a:t>/20</a:t>
            </a:r>
            <a:r>
              <a:rPr lang="sk-SK" sz="2800" dirty="0"/>
              <a:t>22</a:t>
            </a:r>
            <a:r>
              <a:rPr lang="en-GB" sz="2800" dirty="0"/>
              <a:t> Z. z. o </a:t>
            </a:r>
            <a:r>
              <a:rPr lang="sk-SK" sz="2800" dirty="0"/>
              <a:t>strednej škole</a:t>
            </a:r>
            <a:endParaRPr lang="en-GB" sz="2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ÁLTALÁNOS INFORMÁCIÓK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hu-HU" sz="3200" dirty="0" smtClean="0"/>
              <a:t>mindegyik rész külön minden tantárgyra</a:t>
            </a:r>
          </a:p>
          <a:p>
            <a:r>
              <a:rPr lang="hu-HU" sz="3200" dirty="0" smtClean="0"/>
              <a:t>érettségi átlagjegy nincs, csak sikeresség</a:t>
            </a:r>
            <a:endParaRPr lang="en-GB" sz="3200" dirty="0" smtClean="0"/>
          </a:p>
          <a:p>
            <a:r>
              <a:rPr lang="hu-HU" sz="3200" b="1" dirty="0" smtClean="0"/>
              <a:t>külső vizsga: százalék </a:t>
            </a:r>
            <a:r>
              <a:rPr lang="hu-HU" sz="3200" dirty="0" smtClean="0"/>
              <a:t>és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percentil</a:t>
            </a:r>
            <a:r>
              <a:rPr lang="en-GB" sz="3200" dirty="0" smtClean="0"/>
              <a:t> (</a:t>
            </a:r>
            <a:r>
              <a:rPr lang="hu-HU" sz="3200" dirty="0" smtClean="0"/>
              <a:t>az összes érettségiző diák hány százaléka teljesített gyengébben</a:t>
            </a:r>
            <a:r>
              <a:rPr lang="en-GB" sz="3200" dirty="0" smtClean="0"/>
              <a:t>). </a:t>
            </a:r>
            <a:endParaRPr lang="hu-HU" sz="3200" dirty="0" smtClean="0"/>
          </a:p>
          <a:p>
            <a:r>
              <a:rPr lang="hu-HU" sz="3200" b="1" dirty="0" smtClean="0"/>
              <a:t>belső vizsga: százalék </a:t>
            </a:r>
          </a:p>
          <a:p>
            <a:r>
              <a:rPr lang="hu-HU" sz="3200" b="1" dirty="0" smtClean="0"/>
              <a:t>szóbeli: érdemjegy</a:t>
            </a:r>
          </a:p>
          <a:p>
            <a:r>
              <a:rPr lang="hu-HU" sz="3200" b="1" dirty="0" smtClean="0"/>
              <a:t>a külső és belső vizsga </a:t>
            </a:r>
            <a:r>
              <a:rPr lang="hu-HU" sz="3200" dirty="0" err="1" smtClean="0"/>
              <a:t>éredményessége</a:t>
            </a:r>
            <a:r>
              <a:rPr lang="hu-HU" sz="3200" dirty="0" smtClean="0"/>
              <a:t> nem </a:t>
            </a:r>
            <a:r>
              <a:rPr lang="hu-HU" sz="3200" dirty="0" err="1" smtClean="0"/>
              <a:t>folyásolja</a:t>
            </a:r>
            <a:r>
              <a:rPr lang="hu-HU" sz="3200" dirty="0" smtClean="0"/>
              <a:t> be a </a:t>
            </a:r>
            <a:r>
              <a:rPr lang="hu-HU" sz="3200" b="1" dirty="0" smtClean="0"/>
              <a:t>szóbeli érettségit, végezhető</a:t>
            </a:r>
            <a:endParaRPr lang="en-GB" sz="32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ÉRETTSÉGI VIZSGA ÉRTÉKELÉSE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b="1" dirty="0"/>
              <a:t>Žiak úspešne vykoná MS </a:t>
            </a:r>
            <a:r>
              <a:rPr lang="sk-SK" sz="3200" dirty="0"/>
              <a:t>z predmetu, ktorý má EČ a PFIČ MS, ak jeho hodnotenie z ÚFIČ MS: </a:t>
            </a:r>
          </a:p>
          <a:p>
            <a:r>
              <a:rPr lang="sk-SK" sz="3200" dirty="0"/>
              <a:t>a. </a:t>
            </a:r>
            <a:r>
              <a:rPr lang="sk-SK" sz="3200" b="1" dirty="0"/>
              <a:t>nie je horšie ako stupeň prospechu 3 (dobrý) </a:t>
            </a:r>
            <a:r>
              <a:rPr lang="sk-SK" sz="3200" dirty="0"/>
              <a:t>a v PFIČ MS získa úspešnosť </a:t>
            </a:r>
            <a:r>
              <a:rPr lang="sk-SK" sz="3200" b="1" dirty="0"/>
              <a:t>vyššiu ako 25 % alebo</a:t>
            </a:r>
            <a:r>
              <a:rPr lang="sk-SK" sz="3200" dirty="0"/>
              <a:t> v EČ MS získa úspešnosť </a:t>
            </a:r>
            <a:r>
              <a:rPr lang="sk-SK" sz="3200" b="1" dirty="0"/>
              <a:t>vyššiu ako 33 %</a:t>
            </a:r>
            <a:r>
              <a:rPr lang="sk-SK" sz="3200" dirty="0"/>
              <a:t>, alebo </a:t>
            </a:r>
          </a:p>
          <a:p>
            <a:r>
              <a:rPr lang="sk-SK" sz="3200" dirty="0"/>
              <a:t>b. </a:t>
            </a:r>
            <a:r>
              <a:rPr lang="sk-SK" sz="3200" b="1" dirty="0"/>
              <a:t>je stupeň prospechu 4 (dostatočný) </a:t>
            </a:r>
            <a:r>
              <a:rPr lang="sk-SK" sz="3200" dirty="0"/>
              <a:t>a v PFIČ MS získa úspešnosť </a:t>
            </a:r>
            <a:r>
              <a:rPr lang="sk-SK" sz="3200" b="1" dirty="0"/>
              <a:t>vyššiu ako 25 % a súčasne </a:t>
            </a:r>
            <a:r>
              <a:rPr lang="sk-SK" sz="3200" dirty="0"/>
              <a:t>v EČ MS získa úspešnosť </a:t>
            </a:r>
            <a:r>
              <a:rPr lang="sk-SK" sz="3200" b="1" dirty="0"/>
              <a:t>vyššiu ako 33 %</a:t>
            </a:r>
            <a:r>
              <a:rPr lang="sk-SK" sz="3200" dirty="0"/>
              <a:t>.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SIKERES ÉRETTSÉGI VIZSGA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szlovák, magyar és angol nyelv</a:t>
            </a:r>
            <a:endParaRPr lang="en-GB" sz="3200" b="1" dirty="0"/>
          </a:p>
          <a:p>
            <a:r>
              <a:rPr lang="en-GB" sz="3200" dirty="0"/>
              <a:t>a) </a:t>
            </a:r>
            <a:r>
              <a:rPr lang="hu-HU" sz="3200" b="1" dirty="0" smtClean="0"/>
              <a:t>teszt</a:t>
            </a:r>
            <a:r>
              <a:rPr lang="hu-HU" sz="3200" dirty="0" smtClean="0"/>
              <a:t>: több, mint </a:t>
            </a:r>
            <a:r>
              <a:rPr lang="hu-HU" sz="3200" b="1" dirty="0" smtClean="0"/>
              <a:t>33</a:t>
            </a:r>
            <a:r>
              <a:rPr lang="en-GB" sz="3200" b="1" dirty="0" smtClean="0"/>
              <a:t>%</a:t>
            </a:r>
            <a:r>
              <a:rPr lang="hu-HU" sz="3200" b="1" dirty="0" smtClean="0"/>
              <a:t> </a:t>
            </a:r>
            <a:r>
              <a:rPr lang="hu-HU" sz="3200" b="1" dirty="0" smtClean="0">
                <a:solidFill>
                  <a:srgbClr val="FF0000"/>
                </a:solidFill>
              </a:rPr>
              <a:t>vagy</a:t>
            </a:r>
          </a:p>
          <a:p>
            <a:r>
              <a:rPr lang="hu-HU" sz="3200" b="1" dirty="0" smtClean="0"/>
              <a:t>     fogalmazás: </a:t>
            </a:r>
            <a:r>
              <a:rPr lang="hu-HU" sz="3200" dirty="0"/>
              <a:t>több, mint </a:t>
            </a:r>
            <a:r>
              <a:rPr lang="hu-HU" sz="3200" b="1" dirty="0" smtClean="0"/>
              <a:t>25</a:t>
            </a:r>
            <a:r>
              <a:rPr lang="en-GB" sz="3200" b="1" dirty="0" smtClean="0"/>
              <a:t>%</a:t>
            </a:r>
            <a:r>
              <a:rPr lang="hu-HU" sz="3200" b="1" dirty="0" smtClean="0"/>
              <a:t> és</a:t>
            </a:r>
          </a:p>
          <a:p>
            <a:r>
              <a:rPr lang="hu-HU" sz="3200" b="1" dirty="0"/>
              <a:t> </a:t>
            </a:r>
            <a:r>
              <a:rPr lang="hu-HU" sz="3200" b="1" dirty="0" smtClean="0"/>
              <a:t>    szóbeli: </a:t>
            </a:r>
            <a:r>
              <a:rPr lang="hu-HU" sz="3200" dirty="0" smtClean="0"/>
              <a:t>nem rosszabb, mint </a:t>
            </a:r>
            <a:r>
              <a:rPr lang="hu-HU" sz="3200" b="1" dirty="0" smtClean="0"/>
              <a:t>3</a:t>
            </a:r>
            <a:endParaRPr lang="en-GB" sz="3200" dirty="0"/>
          </a:p>
          <a:p>
            <a:r>
              <a:rPr lang="en-GB" sz="3200" dirty="0"/>
              <a:t>b) </a:t>
            </a:r>
            <a:r>
              <a:rPr lang="hu-HU" sz="3200" b="1" dirty="0"/>
              <a:t>teszt</a:t>
            </a:r>
            <a:r>
              <a:rPr lang="hu-HU" sz="3200" dirty="0"/>
              <a:t>: több, mint </a:t>
            </a:r>
            <a:r>
              <a:rPr lang="hu-HU" sz="3200" b="1" dirty="0"/>
              <a:t>33</a:t>
            </a:r>
            <a:r>
              <a:rPr lang="en-GB" sz="3200" b="1" dirty="0"/>
              <a:t>%</a:t>
            </a:r>
            <a:r>
              <a:rPr lang="hu-HU" sz="3200" b="1" dirty="0"/>
              <a:t> </a:t>
            </a:r>
            <a:r>
              <a:rPr lang="hu-HU" sz="3200" b="1" dirty="0" smtClean="0">
                <a:solidFill>
                  <a:srgbClr val="FF0000"/>
                </a:solidFill>
              </a:rPr>
              <a:t>és</a:t>
            </a:r>
            <a:endParaRPr lang="hu-HU" sz="3200" b="1" dirty="0">
              <a:solidFill>
                <a:srgbClr val="FF0000"/>
              </a:solidFill>
            </a:endParaRPr>
          </a:p>
          <a:p>
            <a:r>
              <a:rPr lang="hu-HU" sz="3200" b="1" dirty="0"/>
              <a:t>     fogalmazás: </a:t>
            </a:r>
            <a:r>
              <a:rPr lang="hu-HU" sz="3200" dirty="0"/>
              <a:t>több, mint </a:t>
            </a:r>
            <a:r>
              <a:rPr lang="hu-HU" sz="3200" b="1" dirty="0"/>
              <a:t>25</a:t>
            </a:r>
            <a:r>
              <a:rPr lang="en-GB" sz="3200" b="1" dirty="0"/>
              <a:t>%</a:t>
            </a:r>
            <a:r>
              <a:rPr lang="hu-HU" sz="3200" b="1" dirty="0"/>
              <a:t> és</a:t>
            </a:r>
          </a:p>
          <a:p>
            <a:r>
              <a:rPr lang="hu-HU" sz="3200" b="1" dirty="0"/>
              <a:t>     szóbeli: </a:t>
            </a:r>
            <a:r>
              <a:rPr lang="hu-HU" sz="3200" dirty="0"/>
              <a:t>nem rosszabb, mint </a:t>
            </a:r>
            <a:r>
              <a:rPr lang="hu-HU" sz="3200" b="1" dirty="0" smtClean="0"/>
              <a:t>4</a:t>
            </a:r>
            <a:endParaRPr lang="en-GB" sz="32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SIKERES ÉRETTSÉGI VIZSGA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b="1" dirty="0"/>
              <a:t>Žiak úspešne vykoná MS z predmetu</a:t>
            </a:r>
            <a:r>
              <a:rPr lang="sk-SK" sz="3200" dirty="0"/>
              <a:t>, ktorý má EČ MS a nemá PFIČ MS, ak jeho hodnotenie z ÚFIČ MS: </a:t>
            </a:r>
          </a:p>
          <a:p>
            <a:r>
              <a:rPr lang="sk-SK" sz="3200" dirty="0"/>
              <a:t>a. </a:t>
            </a:r>
            <a:r>
              <a:rPr lang="sk-SK" sz="3200" b="1" dirty="0"/>
              <a:t>nie je horšie ako stupeň prospechu 3 (dobrý) </a:t>
            </a:r>
            <a:r>
              <a:rPr lang="sk-SK" sz="3200" dirty="0"/>
              <a:t>a v EČ MS získa úspešnosť </a:t>
            </a:r>
            <a:r>
              <a:rPr lang="sk-SK" sz="3200" b="1" dirty="0"/>
              <a:t>vyššiu ako 25 % </a:t>
            </a:r>
            <a:r>
              <a:rPr lang="sk-SK" sz="3200" dirty="0"/>
              <a:t>z celkového počtu bodov alebo </a:t>
            </a:r>
          </a:p>
          <a:p>
            <a:r>
              <a:rPr lang="sk-SK" sz="3200" dirty="0"/>
              <a:t>b. </a:t>
            </a:r>
            <a:r>
              <a:rPr lang="sk-SK" sz="3200" b="1" dirty="0"/>
              <a:t>je stupeň prospechu 4 (dostatočný) </a:t>
            </a:r>
            <a:r>
              <a:rPr lang="sk-SK" sz="3200" dirty="0"/>
              <a:t>a v EČ MS získa úspešnosť </a:t>
            </a:r>
            <a:r>
              <a:rPr lang="sk-SK" sz="3200" b="1" dirty="0"/>
              <a:t>vyššiu ako 33 %. </a:t>
            </a:r>
          </a:p>
          <a:p>
            <a:r>
              <a:rPr lang="en-GB" sz="3000" dirty="0" smtClean="0"/>
              <a:t>Z </a:t>
            </a:r>
            <a:r>
              <a:rPr lang="en-GB" sz="3000" dirty="0" err="1"/>
              <a:t>predmetu</a:t>
            </a:r>
            <a:r>
              <a:rPr lang="en-GB" sz="3000" dirty="0"/>
              <a:t>, </a:t>
            </a:r>
            <a:r>
              <a:rPr lang="en-GB" sz="3000" dirty="0" err="1"/>
              <a:t>ktorý</a:t>
            </a:r>
            <a:r>
              <a:rPr lang="en-GB" sz="3000" dirty="0"/>
              <a:t> </a:t>
            </a:r>
            <a:r>
              <a:rPr lang="en-GB" sz="3000" dirty="0" err="1"/>
              <a:t>nemá</a:t>
            </a:r>
            <a:r>
              <a:rPr lang="en-GB" sz="3000" dirty="0"/>
              <a:t> EČ MS </a:t>
            </a:r>
            <a:r>
              <a:rPr lang="en-GB" sz="3000" dirty="0" err="1"/>
              <a:t>ani</a:t>
            </a:r>
            <a:r>
              <a:rPr lang="en-GB" sz="3000" dirty="0"/>
              <a:t> PFIČ MS (</a:t>
            </a:r>
            <a:r>
              <a:rPr lang="en-GB" sz="3000" b="1" dirty="0" err="1"/>
              <a:t>všetky</a:t>
            </a:r>
            <a:r>
              <a:rPr lang="en-GB" sz="3000" b="1" dirty="0"/>
              <a:t> </a:t>
            </a:r>
            <a:r>
              <a:rPr lang="en-GB" sz="3000" b="1" dirty="0" err="1"/>
              <a:t>ostatné</a:t>
            </a:r>
            <a:r>
              <a:rPr lang="en-GB" sz="3000" b="1" dirty="0"/>
              <a:t> </a:t>
            </a:r>
            <a:r>
              <a:rPr lang="en-GB" sz="3000" b="1" dirty="0" err="1"/>
              <a:t>predmety</a:t>
            </a:r>
            <a:r>
              <a:rPr lang="en-GB" sz="3000" dirty="0"/>
              <a:t>), </a:t>
            </a:r>
            <a:r>
              <a:rPr lang="en-GB" sz="3000" dirty="0" err="1"/>
              <a:t>žiak</a:t>
            </a:r>
            <a:r>
              <a:rPr lang="en-GB" sz="3000" dirty="0"/>
              <a:t> </a:t>
            </a:r>
            <a:r>
              <a:rPr lang="en-GB" sz="3000" dirty="0" err="1" smtClean="0"/>
              <a:t>úspešne</a:t>
            </a:r>
            <a:r>
              <a:rPr lang="sk-SK" sz="3000" dirty="0"/>
              <a:t> </a:t>
            </a:r>
            <a:r>
              <a:rPr lang="en-GB" sz="3000" dirty="0" err="1" smtClean="0"/>
              <a:t>vykoná</a:t>
            </a:r>
            <a:r>
              <a:rPr lang="en-GB" sz="3000" dirty="0" smtClean="0"/>
              <a:t> </a:t>
            </a:r>
            <a:r>
              <a:rPr lang="en-GB" sz="3000" dirty="0"/>
              <a:t>MS, </a:t>
            </a:r>
            <a:r>
              <a:rPr lang="en-GB" sz="3000" dirty="0" err="1"/>
              <a:t>ak</a:t>
            </a:r>
            <a:r>
              <a:rPr lang="en-GB" sz="3000" dirty="0"/>
              <a:t> </a:t>
            </a:r>
            <a:r>
              <a:rPr lang="en-GB" sz="3000" dirty="0" err="1"/>
              <a:t>jeho</a:t>
            </a:r>
            <a:r>
              <a:rPr lang="en-GB" sz="3000" dirty="0"/>
              <a:t> </a:t>
            </a:r>
            <a:r>
              <a:rPr lang="en-GB" sz="3000" dirty="0" err="1"/>
              <a:t>hodnotenie</a:t>
            </a:r>
            <a:r>
              <a:rPr lang="en-GB" sz="3000" dirty="0"/>
              <a:t> </a:t>
            </a:r>
            <a:r>
              <a:rPr lang="en-GB" sz="3000" b="1" dirty="0"/>
              <a:t>ÚFIČ</a:t>
            </a:r>
            <a:r>
              <a:rPr lang="en-GB" sz="3000" dirty="0"/>
              <a:t> MS </a:t>
            </a:r>
            <a:r>
              <a:rPr lang="en-GB" sz="3000" b="1" dirty="0" err="1"/>
              <a:t>nie</a:t>
            </a:r>
            <a:r>
              <a:rPr lang="en-GB" sz="3000" b="1" dirty="0"/>
              <a:t> je </a:t>
            </a:r>
            <a:r>
              <a:rPr lang="en-GB" sz="3000" b="1" dirty="0" err="1"/>
              <a:t>horšie</a:t>
            </a:r>
            <a:r>
              <a:rPr lang="en-GB" sz="3000" b="1" dirty="0"/>
              <a:t> </a:t>
            </a:r>
            <a:r>
              <a:rPr lang="en-GB" sz="3000" b="1" dirty="0" err="1"/>
              <a:t>ako</a:t>
            </a:r>
            <a:r>
              <a:rPr lang="en-GB" sz="3000" b="1" dirty="0"/>
              <a:t> 4</a:t>
            </a:r>
            <a:r>
              <a:rPr lang="en-GB" sz="3000" dirty="0"/>
              <a:t> (</a:t>
            </a:r>
            <a:r>
              <a:rPr lang="en-GB" sz="3000" dirty="0" err="1"/>
              <a:t>dostatočný</a:t>
            </a:r>
            <a:r>
              <a:rPr lang="en-GB" sz="3000" dirty="0"/>
              <a:t>).</a:t>
            </a:r>
            <a:endParaRPr lang="en-GB" sz="30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tx1"/>
                </a:solidFill>
              </a:rPr>
              <a:t>SIKERES ÉRETTSÉGI VIZSGA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matematika</a:t>
            </a:r>
            <a:endParaRPr lang="en-GB" sz="3200" b="1" dirty="0"/>
          </a:p>
          <a:p>
            <a:r>
              <a:rPr lang="en-GB" sz="3200" dirty="0"/>
              <a:t>a) </a:t>
            </a:r>
            <a:r>
              <a:rPr lang="hu-HU" sz="3200" b="1" dirty="0" smtClean="0"/>
              <a:t>teszt</a:t>
            </a:r>
            <a:r>
              <a:rPr lang="hu-HU" sz="3200" dirty="0" smtClean="0"/>
              <a:t>: több, mint </a:t>
            </a:r>
            <a:r>
              <a:rPr lang="hu-HU" sz="3200" b="1" dirty="0" smtClean="0"/>
              <a:t>25</a:t>
            </a:r>
            <a:r>
              <a:rPr lang="en-GB" sz="3200" b="1" dirty="0" smtClean="0"/>
              <a:t>%</a:t>
            </a:r>
            <a:r>
              <a:rPr lang="hu-HU" sz="3200" b="1" dirty="0" smtClean="0"/>
              <a:t> </a:t>
            </a:r>
            <a:r>
              <a:rPr lang="hu-HU" sz="3200" b="1" dirty="0" smtClean="0">
                <a:solidFill>
                  <a:srgbClr val="FF0000"/>
                </a:solidFill>
              </a:rPr>
              <a:t>és</a:t>
            </a:r>
          </a:p>
          <a:p>
            <a:r>
              <a:rPr lang="hu-HU" sz="3200" b="1" dirty="0" smtClean="0"/>
              <a:t>     szóbeli: </a:t>
            </a:r>
            <a:r>
              <a:rPr lang="hu-HU" sz="3200" dirty="0" smtClean="0"/>
              <a:t>nem rosszabb, mint </a:t>
            </a:r>
            <a:r>
              <a:rPr lang="hu-HU" sz="3200" b="1" dirty="0" smtClean="0"/>
              <a:t>3</a:t>
            </a:r>
            <a:endParaRPr lang="en-GB" sz="3200" dirty="0"/>
          </a:p>
          <a:p>
            <a:r>
              <a:rPr lang="en-GB" sz="3200" dirty="0"/>
              <a:t>b) </a:t>
            </a:r>
            <a:r>
              <a:rPr lang="hu-HU" sz="3200" b="1" dirty="0"/>
              <a:t>teszt</a:t>
            </a:r>
            <a:r>
              <a:rPr lang="hu-HU" sz="3200" dirty="0"/>
              <a:t>: több, mint </a:t>
            </a:r>
            <a:r>
              <a:rPr lang="hu-HU" sz="3200" b="1" dirty="0"/>
              <a:t>33</a:t>
            </a:r>
            <a:r>
              <a:rPr lang="en-GB" sz="3200" b="1" dirty="0"/>
              <a:t>%</a:t>
            </a:r>
            <a:r>
              <a:rPr lang="hu-HU" sz="3200" b="1" dirty="0"/>
              <a:t> </a:t>
            </a:r>
            <a:r>
              <a:rPr lang="hu-HU" sz="3200" b="1" dirty="0" smtClean="0">
                <a:solidFill>
                  <a:srgbClr val="FF0000"/>
                </a:solidFill>
              </a:rPr>
              <a:t>és</a:t>
            </a:r>
            <a:endParaRPr lang="hu-HU" sz="3200" b="1" dirty="0">
              <a:solidFill>
                <a:srgbClr val="FF0000"/>
              </a:solidFill>
            </a:endParaRPr>
          </a:p>
          <a:p>
            <a:r>
              <a:rPr lang="hu-HU" sz="3200" b="1" dirty="0" smtClean="0"/>
              <a:t>     szóbeli</a:t>
            </a:r>
            <a:r>
              <a:rPr lang="hu-HU" sz="3200" b="1" dirty="0"/>
              <a:t>: </a:t>
            </a:r>
            <a:r>
              <a:rPr lang="hu-HU" sz="3200" dirty="0"/>
              <a:t>nem rosszabb, mint </a:t>
            </a:r>
            <a:r>
              <a:rPr lang="hu-HU" sz="3200" b="1" dirty="0" smtClean="0"/>
              <a:t>4</a:t>
            </a:r>
          </a:p>
          <a:p>
            <a:r>
              <a:rPr lang="hu-HU" sz="3200" b="1" dirty="0" smtClean="0"/>
              <a:t>szóbeli érettségi </a:t>
            </a:r>
            <a:r>
              <a:rPr lang="hu-HU" sz="3200" dirty="0" smtClean="0"/>
              <a:t>– választható tantárgy</a:t>
            </a:r>
          </a:p>
          <a:p>
            <a:r>
              <a:rPr lang="hu-HU" sz="3200" dirty="0" smtClean="0"/>
              <a:t>nem rosszabb érdemjegy, mint </a:t>
            </a:r>
            <a:r>
              <a:rPr lang="hu-HU" sz="3200" b="1" dirty="0" smtClean="0"/>
              <a:t>4</a:t>
            </a:r>
            <a:endParaRPr lang="en-GB" sz="32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SIKERES ÉRETTSÉGI VIZSGA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en-GB" sz="3200" dirty="0" err="1"/>
              <a:t>Žiak</a:t>
            </a:r>
            <a:r>
              <a:rPr lang="en-GB" sz="3200" dirty="0"/>
              <a:t> </a:t>
            </a:r>
            <a:r>
              <a:rPr lang="en-GB" sz="3200" dirty="0" err="1"/>
              <a:t>neúspešne</a:t>
            </a:r>
            <a:r>
              <a:rPr lang="en-GB" sz="3200" dirty="0"/>
              <a:t> </a:t>
            </a:r>
            <a:r>
              <a:rPr lang="en-GB" sz="3200" dirty="0" err="1"/>
              <a:t>vykoná</a:t>
            </a:r>
            <a:r>
              <a:rPr lang="en-GB" sz="3200" dirty="0"/>
              <a:t> MS z </a:t>
            </a:r>
            <a:r>
              <a:rPr lang="en-GB" sz="3200" dirty="0" err="1"/>
              <a:t>dobrovoľného</a:t>
            </a:r>
            <a:r>
              <a:rPr lang="en-GB" sz="3200" dirty="0"/>
              <a:t> </a:t>
            </a:r>
            <a:r>
              <a:rPr lang="en-GB" sz="3200" dirty="0" err="1"/>
              <a:t>predmetu</a:t>
            </a:r>
            <a:r>
              <a:rPr lang="en-GB" sz="3200" dirty="0"/>
              <a:t>, </a:t>
            </a:r>
            <a:r>
              <a:rPr lang="en-GB" sz="3200" dirty="0" err="1"/>
              <a:t>ak</a:t>
            </a:r>
            <a:r>
              <a:rPr lang="en-GB" sz="3200" dirty="0"/>
              <a:t> v EČ MS </a:t>
            </a:r>
            <a:r>
              <a:rPr lang="en-GB" sz="3200" dirty="0" err="1"/>
              <a:t>nezíska</a:t>
            </a:r>
            <a:r>
              <a:rPr lang="en-GB" sz="3200" dirty="0"/>
              <a:t> </a:t>
            </a:r>
            <a:r>
              <a:rPr lang="en-GB" sz="3200" dirty="0" err="1"/>
              <a:t>úspešnosť</a:t>
            </a:r>
            <a:r>
              <a:rPr lang="sk-SK" sz="3200" dirty="0"/>
              <a:t> </a:t>
            </a:r>
            <a:r>
              <a:rPr lang="en-GB" sz="3200" dirty="0" err="1"/>
              <a:t>vyššiu</a:t>
            </a:r>
            <a:r>
              <a:rPr lang="en-GB" sz="3200" dirty="0"/>
              <a:t> </a:t>
            </a:r>
            <a:r>
              <a:rPr lang="en-GB" sz="3200" dirty="0" err="1"/>
              <a:t>ako</a:t>
            </a:r>
            <a:r>
              <a:rPr lang="en-GB" sz="3200" dirty="0"/>
              <a:t> 33 %, v PFIČ MS </a:t>
            </a:r>
            <a:r>
              <a:rPr lang="en-GB" sz="3200" dirty="0" err="1"/>
              <a:t>nezíska</a:t>
            </a:r>
            <a:r>
              <a:rPr lang="en-GB" sz="3200" dirty="0"/>
              <a:t> </a:t>
            </a:r>
            <a:r>
              <a:rPr lang="en-GB" sz="3200" dirty="0" err="1"/>
              <a:t>úspešnosť</a:t>
            </a:r>
            <a:r>
              <a:rPr lang="en-GB" sz="3200" dirty="0"/>
              <a:t> </a:t>
            </a:r>
            <a:r>
              <a:rPr lang="en-GB" sz="3200" dirty="0" err="1"/>
              <a:t>vyššiu</a:t>
            </a:r>
            <a:r>
              <a:rPr lang="en-GB" sz="3200" dirty="0"/>
              <a:t> </a:t>
            </a:r>
            <a:r>
              <a:rPr lang="en-GB" sz="3200" dirty="0" err="1"/>
              <a:t>ako</a:t>
            </a:r>
            <a:r>
              <a:rPr lang="en-GB" sz="3200" dirty="0"/>
              <a:t> 25 %, </a:t>
            </a:r>
            <a:endParaRPr lang="sk-SK" sz="3200" dirty="0"/>
          </a:p>
          <a:p>
            <a:r>
              <a:rPr lang="en-GB" sz="3200" dirty="0"/>
              <a:t>v ÚFIČ MS je </a:t>
            </a:r>
            <a:r>
              <a:rPr lang="en-GB" sz="3200" dirty="0" err="1"/>
              <a:t>jeho</a:t>
            </a:r>
            <a:r>
              <a:rPr lang="sk-SK" sz="3200" dirty="0"/>
              <a:t> </a:t>
            </a:r>
            <a:r>
              <a:rPr lang="en-GB" sz="3200" dirty="0" err="1"/>
              <a:t>hodnotenie</a:t>
            </a:r>
            <a:r>
              <a:rPr lang="en-GB" sz="3200" dirty="0"/>
              <a:t> 5 (</a:t>
            </a:r>
            <a:r>
              <a:rPr lang="en-GB" sz="3200" dirty="0" err="1"/>
              <a:t>nedostatočný</a:t>
            </a:r>
            <a:r>
              <a:rPr lang="en-GB" sz="3200" dirty="0"/>
              <a:t>) </a:t>
            </a:r>
            <a:r>
              <a:rPr lang="en-GB" sz="3200" dirty="0" err="1"/>
              <a:t>alebo</a:t>
            </a:r>
            <a:r>
              <a:rPr lang="en-GB" sz="3200" dirty="0"/>
              <a:t> 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vyžreboval</a:t>
            </a:r>
            <a:r>
              <a:rPr lang="en-GB" sz="3200" dirty="0"/>
              <a:t> </a:t>
            </a:r>
            <a:r>
              <a:rPr lang="en-GB" sz="3200" dirty="0" err="1"/>
              <a:t>zadanie</a:t>
            </a:r>
            <a:r>
              <a:rPr lang="en-GB" sz="3200" dirty="0"/>
              <a:t>, ale </a:t>
            </a:r>
            <a:r>
              <a:rPr lang="en-GB" sz="3200" dirty="0" err="1"/>
              <a:t>naň</a:t>
            </a:r>
            <a:r>
              <a:rPr lang="en-GB" sz="3200" dirty="0"/>
              <a:t> </a:t>
            </a:r>
            <a:r>
              <a:rPr lang="en-GB" sz="3200" dirty="0" err="1"/>
              <a:t>neodpovedal</a:t>
            </a:r>
            <a:r>
              <a:rPr lang="en-GB" sz="3200" dirty="0"/>
              <a:t>.</a:t>
            </a:r>
            <a:endParaRPr lang="sk-SK" sz="3200" dirty="0"/>
          </a:p>
          <a:p>
            <a:r>
              <a:rPr lang="en-GB" sz="3200" dirty="0" err="1"/>
              <a:t>Tieto</a:t>
            </a:r>
            <a:r>
              <a:rPr lang="sk-SK" sz="3200" dirty="0"/>
              <a:t> </a:t>
            </a:r>
            <a:r>
              <a:rPr lang="en-GB" sz="3200" dirty="0" err="1"/>
              <a:t>skutočnosti</a:t>
            </a:r>
            <a:r>
              <a:rPr lang="en-GB" sz="3200" dirty="0"/>
              <a:t> </a:t>
            </a:r>
            <a:r>
              <a:rPr lang="en-GB" sz="3200" dirty="0" err="1"/>
              <a:t>nemajú</a:t>
            </a:r>
            <a:r>
              <a:rPr lang="en-GB" sz="3200" dirty="0"/>
              <a:t> </a:t>
            </a:r>
            <a:r>
              <a:rPr lang="en-GB" sz="3200" dirty="0" err="1"/>
              <a:t>vplyv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úspešné</a:t>
            </a:r>
            <a:r>
              <a:rPr lang="en-GB" sz="3200" dirty="0"/>
              <a:t> </a:t>
            </a:r>
            <a:r>
              <a:rPr lang="en-GB" sz="3200" dirty="0" err="1"/>
              <a:t>vykonanie</a:t>
            </a:r>
            <a:r>
              <a:rPr lang="en-GB" sz="3200" dirty="0"/>
              <a:t> MS a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vysvedčení</a:t>
            </a:r>
            <a:r>
              <a:rPr lang="en-GB" sz="3200" dirty="0"/>
              <a:t>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/>
              <a:t>neuvádzajú</a:t>
            </a:r>
            <a:r>
              <a:rPr lang="en-GB" sz="3200" dirty="0"/>
              <a:t>.</a:t>
            </a:r>
            <a:endParaRPr lang="en-GB" sz="30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Önkéntes vizsga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Ak </a:t>
            </a:r>
            <a:r>
              <a:rPr lang="sk-SK" dirty="0"/>
              <a:t>žiak </a:t>
            </a:r>
            <a:r>
              <a:rPr lang="sk-SK" dirty="0" smtClean="0"/>
              <a:t>neúspešne </a:t>
            </a:r>
            <a:r>
              <a:rPr lang="sk-SK" dirty="0"/>
              <a:t>vykonal MS z niektorých, najviac však z dvoch predmetov, </a:t>
            </a:r>
            <a:r>
              <a:rPr lang="sk-SK" b="1" dirty="0"/>
              <a:t>môže </a:t>
            </a:r>
            <a:r>
              <a:rPr lang="sk-SK" dirty="0"/>
              <a:t>mu ŠMK povoliť konať opravnú skúšku z týchto predmetov alebo časti a formy skúšky z týchto </a:t>
            </a:r>
            <a:r>
              <a:rPr lang="sk-SK" dirty="0" smtClean="0"/>
              <a:t>predmetov.</a:t>
            </a:r>
            <a:endParaRPr lang="sk-SK" dirty="0"/>
          </a:p>
          <a:p>
            <a:r>
              <a:rPr lang="sk-SK" dirty="0" smtClean="0"/>
              <a:t>Žiak</a:t>
            </a:r>
            <a:r>
              <a:rPr lang="sk-SK" dirty="0"/>
              <a:t>, ktorý nevykonal úspešne MS z predmetu, </a:t>
            </a:r>
            <a:r>
              <a:rPr lang="sk-SK" b="1" dirty="0"/>
              <a:t>požiada ŠMK o opravnú skúšku z tohto predmetu</a:t>
            </a:r>
            <a:r>
              <a:rPr lang="sk-SK" dirty="0"/>
              <a:t>. Vo svojej žiadosti špecifikuje, ktorú časť alebo formu MS chce opravovať </a:t>
            </a:r>
            <a:r>
              <a:rPr lang="sk-SK" b="1" dirty="0" smtClean="0"/>
              <a:t>Môže </a:t>
            </a:r>
            <a:r>
              <a:rPr lang="sk-SK" b="1" dirty="0"/>
              <a:t>požiadať o opravnú skúšku iba tej časti alebo formy, v ktorej bol neúspešný. 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Informácie o opravnej skúške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Opravnú </a:t>
            </a:r>
            <a:r>
              <a:rPr lang="sk-SK" dirty="0"/>
              <a:t>skúšku EČ a PFIČ MS môže žiak vykonať v mimoriadnom skúšobnom období v septembri nasledujúceho školského roka alebo v riadnom termíne EČ a PFIČ MS nasledujúceho školského roka </a:t>
            </a:r>
          </a:p>
          <a:p>
            <a:r>
              <a:rPr lang="sk-SK" dirty="0"/>
              <a:t>Na opravnú skúšku EČ a PFIČ MS sa žiak prihlási riaditeľovi školy </a:t>
            </a:r>
            <a:r>
              <a:rPr lang="sk-SK" b="1" dirty="0"/>
              <a:t>do 30. júna</a:t>
            </a:r>
            <a:r>
              <a:rPr lang="sk-SK" dirty="0"/>
              <a:t>, ak chce opravnú skúšku konať v septembri nasledujúceho školského roka, alebo </a:t>
            </a:r>
            <a:r>
              <a:rPr lang="sk-SK" b="1" dirty="0"/>
              <a:t>do 30. septembra </a:t>
            </a:r>
            <a:r>
              <a:rPr lang="sk-SK" dirty="0"/>
              <a:t>nasledujúceho školského roka, ak chce opravnú skúšku konať v riadnom termíne nasledujúceho školského </a:t>
            </a:r>
            <a:r>
              <a:rPr lang="sk-SK" dirty="0" smtClean="0"/>
              <a:t>roka. </a:t>
            </a:r>
            <a:r>
              <a:rPr lang="sk-SK" dirty="0"/>
              <a:t>Tomuto prihláseniu predchádza </a:t>
            </a:r>
            <a:r>
              <a:rPr lang="sk-SK" b="1" dirty="0"/>
              <a:t>žiadosť o opravnú </a:t>
            </a:r>
            <a:r>
              <a:rPr lang="sk-SK" b="1" dirty="0" smtClean="0"/>
              <a:t>skúšku</a:t>
            </a:r>
            <a:r>
              <a:rPr lang="sk-SK" dirty="0" smtClean="0"/>
              <a:t>.</a:t>
            </a:r>
            <a:endParaRPr lang="sk-SK" dirty="0"/>
          </a:p>
          <a:p>
            <a:r>
              <a:rPr lang="sk-SK" b="1" dirty="0"/>
              <a:t>O opravný termín </a:t>
            </a:r>
            <a:r>
              <a:rPr lang="sk-SK" b="1" dirty="0" smtClean="0"/>
              <a:t>môže </a:t>
            </a:r>
            <a:r>
              <a:rPr lang="sk-SK" b="1" dirty="0"/>
              <a:t>požiadať iba žiak, ktorý má ukončenú celú maturitnú skúšku</a:t>
            </a:r>
            <a:r>
              <a:rPr lang="sk-SK" dirty="0"/>
              <a:t>, absolvoval všetky vybrané maturitné predmety a všetky časti maturitnej skúšky týchto maturitných predmetov </a:t>
            </a:r>
            <a:r>
              <a:rPr lang="sk-SK" b="1" dirty="0"/>
              <a:t>a nesplnil podmienky pre úspešné vykonanie maturitnej skúšky. </a:t>
            </a:r>
            <a:endParaRPr lang="sk-SK" dirty="0"/>
          </a:p>
          <a:p>
            <a:r>
              <a:rPr lang="sk-SK" b="1" dirty="0"/>
              <a:t>Upozornenie! </a:t>
            </a:r>
            <a:r>
              <a:rPr lang="sk-SK" dirty="0"/>
              <a:t>O opravný termín EČ MS a PFIČ MS v septembri teda </a:t>
            </a:r>
            <a:r>
              <a:rPr lang="sk-SK" b="1" dirty="0"/>
              <a:t>nemôže požiadať žiak</a:t>
            </a:r>
            <a:r>
              <a:rPr lang="sk-SK" dirty="0"/>
              <a:t>, ktorý napr. </a:t>
            </a:r>
            <a:r>
              <a:rPr lang="sk-SK" b="1" dirty="0"/>
              <a:t>neukončil úspešne posledný ročník </a:t>
            </a:r>
            <a:r>
              <a:rPr lang="sk-SK" b="1" dirty="0" smtClean="0"/>
              <a:t>štúdia.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Informácie o opravnej skúške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dirty="0" smtClean="0"/>
              <a:t>KÖSZÖNÖM A FIGYELMET!</a:t>
            </a:r>
          </a:p>
          <a:p>
            <a:pPr marL="0" indent="0" algn="ctr">
              <a:buNone/>
            </a:pPr>
            <a:r>
              <a:rPr lang="sk-SK" sz="4000" dirty="0" smtClean="0"/>
              <a:t>SOK SIKERT!</a:t>
            </a:r>
          </a:p>
          <a:p>
            <a:pPr marL="0" indent="0" algn="ctr">
              <a:buNone/>
            </a:pPr>
            <a:endParaRPr lang="en-GB" sz="4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Képtalálat a következőre: „good luc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72067" y="1772816"/>
            <a:ext cx="7814733" cy="4608512"/>
          </a:xfrm>
        </p:spPr>
        <p:txBody>
          <a:bodyPr>
            <a:noAutofit/>
          </a:bodyPr>
          <a:lstStyle/>
          <a:p>
            <a:pPr lvl="0"/>
            <a:r>
              <a:rPr lang="sk-SK" sz="2800" dirty="0" err="1" smtClean="0"/>
              <a:t>Magyar</a:t>
            </a:r>
            <a:r>
              <a:rPr lang="sk-SK" sz="2800" dirty="0" smtClean="0"/>
              <a:t> </a:t>
            </a:r>
            <a:r>
              <a:rPr lang="sk-SK" sz="2800" dirty="0" err="1" smtClean="0"/>
              <a:t>nyelv</a:t>
            </a:r>
            <a:r>
              <a:rPr lang="sk-SK" sz="2800" dirty="0" smtClean="0"/>
              <a:t> </a:t>
            </a:r>
            <a:r>
              <a:rPr lang="sk-SK" sz="2800" dirty="0" err="1" smtClean="0"/>
              <a:t>és</a:t>
            </a:r>
            <a:r>
              <a:rPr lang="sk-SK" sz="2800" dirty="0" smtClean="0"/>
              <a:t> </a:t>
            </a:r>
            <a:r>
              <a:rPr lang="sk-SK" sz="2800" dirty="0" err="1" smtClean="0"/>
              <a:t>irodalom</a:t>
            </a:r>
            <a:r>
              <a:rPr lang="sk-SK" sz="2800" dirty="0" smtClean="0"/>
              <a:t>,</a:t>
            </a:r>
            <a:endParaRPr lang="sk-SK" sz="2800" dirty="0"/>
          </a:p>
          <a:p>
            <a:pPr lvl="0"/>
            <a:r>
              <a:rPr lang="sk-SK" sz="2800" dirty="0" err="1" smtClean="0"/>
              <a:t>Szlovák</a:t>
            </a:r>
            <a:r>
              <a:rPr lang="sk-SK" sz="2800" dirty="0" smtClean="0"/>
              <a:t> </a:t>
            </a:r>
            <a:r>
              <a:rPr lang="sk-SK" sz="2800" dirty="0" err="1" smtClean="0"/>
              <a:t>nyelv</a:t>
            </a:r>
            <a:r>
              <a:rPr lang="sk-SK" sz="2800" dirty="0" smtClean="0"/>
              <a:t> </a:t>
            </a:r>
            <a:r>
              <a:rPr lang="sk-SK" sz="2800" dirty="0" err="1" smtClean="0"/>
              <a:t>és</a:t>
            </a:r>
            <a:r>
              <a:rPr lang="sk-SK" sz="2800" dirty="0" smtClean="0"/>
              <a:t> </a:t>
            </a:r>
            <a:r>
              <a:rPr lang="sk-SK" sz="2800" dirty="0" err="1" smtClean="0"/>
              <a:t>szlovák</a:t>
            </a:r>
            <a:r>
              <a:rPr lang="sk-SK" sz="2800" dirty="0" smtClean="0"/>
              <a:t> </a:t>
            </a:r>
            <a:r>
              <a:rPr lang="sk-SK" sz="2800" dirty="0" err="1" smtClean="0"/>
              <a:t>irodalom</a:t>
            </a:r>
            <a:endParaRPr lang="sk-SK" sz="2800" dirty="0"/>
          </a:p>
          <a:p>
            <a:pPr lvl="0"/>
            <a:r>
              <a:rPr lang="sk-SK" sz="2800" dirty="0" err="1" smtClean="0"/>
              <a:t>Idegen</a:t>
            </a:r>
            <a:r>
              <a:rPr lang="sk-SK" sz="2800" dirty="0" smtClean="0"/>
              <a:t> </a:t>
            </a:r>
            <a:r>
              <a:rPr lang="sk-SK" sz="2800" dirty="0" err="1" smtClean="0"/>
              <a:t>nyelv</a:t>
            </a:r>
            <a:r>
              <a:rPr lang="sk-SK" sz="2800" dirty="0" smtClean="0"/>
              <a:t>: </a:t>
            </a:r>
            <a:r>
              <a:rPr lang="hu-HU" sz="2800" dirty="0"/>
              <a:t>angol nyelv, B2-es </a:t>
            </a:r>
            <a:r>
              <a:rPr lang="hu-HU" sz="2800" dirty="0" smtClean="0"/>
              <a:t>szint</a:t>
            </a:r>
            <a:endParaRPr lang="sk-SK" sz="2800" dirty="0" smtClean="0"/>
          </a:p>
          <a:p>
            <a:pPr lvl="0"/>
            <a:r>
              <a:rPr lang="hu-HU" sz="2800" dirty="0" smtClean="0"/>
              <a:t>Választható tantárgy</a:t>
            </a:r>
          </a:p>
          <a:p>
            <a:pPr lvl="0"/>
            <a:r>
              <a:rPr lang="hu-HU" sz="2800" dirty="0" smtClean="0"/>
              <a:t>Önkéntes tantárgy</a:t>
            </a:r>
            <a:endParaRPr lang="sk-SK" sz="2800" dirty="0"/>
          </a:p>
          <a:p>
            <a:r>
              <a:rPr lang="sk-SK" sz="2800" dirty="0" err="1" smtClean="0"/>
              <a:t>Legalább</a:t>
            </a:r>
            <a:r>
              <a:rPr lang="sk-SK" sz="2800" dirty="0" smtClean="0"/>
              <a:t> 6 </a:t>
            </a:r>
            <a:r>
              <a:rPr lang="sk-SK" sz="2800" dirty="0" err="1" smtClean="0"/>
              <a:t>összóraszám</a:t>
            </a:r>
            <a:r>
              <a:rPr lang="sk-SK" sz="2800" dirty="0" smtClean="0"/>
              <a:t> a </a:t>
            </a:r>
            <a:r>
              <a:rPr lang="sk-SK" sz="2800" dirty="0" err="1" smtClean="0"/>
              <a:t>tanulmányok</a:t>
            </a:r>
            <a:r>
              <a:rPr lang="sk-SK" sz="2800" dirty="0" smtClean="0"/>
              <a:t> </a:t>
            </a:r>
            <a:r>
              <a:rPr lang="sk-SK" sz="2800" dirty="0" err="1" smtClean="0"/>
              <a:t>során</a:t>
            </a:r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Érettségi</a:t>
            </a:r>
            <a:r>
              <a:rPr lang="sk-SK" dirty="0" smtClean="0"/>
              <a:t> </a:t>
            </a:r>
            <a:r>
              <a:rPr lang="sk-SK" dirty="0" err="1" smtClean="0"/>
              <a:t>tantárgyak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28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Külső/</a:t>
            </a:r>
            <a:r>
              <a:rPr lang="hu-HU" sz="3200" b="1" dirty="0"/>
              <a:t>e</a:t>
            </a:r>
            <a:r>
              <a:rPr lang="en-GB" sz="3200" b="1" dirty="0" err="1" smtClean="0"/>
              <a:t>xtern</a:t>
            </a:r>
            <a:r>
              <a:rPr lang="hu-HU" sz="3200" b="1" dirty="0" smtClean="0"/>
              <a:t> </a:t>
            </a:r>
            <a:r>
              <a:rPr lang="sk-SK" sz="3200" dirty="0"/>
              <a:t>érettségi vizsga</a:t>
            </a:r>
            <a:r>
              <a:rPr lang="sk-SK" sz="3200" b="1" dirty="0" smtClean="0"/>
              <a:t> </a:t>
            </a:r>
            <a:r>
              <a:rPr lang="sk-SK" sz="3200" dirty="0" smtClean="0"/>
              <a:t>– </a:t>
            </a:r>
            <a:r>
              <a:rPr lang="hu-HU" sz="3200" dirty="0" smtClean="0"/>
              <a:t>teszt szlovák nyelv és szlovák irodalomból, magyar nyelv és irodalomból, angol nyelvből</a:t>
            </a:r>
            <a:endParaRPr lang="sk-SK" sz="3200" dirty="0"/>
          </a:p>
          <a:p>
            <a:r>
              <a:rPr lang="sk-SK" sz="3200" b="1" dirty="0" smtClean="0"/>
              <a:t>Belső/intern </a:t>
            </a:r>
            <a:r>
              <a:rPr lang="sk-SK" sz="3200" dirty="0"/>
              <a:t>érettségi vizsga</a:t>
            </a:r>
            <a:r>
              <a:rPr lang="sk-SK" sz="3200" b="1" dirty="0" smtClean="0"/>
              <a:t> </a:t>
            </a:r>
            <a:r>
              <a:rPr lang="sk-SK" sz="3200" dirty="0" smtClean="0"/>
              <a:t>–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err="1" smtClean="0"/>
              <a:t>írásbeli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rész</a:t>
            </a:r>
            <a:r>
              <a:rPr lang="sk-SK" sz="3200" i="1" dirty="0" smtClean="0"/>
              <a:t> - </a:t>
            </a:r>
            <a:r>
              <a:rPr lang="sk-SK" sz="3200" i="1" dirty="0" err="1" smtClean="0"/>
              <a:t>fogalmazás</a:t>
            </a:r>
            <a:r>
              <a:rPr lang="hu-HU" sz="3200" dirty="0"/>
              <a:t>szlovák nyelv és szlovák irodalomból, magyar nyelv és irodalomból, angol </a:t>
            </a:r>
            <a:r>
              <a:rPr lang="hu-HU" sz="3200" dirty="0" smtClean="0"/>
              <a:t>nyelvből</a:t>
            </a:r>
            <a:endParaRPr lang="sk-SK" sz="32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smtClean="0"/>
              <a:t>szóbeli </a:t>
            </a:r>
            <a:r>
              <a:rPr lang="sk-SK" sz="3200" i="1" dirty="0"/>
              <a:t>rész</a:t>
            </a:r>
          </a:p>
          <a:p>
            <a:pPr marL="0" indent="0">
              <a:buNone/>
            </a:pPr>
            <a:endParaRPr lang="sk-SK" sz="3200" dirty="0" smtClean="0"/>
          </a:p>
          <a:p>
            <a:endParaRPr lang="en-GB" sz="32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ÉRETTSÉGI VIZSGA RÉSZEI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200" i="1" dirty="0"/>
              <a:t>szóbeli </a:t>
            </a:r>
            <a:r>
              <a:rPr lang="sk-SK" sz="3200" i="1" dirty="0" smtClean="0"/>
              <a:t>rész </a:t>
            </a:r>
            <a:r>
              <a:rPr lang="sk-SK" sz="3200" dirty="0" smtClean="0"/>
              <a:t>– minden tantárgyból</a:t>
            </a:r>
            <a:endParaRPr lang="sk-SK" sz="3200" dirty="0"/>
          </a:p>
          <a:p>
            <a:r>
              <a:rPr lang="sk-SK" sz="3200" dirty="0" err="1" smtClean="0"/>
              <a:t>megj</a:t>
            </a:r>
            <a:r>
              <a:rPr lang="sk-SK" sz="3200" dirty="0" smtClean="0"/>
              <a:t>.:  </a:t>
            </a:r>
            <a:r>
              <a:rPr lang="sk-SK" sz="3200" dirty="0" err="1" smtClean="0"/>
              <a:t>extern</a:t>
            </a:r>
            <a:r>
              <a:rPr lang="sk-SK" sz="3200" dirty="0" smtClean="0"/>
              <a:t> </a:t>
            </a:r>
            <a:r>
              <a:rPr lang="sk-SK" sz="3200" dirty="0" err="1" smtClean="0"/>
              <a:t>és</a:t>
            </a:r>
            <a:r>
              <a:rPr lang="sk-SK" sz="3200" dirty="0" smtClean="0"/>
              <a:t> </a:t>
            </a:r>
            <a:r>
              <a:rPr lang="sk-SK" sz="3200" dirty="0" err="1" smtClean="0"/>
              <a:t>az</a:t>
            </a:r>
            <a:r>
              <a:rPr lang="sk-SK" sz="3200" dirty="0" smtClean="0"/>
              <a:t> </a:t>
            </a:r>
            <a:r>
              <a:rPr lang="sk-SK" sz="3200" dirty="0" err="1" smtClean="0"/>
              <a:t>intern</a:t>
            </a:r>
            <a:r>
              <a:rPr lang="sk-SK" sz="3200" dirty="0" smtClean="0"/>
              <a:t> </a:t>
            </a:r>
            <a:r>
              <a:rPr lang="sk-SK" sz="3200" dirty="0" err="1"/>
              <a:t>írásbeli</a:t>
            </a:r>
            <a:r>
              <a:rPr lang="sk-SK" sz="3200" i="1" dirty="0"/>
              <a:t> </a:t>
            </a:r>
            <a:r>
              <a:rPr lang="sk-SK" sz="3200" dirty="0" err="1" smtClean="0"/>
              <a:t>rész</a:t>
            </a:r>
            <a:r>
              <a:rPr lang="sk-SK" sz="3200" dirty="0" smtClean="0"/>
              <a:t> 4. </a:t>
            </a:r>
            <a:r>
              <a:rPr lang="sk-SK" sz="3200" dirty="0" err="1" smtClean="0"/>
              <a:t>évfolyam</a:t>
            </a:r>
            <a:r>
              <a:rPr lang="sk-SK" sz="3200" dirty="0" smtClean="0"/>
              <a:t> 1. </a:t>
            </a:r>
            <a:r>
              <a:rPr lang="sk-SK" sz="3200" dirty="0" err="1" smtClean="0"/>
              <a:t>féléve</a:t>
            </a:r>
            <a:r>
              <a:rPr lang="sk-SK" sz="3200" dirty="0" smtClean="0"/>
              <a:t> </a:t>
            </a:r>
            <a:r>
              <a:rPr lang="sk-SK" sz="3200" dirty="0" err="1" smtClean="0"/>
              <a:t>után</a:t>
            </a:r>
            <a:endParaRPr lang="sk-SK" sz="3200" dirty="0"/>
          </a:p>
          <a:p>
            <a:r>
              <a:rPr lang="hu-HU" sz="3200" dirty="0" smtClean="0"/>
              <a:t>Intern szóbeli rész a 4. évfolyam befejezése után</a:t>
            </a:r>
            <a:endParaRPr lang="en-GB" sz="3200" dirty="0"/>
          </a:p>
          <a:p>
            <a:endParaRPr lang="sk-SK" sz="3200" dirty="0" smtClean="0"/>
          </a:p>
          <a:p>
            <a:endParaRPr lang="en-GB" sz="32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chemeClr val="tx1"/>
                </a:solidFill>
              </a:rPr>
              <a:t>ÉRETTSÉGI VIZSGA RÉSZEI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 smtClean="0"/>
              <a:t>Érettségi vizsga bármelyik részéből:</a:t>
            </a:r>
            <a:endParaRPr lang="sk-SK" sz="3200" dirty="0"/>
          </a:p>
          <a:p>
            <a:r>
              <a:rPr lang="hu-HU" sz="3200" dirty="0" smtClean="0"/>
              <a:t>Csak </a:t>
            </a:r>
            <a:r>
              <a:rPr lang="hu-HU" sz="3200" dirty="0" err="1" smtClean="0"/>
              <a:t>extern</a:t>
            </a:r>
            <a:r>
              <a:rPr lang="hu-HU" sz="3200" dirty="0" smtClean="0"/>
              <a:t>, </a:t>
            </a:r>
            <a:r>
              <a:rPr lang="hu-HU" sz="3200" dirty="0" err="1" smtClean="0"/>
              <a:t>csak</a:t>
            </a:r>
            <a:r>
              <a:rPr lang="hu-HU" sz="3200" dirty="0" smtClean="0"/>
              <a:t> intern, </a:t>
            </a:r>
            <a:r>
              <a:rPr lang="hu-HU" sz="3200" dirty="0" err="1" smtClean="0"/>
              <a:t>intern</a:t>
            </a:r>
            <a:r>
              <a:rPr lang="hu-HU" sz="3200" dirty="0" smtClean="0"/>
              <a:t> forma bármelyik része</a:t>
            </a:r>
            <a:r>
              <a:rPr lang="en-GB" sz="3200" dirty="0" smtClean="0"/>
              <a:t>, </a:t>
            </a:r>
            <a:r>
              <a:rPr lang="hu-HU" sz="3200" dirty="0" smtClean="0"/>
              <a:t>ill. ezek kombinációja</a:t>
            </a:r>
            <a:endParaRPr lang="sk-SK" sz="3200" dirty="0"/>
          </a:p>
          <a:p>
            <a:r>
              <a:rPr lang="sk-SK" sz="3200" dirty="0" err="1" smtClean="0"/>
              <a:t>Tantárgyak</a:t>
            </a:r>
            <a:r>
              <a:rPr lang="sk-SK" sz="3200" dirty="0" smtClean="0"/>
              <a:t> </a:t>
            </a:r>
            <a:r>
              <a:rPr lang="sk-SK" sz="3200" dirty="0" err="1" smtClean="0"/>
              <a:t>száma</a:t>
            </a:r>
            <a:r>
              <a:rPr lang="sk-SK" sz="3200" dirty="0" smtClean="0"/>
              <a:t> </a:t>
            </a:r>
            <a:r>
              <a:rPr lang="sk-SK" sz="3200" dirty="0" err="1" smtClean="0"/>
              <a:t>nincs</a:t>
            </a:r>
            <a:r>
              <a:rPr lang="sk-SK" sz="3200" dirty="0" smtClean="0"/>
              <a:t> </a:t>
            </a:r>
            <a:r>
              <a:rPr lang="sk-SK" sz="3200" dirty="0" err="1" smtClean="0"/>
              <a:t>meghatározva</a:t>
            </a:r>
            <a:endParaRPr lang="sk-SK" sz="3200" dirty="0"/>
          </a:p>
          <a:p>
            <a:r>
              <a:rPr lang="sk-SK" sz="3200" dirty="0" err="1" smtClean="0"/>
              <a:t>Visszalépés</a:t>
            </a:r>
            <a:r>
              <a:rPr lang="sk-SK" sz="3200" dirty="0" smtClean="0"/>
              <a:t> </a:t>
            </a:r>
            <a:r>
              <a:rPr lang="sk-SK" sz="3200" dirty="0" err="1" smtClean="0"/>
              <a:t>esetén</a:t>
            </a:r>
            <a:r>
              <a:rPr lang="sk-SK" sz="3200" dirty="0" smtClean="0"/>
              <a:t> a </a:t>
            </a:r>
            <a:r>
              <a:rPr lang="sk-SK" sz="3200" dirty="0" err="1" smtClean="0"/>
              <a:t>diák</a:t>
            </a:r>
            <a:r>
              <a:rPr lang="sk-SK" sz="3200" dirty="0" smtClean="0"/>
              <a:t> </a:t>
            </a:r>
            <a:r>
              <a:rPr lang="sk-SK" sz="3200" dirty="0" err="1" smtClean="0"/>
              <a:t>március</a:t>
            </a:r>
            <a:r>
              <a:rPr lang="sk-SK" sz="3200" dirty="0" smtClean="0"/>
              <a:t> 31-ig </a:t>
            </a:r>
            <a:r>
              <a:rPr lang="sk-SK" sz="3200" dirty="0" err="1" smtClean="0"/>
              <a:t>írásban</a:t>
            </a:r>
            <a:r>
              <a:rPr lang="sk-SK" sz="3200" dirty="0" smtClean="0"/>
              <a:t> </a:t>
            </a:r>
            <a:r>
              <a:rPr lang="sk-SK" sz="3200" dirty="0" err="1" smtClean="0"/>
              <a:t>értesíti</a:t>
            </a:r>
            <a:r>
              <a:rPr lang="sk-SK" sz="3200" dirty="0" smtClean="0"/>
              <a:t> </a:t>
            </a:r>
            <a:r>
              <a:rPr lang="sk-SK" sz="3200" dirty="0" err="1" smtClean="0"/>
              <a:t>az</a:t>
            </a:r>
            <a:r>
              <a:rPr lang="sk-SK" sz="3200" dirty="0" smtClean="0"/>
              <a:t> </a:t>
            </a:r>
            <a:r>
              <a:rPr lang="sk-SK" sz="3200" dirty="0" err="1" smtClean="0"/>
              <a:t>iskola</a:t>
            </a:r>
            <a:r>
              <a:rPr lang="sk-SK" sz="3200" dirty="0" smtClean="0"/>
              <a:t> </a:t>
            </a:r>
            <a:r>
              <a:rPr lang="sk-SK" sz="3200" dirty="0" err="1" smtClean="0"/>
              <a:t>igazgatóját</a:t>
            </a:r>
            <a:endParaRPr lang="en-GB" sz="32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Önkéntes tantárgy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>
            <a:noAutofit/>
          </a:bodyPr>
          <a:lstStyle/>
          <a:p>
            <a:r>
              <a:rPr lang="en-GB" sz="3200" dirty="0" err="1"/>
              <a:t>Externú</a:t>
            </a:r>
            <a:r>
              <a:rPr lang="en-GB" sz="3200" dirty="0"/>
              <a:t> </a:t>
            </a:r>
            <a:r>
              <a:rPr lang="en-GB" sz="3200" dirty="0" err="1"/>
              <a:t>časť</a:t>
            </a:r>
            <a:r>
              <a:rPr lang="en-GB" sz="3200" dirty="0"/>
              <a:t> MS a </a:t>
            </a:r>
            <a:r>
              <a:rPr lang="en-GB" sz="3200" dirty="0" err="1"/>
              <a:t>písomnú</a:t>
            </a:r>
            <a:r>
              <a:rPr lang="en-GB" sz="3200" dirty="0"/>
              <a:t> </a:t>
            </a:r>
            <a:r>
              <a:rPr lang="en-GB" sz="3200" dirty="0" err="1"/>
              <a:t>formu</a:t>
            </a:r>
            <a:r>
              <a:rPr lang="en-GB" sz="3200" dirty="0"/>
              <a:t> </a:t>
            </a:r>
            <a:r>
              <a:rPr lang="en-GB" sz="3200" dirty="0" err="1"/>
              <a:t>internej</a:t>
            </a:r>
            <a:r>
              <a:rPr lang="en-GB" sz="3200" dirty="0"/>
              <a:t> </a:t>
            </a:r>
            <a:r>
              <a:rPr lang="en-GB" sz="3200" dirty="0" err="1"/>
              <a:t>časti</a:t>
            </a:r>
            <a:r>
              <a:rPr lang="en-GB" sz="3200" dirty="0"/>
              <a:t> </a:t>
            </a:r>
            <a:r>
              <a:rPr lang="en-GB" sz="3200" dirty="0" err="1" smtClean="0"/>
              <a:t>len</a:t>
            </a:r>
            <a:r>
              <a:rPr lang="en-GB" sz="3200" dirty="0" smtClean="0"/>
              <a:t> </a:t>
            </a:r>
            <a:r>
              <a:rPr lang="en-GB" sz="3200" dirty="0"/>
              <a:t>z </a:t>
            </a:r>
            <a:r>
              <a:rPr lang="en-GB" sz="3200" dirty="0" err="1"/>
              <a:t>jedného</a:t>
            </a:r>
            <a:r>
              <a:rPr lang="en-GB" sz="3200" dirty="0"/>
              <a:t> </a:t>
            </a:r>
            <a:r>
              <a:rPr lang="en-GB" sz="3200" dirty="0" err="1" smtClean="0"/>
              <a:t>cudzieho</a:t>
            </a:r>
            <a:r>
              <a:rPr lang="sk-SK" sz="3200" dirty="0"/>
              <a:t> </a:t>
            </a:r>
            <a:r>
              <a:rPr lang="en-GB" sz="3200" dirty="0" err="1" smtClean="0"/>
              <a:t>jazyka</a:t>
            </a:r>
            <a:r>
              <a:rPr lang="sk-SK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/>
              <a:t>úrovni</a:t>
            </a:r>
            <a:r>
              <a:rPr lang="en-GB" sz="3200" dirty="0"/>
              <a:t> B2 </a:t>
            </a:r>
            <a:r>
              <a:rPr lang="sk-SK" sz="3200" dirty="0" smtClean="0"/>
              <a:t>- ANJ</a:t>
            </a:r>
          </a:p>
          <a:p>
            <a:r>
              <a:rPr lang="en-GB" sz="3200" dirty="0" err="1" smtClean="0"/>
              <a:t>Ak</a:t>
            </a:r>
            <a:r>
              <a:rPr lang="sk-SK" sz="3200" dirty="0"/>
              <a:t> </a:t>
            </a:r>
            <a:r>
              <a:rPr lang="en-GB" sz="3200" dirty="0" err="1" smtClean="0"/>
              <a:t>chce</a:t>
            </a:r>
            <a:r>
              <a:rPr lang="en-GB" sz="3200" dirty="0" smtClean="0"/>
              <a:t> </a:t>
            </a:r>
            <a:r>
              <a:rPr lang="en-GB" sz="3200" dirty="0" err="1"/>
              <a:t>žiak</a:t>
            </a:r>
            <a:r>
              <a:rPr lang="en-GB" sz="3200" dirty="0"/>
              <a:t> </a:t>
            </a:r>
            <a:r>
              <a:rPr lang="en-GB" sz="3200" dirty="0" err="1"/>
              <a:t>maturovať</a:t>
            </a:r>
            <a:r>
              <a:rPr lang="en-GB" sz="3200" dirty="0"/>
              <a:t> z </a:t>
            </a:r>
            <a:r>
              <a:rPr lang="en-GB" sz="3200" dirty="0" err="1"/>
              <a:t>ďalšieho</a:t>
            </a:r>
            <a:r>
              <a:rPr lang="en-GB" sz="3200" dirty="0"/>
              <a:t> </a:t>
            </a:r>
            <a:r>
              <a:rPr lang="en-GB" sz="3200" dirty="0" err="1"/>
              <a:t>cudzieho</a:t>
            </a:r>
            <a:r>
              <a:rPr lang="en-GB" sz="3200" dirty="0"/>
              <a:t> </a:t>
            </a:r>
            <a:r>
              <a:rPr lang="en-GB" sz="3200" dirty="0" err="1"/>
              <a:t>jazyka</a:t>
            </a:r>
            <a:r>
              <a:rPr lang="en-GB" sz="3200" dirty="0"/>
              <a:t>, </a:t>
            </a:r>
            <a:r>
              <a:rPr lang="en-GB" sz="3200" dirty="0" err="1"/>
              <a:t>môže</a:t>
            </a:r>
            <a:r>
              <a:rPr lang="en-GB" sz="3200" dirty="0"/>
              <a:t> 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ho</a:t>
            </a:r>
            <a:r>
              <a:rPr lang="en-GB" sz="3200" dirty="0"/>
              <a:t> </a:t>
            </a:r>
            <a:r>
              <a:rPr lang="en-GB" sz="3200" dirty="0" err="1"/>
              <a:t>vybrať</a:t>
            </a:r>
            <a:r>
              <a:rPr lang="en-GB" sz="3200" dirty="0"/>
              <a:t> </a:t>
            </a:r>
            <a:r>
              <a:rPr lang="en-GB" sz="3200" dirty="0" err="1"/>
              <a:t>ako</a:t>
            </a:r>
            <a:r>
              <a:rPr lang="en-GB" sz="3200" dirty="0"/>
              <a:t> </a:t>
            </a:r>
            <a:r>
              <a:rPr lang="en-GB" sz="3200" dirty="0" err="1"/>
              <a:t>ďalší</a:t>
            </a:r>
            <a:r>
              <a:rPr lang="en-GB" sz="3200" dirty="0"/>
              <a:t> </a:t>
            </a:r>
            <a:r>
              <a:rPr lang="en-GB" sz="3200" dirty="0" err="1" smtClean="0"/>
              <a:t>voliteľný</a:t>
            </a:r>
            <a:r>
              <a:rPr lang="sk-SK" sz="3200" dirty="0"/>
              <a:t> </a:t>
            </a:r>
            <a:r>
              <a:rPr lang="en-GB" sz="3200" dirty="0" err="1" smtClean="0"/>
              <a:t>predmet</a:t>
            </a:r>
            <a:r>
              <a:rPr lang="en-GB" sz="3200" dirty="0" smtClean="0"/>
              <a:t> </a:t>
            </a:r>
            <a:r>
              <a:rPr lang="en-GB" sz="3200" dirty="0"/>
              <a:t>(</a:t>
            </a:r>
            <a:r>
              <a:rPr lang="en-GB" sz="3200" dirty="0" err="1"/>
              <a:t>štvrtý</a:t>
            </a:r>
            <a:r>
              <a:rPr lang="en-GB" sz="3200" dirty="0"/>
              <a:t> </a:t>
            </a:r>
            <a:r>
              <a:rPr lang="en-GB" sz="3200" dirty="0" err="1"/>
              <a:t>predmet</a:t>
            </a:r>
            <a:r>
              <a:rPr lang="en-GB" sz="3200" dirty="0"/>
              <a:t>) </a:t>
            </a:r>
            <a:r>
              <a:rPr lang="en-GB" sz="3200" dirty="0" err="1"/>
              <a:t>alebo</a:t>
            </a:r>
            <a:r>
              <a:rPr lang="en-GB" sz="3200" dirty="0"/>
              <a:t> </a:t>
            </a:r>
            <a:r>
              <a:rPr lang="en-GB" sz="3200" dirty="0" err="1"/>
              <a:t>ako</a:t>
            </a:r>
            <a:r>
              <a:rPr lang="en-GB" sz="3200" dirty="0"/>
              <a:t> </a:t>
            </a:r>
            <a:r>
              <a:rPr lang="en-GB" sz="3200" dirty="0" err="1"/>
              <a:t>dobrovoľný</a:t>
            </a:r>
            <a:r>
              <a:rPr lang="en-GB" sz="3200" dirty="0"/>
              <a:t> </a:t>
            </a:r>
            <a:r>
              <a:rPr lang="en-GB" sz="3200" dirty="0" err="1"/>
              <a:t>predmet</a:t>
            </a:r>
            <a:r>
              <a:rPr lang="en-GB" sz="3200" dirty="0"/>
              <a:t>, </a:t>
            </a:r>
            <a:r>
              <a:rPr lang="en-GB" sz="3200" dirty="0" err="1" smtClean="0"/>
              <a:t>vykoná</a:t>
            </a:r>
            <a:r>
              <a:rPr lang="en-GB" sz="3200" dirty="0" smtClean="0"/>
              <a:t> </a:t>
            </a:r>
            <a:r>
              <a:rPr lang="en-GB" sz="3200" dirty="0" err="1"/>
              <a:t>iba</a:t>
            </a:r>
            <a:r>
              <a:rPr lang="en-GB" sz="3200" dirty="0"/>
              <a:t> </a:t>
            </a:r>
            <a:r>
              <a:rPr lang="en-GB" sz="3200" dirty="0" err="1"/>
              <a:t>ústnu</a:t>
            </a:r>
            <a:r>
              <a:rPr lang="en-GB" sz="3200" dirty="0"/>
              <a:t> </a:t>
            </a:r>
            <a:r>
              <a:rPr lang="en-GB" sz="3200" dirty="0" err="1" smtClean="0"/>
              <a:t>formu</a:t>
            </a:r>
            <a:r>
              <a:rPr lang="sk-SK" sz="3200" dirty="0" smtClean="0"/>
              <a:t> </a:t>
            </a:r>
            <a:r>
              <a:rPr lang="en-GB" sz="3200" dirty="0" err="1" smtClean="0"/>
              <a:t>internej</a:t>
            </a:r>
            <a:r>
              <a:rPr lang="en-GB" sz="3200" dirty="0" smtClean="0"/>
              <a:t> </a:t>
            </a:r>
            <a:r>
              <a:rPr lang="en-GB" sz="3200" dirty="0" err="1"/>
              <a:t>časti</a:t>
            </a:r>
            <a:r>
              <a:rPr lang="en-GB" sz="3200" dirty="0"/>
              <a:t> MS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úrovni</a:t>
            </a:r>
            <a:r>
              <a:rPr lang="en-GB" sz="3200" dirty="0"/>
              <a:t> B1 </a:t>
            </a:r>
            <a:r>
              <a:rPr lang="en-GB" sz="3200" dirty="0" err="1"/>
              <a:t>alebo</a:t>
            </a:r>
            <a:r>
              <a:rPr lang="en-GB" sz="3200" dirty="0"/>
              <a:t> B2 </a:t>
            </a:r>
            <a:r>
              <a:rPr lang="en-GB" sz="3200" dirty="0" err="1"/>
              <a:t>podľa</a:t>
            </a:r>
            <a:r>
              <a:rPr lang="en-GB" sz="3200" dirty="0"/>
              <a:t> </a:t>
            </a:r>
            <a:r>
              <a:rPr lang="en-GB" sz="3200" dirty="0" err="1"/>
              <a:t>vlastného</a:t>
            </a:r>
            <a:r>
              <a:rPr lang="en-GB" sz="3200" dirty="0"/>
              <a:t> </a:t>
            </a:r>
            <a:r>
              <a:rPr lang="en-GB" sz="3200" dirty="0" err="1"/>
              <a:t>výberu</a:t>
            </a:r>
            <a:r>
              <a:rPr lang="en-GB" sz="3200" dirty="0"/>
              <a:t>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IDEGEN NYELV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58924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tx1"/>
                </a:solidFill>
              </a:rPr>
              <a:t>Külső érettségi </a:t>
            </a:r>
            <a:r>
              <a:rPr lang="sk-SK" sz="3600" dirty="0" smtClean="0">
                <a:solidFill>
                  <a:schemeClr val="tx1"/>
                </a:solidFill>
              </a:rPr>
              <a:t>: teszt, 5 szövegrészlet, </a:t>
            </a:r>
            <a:r>
              <a:rPr lang="pl-PL" sz="3600" dirty="0" smtClean="0">
                <a:solidFill>
                  <a:schemeClr val="tx1"/>
                </a:solidFill>
              </a:rPr>
              <a:t>24 kárdás </a:t>
            </a:r>
            <a:r>
              <a:rPr lang="pl-PL" sz="3600" b="1" dirty="0" smtClean="0">
                <a:solidFill>
                  <a:schemeClr val="tx1"/>
                </a:solidFill>
              </a:rPr>
              <a:t>szöveghallgatásra</a:t>
            </a:r>
            <a:r>
              <a:rPr lang="pl-PL" sz="3600" dirty="0" smtClean="0">
                <a:solidFill>
                  <a:schemeClr val="tx1"/>
                </a:solidFill>
              </a:rPr>
              <a:t> és </a:t>
            </a:r>
            <a:r>
              <a:rPr lang="pl-PL" sz="3600" dirty="0">
                <a:solidFill>
                  <a:schemeClr val="tx1"/>
                </a:solidFill>
              </a:rPr>
              <a:t>40 </a:t>
            </a:r>
            <a:r>
              <a:rPr lang="pl-PL" sz="3600" dirty="0" smtClean="0">
                <a:solidFill>
                  <a:schemeClr val="tx1"/>
                </a:solidFill>
              </a:rPr>
              <a:t>feladat </a:t>
            </a:r>
            <a:r>
              <a:rPr lang="hu-HU" sz="3600" b="1" dirty="0" smtClean="0">
                <a:solidFill>
                  <a:schemeClr val="tx1"/>
                </a:solidFill>
              </a:rPr>
              <a:t>szövegértésre, nyelvtanra és irodalomra</a:t>
            </a:r>
            <a:endParaRPr lang="sk-SK" sz="3600" b="1" dirty="0" smtClean="0">
              <a:solidFill>
                <a:schemeClr val="tx1"/>
              </a:solidFill>
            </a:endParaRPr>
          </a:p>
          <a:p>
            <a:r>
              <a:rPr lang="hu-HU" sz="3600" dirty="0" smtClean="0">
                <a:solidFill>
                  <a:schemeClr val="tx1"/>
                </a:solidFill>
              </a:rPr>
              <a:t>Kidolgozási idő: </a:t>
            </a:r>
            <a:r>
              <a:rPr lang="en-GB" sz="3600" b="1" dirty="0" smtClean="0">
                <a:solidFill>
                  <a:schemeClr val="tx1"/>
                </a:solidFill>
              </a:rPr>
              <a:t>100 </a:t>
            </a:r>
            <a:r>
              <a:rPr lang="hu-HU" sz="3600" b="1" dirty="0" smtClean="0">
                <a:solidFill>
                  <a:schemeClr val="tx1"/>
                </a:solidFill>
              </a:rPr>
              <a:t>perc</a:t>
            </a:r>
            <a:r>
              <a:rPr lang="en-GB" sz="3600" dirty="0" smtClean="0">
                <a:solidFill>
                  <a:schemeClr val="tx1"/>
                </a:solidFill>
              </a:rPr>
              <a:t>.</a:t>
            </a:r>
            <a:endParaRPr lang="sk-SK" sz="3600" dirty="0" smtClean="0">
              <a:solidFill>
                <a:schemeClr val="tx1"/>
              </a:solidFill>
            </a:endParaRPr>
          </a:p>
          <a:p>
            <a:r>
              <a:rPr lang="hu-HU" sz="3600" b="1" dirty="0" smtClean="0">
                <a:solidFill>
                  <a:schemeClr val="tx1"/>
                </a:solidFill>
              </a:rPr>
              <a:t>Belső érettségi</a:t>
            </a:r>
            <a:r>
              <a:rPr lang="sk-SK" sz="3600" dirty="0" smtClean="0">
                <a:solidFill>
                  <a:schemeClr val="tx1"/>
                </a:solidFill>
              </a:rPr>
              <a:t>: fogalmazás, </a:t>
            </a:r>
            <a:r>
              <a:rPr lang="hu-HU" sz="3600" dirty="0" smtClean="0">
                <a:solidFill>
                  <a:schemeClr val="tx1"/>
                </a:solidFill>
              </a:rPr>
              <a:t>4 témából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hu-HU" sz="3600" dirty="0" smtClean="0">
                <a:solidFill>
                  <a:schemeClr val="tx1"/>
                </a:solidFill>
              </a:rPr>
              <a:t>választható, megadott műfaj és vázlatpontok</a:t>
            </a:r>
            <a:endParaRPr lang="sk-SK" sz="3600" dirty="0" smtClean="0">
              <a:solidFill>
                <a:schemeClr val="tx1"/>
              </a:solidFill>
            </a:endParaRPr>
          </a:p>
          <a:p>
            <a:r>
              <a:rPr lang="hu-HU" sz="3600" dirty="0">
                <a:solidFill>
                  <a:schemeClr val="tx1"/>
                </a:solidFill>
              </a:rPr>
              <a:t>Kidolgozási idő: </a:t>
            </a:r>
            <a:r>
              <a:rPr lang="hu-HU" sz="3600" b="1" dirty="0" smtClean="0">
                <a:solidFill>
                  <a:schemeClr val="tx1"/>
                </a:solidFill>
              </a:rPr>
              <a:t>90 perc</a:t>
            </a:r>
            <a:r>
              <a:rPr lang="en-GB" sz="3600" dirty="0">
                <a:solidFill>
                  <a:schemeClr val="tx1"/>
                </a:solidFill>
              </a:rPr>
              <a:t>.</a:t>
            </a:r>
            <a:endParaRPr lang="sk-SK" sz="3600" dirty="0">
              <a:solidFill>
                <a:schemeClr val="tx1"/>
              </a:solidFill>
            </a:endParaRPr>
          </a:p>
          <a:p>
            <a:r>
              <a:rPr lang="hu-HU" sz="3600" dirty="0" smtClean="0">
                <a:solidFill>
                  <a:schemeClr val="tx1"/>
                </a:solidFill>
              </a:rPr>
              <a:t>Szótár, helyesírási szabályzat használható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SZLOVÁK NYELV ÉS SZLOVÁK IRODALOM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58924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tx1"/>
                </a:solidFill>
              </a:rPr>
              <a:t>Külső érettségi </a:t>
            </a:r>
            <a:r>
              <a:rPr lang="sk-SK" sz="3600" dirty="0" smtClean="0">
                <a:solidFill>
                  <a:schemeClr val="tx1"/>
                </a:solidFill>
              </a:rPr>
              <a:t>: teszt, </a:t>
            </a:r>
            <a:r>
              <a:rPr lang="hu-HU" sz="3600" dirty="0" smtClean="0">
                <a:solidFill>
                  <a:schemeClr val="tx1"/>
                </a:solidFill>
              </a:rPr>
              <a:t>8 szövegrészlet, mindegyikhez 5 feleletválasztós és 3 rövid válaszadós feladat tartozik – 40 feleletválasztós és 24 feleletadós kérdés</a:t>
            </a:r>
            <a:endParaRPr lang="sk-SK" sz="3600" b="1" dirty="0" smtClean="0">
              <a:solidFill>
                <a:schemeClr val="tx1"/>
              </a:solidFill>
            </a:endParaRPr>
          </a:p>
          <a:p>
            <a:r>
              <a:rPr lang="hu-HU" sz="3600" dirty="0" smtClean="0">
                <a:solidFill>
                  <a:schemeClr val="tx1"/>
                </a:solidFill>
              </a:rPr>
              <a:t>Kidolgozási idő: </a:t>
            </a:r>
            <a:r>
              <a:rPr lang="en-GB" sz="3600" b="1" dirty="0" smtClean="0">
                <a:solidFill>
                  <a:schemeClr val="tx1"/>
                </a:solidFill>
              </a:rPr>
              <a:t>100 </a:t>
            </a:r>
            <a:r>
              <a:rPr lang="hu-HU" sz="3600" b="1" dirty="0" smtClean="0">
                <a:solidFill>
                  <a:schemeClr val="tx1"/>
                </a:solidFill>
              </a:rPr>
              <a:t>perc</a:t>
            </a:r>
            <a:r>
              <a:rPr lang="en-GB" sz="3600" dirty="0" smtClean="0">
                <a:solidFill>
                  <a:schemeClr val="tx1"/>
                </a:solidFill>
              </a:rPr>
              <a:t>.</a:t>
            </a:r>
            <a:endParaRPr lang="sk-SK" sz="3600" dirty="0" smtClean="0">
              <a:solidFill>
                <a:schemeClr val="tx1"/>
              </a:solidFill>
            </a:endParaRPr>
          </a:p>
          <a:p>
            <a:r>
              <a:rPr lang="hu-HU" sz="3600" b="1" dirty="0" smtClean="0">
                <a:solidFill>
                  <a:schemeClr val="tx1"/>
                </a:solidFill>
              </a:rPr>
              <a:t>Belső érettségi</a:t>
            </a:r>
            <a:r>
              <a:rPr lang="sk-SK" sz="3600" dirty="0" smtClean="0">
                <a:solidFill>
                  <a:schemeClr val="tx1"/>
                </a:solidFill>
              </a:rPr>
              <a:t>: fogalmazás, </a:t>
            </a:r>
            <a:r>
              <a:rPr lang="hu-HU" sz="3600" dirty="0" smtClean="0">
                <a:solidFill>
                  <a:schemeClr val="tx1"/>
                </a:solidFill>
              </a:rPr>
              <a:t>4 témából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hu-HU" sz="3600" dirty="0" smtClean="0">
                <a:solidFill>
                  <a:schemeClr val="tx1"/>
                </a:solidFill>
              </a:rPr>
              <a:t>választható, megadott műfaj</a:t>
            </a:r>
            <a:endParaRPr lang="sk-SK" sz="3600" dirty="0" smtClean="0">
              <a:solidFill>
                <a:schemeClr val="tx1"/>
              </a:solidFill>
            </a:endParaRPr>
          </a:p>
          <a:p>
            <a:r>
              <a:rPr lang="hu-HU" sz="3600" dirty="0">
                <a:solidFill>
                  <a:schemeClr val="tx1"/>
                </a:solidFill>
              </a:rPr>
              <a:t>Kidolgozási idő: </a:t>
            </a:r>
            <a:r>
              <a:rPr lang="hu-HU" sz="3600" b="1" dirty="0" smtClean="0">
                <a:solidFill>
                  <a:schemeClr val="tx1"/>
                </a:solidFill>
              </a:rPr>
              <a:t>150 perc</a:t>
            </a:r>
            <a:r>
              <a:rPr lang="en-GB" sz="3600" dirty="0">
                <a:solidFill>
                  <a:schemeClr val="tx1"/>
                </a:solidFill>
              </a:rPr>
              <a:t>.</a:t>
            </a:r>
            <a:endParaRPr lang="sk-SK" sz="3600" dirty="0">
              <a:solidFill>
                <a:schemeClr val="tx1"/>
              </a:solidFill>
            </a:endParaRPr>
          </a:p>
          <a:p>
            <a:r>
              <a:rPr lang="hu-HU" sz="3600" dirty="0" smtClean="0">
                <a:solidFill>
                  <a:schemeClr val="tx1"/>
                </a:solidFill>
              </a:rPr>
              <a:t>Szótár, helyesírási szabályzat használható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MAGYAR NYELV ÉS IRODALOM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576</TotalTime>
  <Words>1333</Words>
  <Application>Microsoft Office PowerPoint</Application>
  <PresentationFormat>Prezentácia na obrazovke (4:3)</PresentationFormat>
  <Paragraphs>137</Paragraphs>
  <Slides>28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28</vt:i4>
      </vt:variant>
    </vt:vector>
  </HeadingPairs>
  <TitlesOfParts>
    <vt:vector size="34" baseType="lpstr">
      <vt:lpstr>Candara</vt:lpstr>
      <vt:lpstr>Symbol</vt:lpstr>
      <vt:lpstr>Wingdings</vt:lpstr>
      <vt:lpstr>Hullám</vt:lpstr>
      <vt:lpstr>Acrobat Document</vt:lpstr>
      <vt:lpstr>Dokument</vt:lpstr>
      <vt:lpstr>ÉRETTSÉGI VIZSGA 2024</vt:lpstr>
      <vt:lpstr>ÁLTALÁNOS INFORMÁCIÓK</vt:lpstr>
      <vt:lpstr>Érettségi tantárgyak</vt:lpstr>
      <vt:lpstr>ÉRETTSÉGI VIZSGA RÉSZEI</vt:lpstr>
      <vt:lpstr>ÉRETTSÉGI VIZSGA RÉSZEI</vt:lpstr>
      <vt:lpstr>Önkéntes tantárgy</vt:lpstr>
      <vt:lpstr>IDEGEN NYELV</vt:lpstr>
      <vt:lpstr>SZLOVÁK NYELV ÉS SZLOVÁK IRODALOM</vt:lpstr>
      <vt:lpstr>MAGYAR NYELV ÉS IRODALOM</vt:lpstr>
      <vt:lpstr>ANGOL NYELV</vt:lpstr>
      <vt:lpstr>MATEMATIKA</vt:lpstr>
      <vt:lpstr>Válaszok feldolgozása</vt:lpstr>
      <vt:lpstr>Válaszalapok</vt:lpstr>
      <vt:lpstr>Nyomtatványok</vt:lpstr>
      <vt:lpstr>SZÓBELI ÉRETTSÉGI</vt:lpstr>
      <vt:lpstr>JELENTKEZÉS AZ ÉRETTSÉGI VIZSGÁRA</vt:lpstr>
      <vt:lpstr>IDŐPONTOK</vt:lpstr>
      <vt:lpstr>SZÓBELI ÉRETTSÉGI VIZSGA</vt:lpstr>
      <vt:lpstr>EGYÉB IDŐPONTOK</vt:lpstr>
      <vt:lpstr>ÉRETTSÉGI VIZSGA ÉRTÉKELÉSE</vt:lpstr>
      <vt:lpstr>SIKERES ÉRETTSÉGI VIZSGA</vt:lpstr>
      <vt:lpstr>SIKERES ÉRETTSÉGI VIZSGA</vt:lpstr>
      <vt:lpstr>SIKERES ÉRETTSÉGI VIZSGA</vt:lpstr>
      <vt:lpstr>SIKERES ÉRETTSÉGI VIZSGA</vt:lpstr>
      <vt:lpstr>Önkéntes vizsga</vt:lpstr>
      <vt:lpstr>Informácie o opravnej skúške</vt:lpstr>
      <vt:lpstr>Informácie o opravnej skúške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Maturitná skúška 2019</dc:title>
  <dc:creator>Margaréta</dc:creator>
  <cp:lastModifiedBy>user</cp:lastModifiedBy>
  <cp:revision>78</cp:revision>
  <dcterms:created xsi:type="dcterms:W3CDTF">2018-09-23T15:41:02Z</dcterms:created>
  <dcterms:modified xsi:type="dcterms:W3CDTF">2024-01-22T05:15:09Z</dcterms:modified>
</cp:coreProperties>
</file>