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71" r:id="rId6"/>
    <p:sldId id="259" r:id="rId7"/>
    <p:sldId id="262" r:id="rId8"/>
    <p:sldId id="263" r:id="rId9"/>
    <p:sldId id="260" r:id="rId10"/>
    <p:sldId id="261" r:id="rId11"/>
    <p:sldId id="265" r:id="rId12"/>
    <p:sldId id="266" r:id="rId13"/>
    <p:sldId id="274" r:id="rId14"/>
    <p:sldId id="267" r:id="rId15"/>
    <p:sldId id="268" r:id="rId16"/>
    <p:sldId id="269" r:id="rId17"/>
    <p:sldId id="270"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61548-1A3D-49FD-BEAE-980973ED66AF}" v="1408" dt="2024-02-25T08:47:34.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467"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otr L" userId="a60d7357ad192b2f" providerId="LiveId" clId="{F9D61548-1A3D-49FD-BEAE-980973ED66AF}"/>
    <pc:docChg chg="undo custSel delSld modSld">
      <pc:chgData name="Piotr L" userId="a60d7357ad192b2f" providerId="LiveId" clId="{F9D61548-1A3D-49FD-BEAE-980973ED66AF}" dt="2024-02-25T08:47:34.584" v="1446" actId="114"/>
      <pc:docMkLst>
        <pc:docMk/>
      </pc:docMkLst>
      <pc:sldChg chg="modSp mod modAnim">
        <pc:chgData name="Piotr L" userId="a60d7357ad192b2f" providerId="LiveId" clId="{F9D61548-1A3D-49FD-BEAE-980973ED66AF}" dt="2024-02-25T08:36:32.920" v="681" actId="20577"/>
        <pc:sldMkLst>
          <pc:docMk/>
          <pc:sldMk cId="3806405301" sldId="261"/>
        </pc:sldMkLst>
        <pc:spChg chg="mod">
          <ac:chgData name="Piotr L" userId="a60d7357ad192b2f" providerId="LiveId" clId="{F9D61548-1A3D-49FD-BEAE-980973ED66AF}" dt="2024-02-25T08:36:32.920" v="681" actId="20577"/>
          <ac:spMkLst>
            <pc:docMk/>
            <pc:sldMk cId="3806405301" sldId="261"/>
            <ac:spMk id="3" creationId="{00000000-0000-0000-0000-000000000000}"/>
          </ac:spMkLst>
        </pc:spChg>
      </pc:sldChg>
      <pc:sldChg chg="modSp mod modAnim">
        <pc:chgData name="Piotr L" userId="a60d7357ad192b2f" providerId="LiveId" clId="{F9D61548-1A3D-49FD-BEAE-980973ED66AF}" dt="2024-02-25T08:26:35.004" v="310" actId="113"/>
        <pc:sldMkLst>
          <pc:docMk/>
          <pc:sldMk cId="2384404813" sldId="263"/>
        </pc:sldMkLst>
        <pc:spChg chg="mod">
          <ac:chgData name="Piotr L" userId="a60d7357ad192b2f" providerId="LiveId" clId="{F9D61548-1A3D-49FD-BEAE-980973ED66AF}" dt="2024-02-25T08:26:35.004" v="310" actId="113"/>
          <ac:spMkLst>
            <pc:docMk/>
            <pc:sldMk cId="2384404813" sldId="263"/>
            <ac:spMk id="3" creationId="{00000000-0000-0000-0000-000000000000}"/>
          </ac:spMkLst>
        </pc:spChg>
      </pc:sldChg>
      <pc:sldChg chg="modSp mod modAnim">
        <pc:chgData name="Piotr L" userId="a60d7357ad192b2f" providerId="LiveId" clId="{F9D61548-1A3D-49FD-BEAE-980973ED66AF}" dt="2024-02-25T08:40:01.392" v="814" actId="27636"/>
        <pc:sldMkLst>
          <pc:docMk/>
          <pc:sldMk cId="2517950569" sldId="265"/>
        </pc:sldMkLst>
        <pc:spChg chg="mod">
          <ac:chgData name="Piotr L" userId="a60d7357ad192b2f" providerId="LiveId" clId="{F9D61548-1A3D-49FD-BEAE-980973ED66AF}" dt="2024-02-25T08:40:01.392" v="814" actId="27636"/>
          <ac:spMkLst>
            <pc:docMk/>
            <pc:sldMk cId="2517950569" sldId="265"/>
            <ac:spMk id="3" creationId="{00000000-0000-0000-0000-000000000000}"/>
          </ac:spMkLst>
        </pc:spChg>
      </pc:sldChg>
      <pc:sldChg chg="modSp mod modAnim">
        <pc:chgData name="Piotr L" userId="a60d7357ad192b2f" providerId="LiveId" clId="{F9D61548-1A3D-49FD-BEAE-980973ED66AF}" dt="2024-02-25T08:47:34.584" v="1446" actId="114"/>
        <pc:sldMkLst>
          <pc:docMk/>
          <pc:sldMk cId="4040323752" sldId="266"/>
        </pc:sldMkLst>
        <pc:spChg chg="mod">
          <ac:chgData name="Piotr L" userId="a60d7357ad192b2f" providerId="LiveId" clId="{F9D61548-1A3D-49FD-BEAE-980973ED66AF}" dt="2024-02-25T08:47:34.584" v="1446" actId="114"/>
          <ac:spMkLst>
            <pc:docMk/>
            <pc:sldMk cId="4040323752" sldId="266"/>
            <ac:spMk id="3" creationId="{00000000-0000-0000-0000-000000000000}"/>
          </ac:spMkLst>
        </pc:spChg>
      </pc:sldChg>
      <pc:sldChg chg="modSp modAnim">
        <pc:chgData name="Piotr L" userId="a60d7357ad192b2f" providerId="LiveId" clId="{F9D61548-1A3D-49FD-BEAE-980973ED66AF}" dt="2024-02-25T08:45:18.808" v="1367" actId="20577"/>
        <pc:sldMkLst>
          <pc:docMk/>
          <pc:sldMk cId="530784915" sldId="267"/>
        </pc:sldMkLst>
        <pc:spChg chg="mod">
          <ac:chgData name="Piotr L" userId="a60d7357ad192b2f" providerId="LiveId" clId="{F9D61548-1A3D-49FD-BEAE-980973ED66AF}" dt="2024-02-25T08:45:18.808" v="1367" actId="20577"/>
          <ac:spMkLst>
            <pc:docMk/>
            <pc:sldMk cId="530784915" sldId="267"/>
            <ac:spMk id="3" creationId="{00000000-0000-0000-0000-000000000000}"/>
          </ac:spMkLst>
        </pc:spChg>
      </pc:sldChg>
      <pc:sldChg chg="modSp mod modAnim">
        <pc:chgData name="Piotr L" userId="a60d7357ad192b2f" providerId="LiveId" clId="{F9D61548-1A3D-49FD-BEAE-980973ED66AF}" dt="2024-02-25T08:45:55.826" v="1444" actId="20577"/>
        <pc:sldMkLst>
          <pc:docMk/>
          <pc:sldMk cId="3533941040" sldId="268"/>
        </pc:sldMkLst>
        <pc:spChg chg="mod">
          <ac:chgData name="Piotr L" userId="a60d7357ad192b2f" providerId="LiveId" clId="{F9D61548-1A3D-49FD-BEAE-980973ED66AF}" dt="2024-02-25T08:45:55.826" v="1444" actId="20577"/>
          <ac:spMkLst>
            <pc:docMk/>
            <pc:sldMk cId="3533941040" sldId="268"/>
            <ac:spMk id="3" creationId="{00000000-0000-0000-0000-000000000000}"/>
          </ac:spMkLst>
        </pc:spChg>
      </pc:sldChg>
      <pc:sldChg chg="del">
        <pc:chgData name="Piotr L" userId="a60d7357ad192b2f" providerId="LiveId" clId="{F9D61548-1A3D-49FD-BEAE-980973ED66AF}" dt="2024-02-25T08:46:09.943" v="1445" actId="2696"/>
        <pc:sldMkLst>
          <pc:docMk/>
          <pc:sldMk cId="3789574426" sldId="272"/>
        </pc:sldMkLst>
      </pc:sldChg>
      <pc:sldChg chg="modSp modAnim">
        <pc:chgData name="Piotr L" userId="a60d7357ad192b2f" providerId="LiveId" clId="{F9D61548-1A3D-49FD-BEAE-980973ED66AF}" dt="2024-02-25T08:44:55.605" v="1343" actId="20577"/>
        <pc:sldMkLst>
          <pc:docMk/>
          <pc:sldMk cId="2038244771" sldId="274"/>
        </pc:sldMkLst>
        <pc:spChg chg="mod">
          <ac:chgData name="Piotr L" userId="a60d7357ad192b2f" providerId="LiveId" clId="{F9D61548-1A3D-49FD-BEAE-980973ED66AF}" dt="2024-02-25T08:44:55.605" v="1343" actId="20577"/>
          <ac:spMkLst>
            <pc:docMk/>
            <pc:sldMk cId="2038244771" sldId="27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7EB3ABAC-C992-474A-A640-70D32695C85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Tm="9000">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B3ABAC-C992-474A-A640-70D32695C85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advTm="900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EB3ABAC-C992-474A-A640-70D32695C858}" type="slidenum">
              <a:rPr lang="pl-PL" smtClean="0"/>
              <a:pPr/>
              <a:t>‹#›</a:t>
            </a:fld>
            <a:endParaRPr lang="pl-PL"/>
          </a:p>
        </p:txBody>
      </p:sp>
    </p:spTree>
  </p:cSld>
  <p:clrMapOvr>
    <a:masterClrMapping/>
  </p:clrMapOvr>
  <p:transition spd="slow" advTm="900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2D074AED-9971-4E4D-AA33-ADD61367D898}" type="datetimeFigureOut">
              <a:rPr lang="pl-PL" smtClean="0"/>
              <a:pPr/>
              <a:t>25.02.2024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7EB3ABAC-C992-474A-A640-70D32695C858}"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900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074AED-9971-4E4D-AA33-ADD61367D898}" type="datetimeFigureOut">
              <a:rPr lang="pl-PL" smtClean="0"/>
              <a:pPr/>
              <a:t>25.02.2024</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B3ABAC-C992-474A-A640-70D32695C858}"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9000">
    <p:wheel spokes="8"/>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rzedszkolenr9.edupag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br>
              <a:rPr lang="pl-PL" sz="75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l-PL" sz="75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pl-PL" sz="75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611560" y="548680"/>
            <a:ext cx="7854696" cy="1752600"/>
          </a:xfrm>
        </p:spPr>
        <p:txBody>
          <a:bodyPr>
            <a:noAutofit/>
          </a:bodyPr>
          <a:lstStyle/>
          <a:p>
            <a:pPr algn="ctr"/>
            <a:r>
              <a:rPr lang="pl-PL" sz="60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ZAPRASZAMY  DO  NASZEGO  PRZEDSZKOLA</a:t>
            </a:r>
            <a:endParaRPr lang="pl-PL" sz="6000" dirty="0"/>
          </a:p>
        </p:txBody>
      </p:sp>
      <p:pic>
        <p:nvPicPr>
          <p:cNvPr id="3074" name="Picture 2" descr="C:\Users\P9\Desktop\witamy w naszym pl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789040"/>
            <a:ext cx="9144000" cy="272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00314"/>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ŚWIĘTUJEMY  WAŻNE  WYDARZENIA</a:t>
            </a:r>
            <a:r>
              <a:rPr lang="pl-PL" dirty="0"/>
              <a:t>:</a:t>
            </a:r>
          </a:p>
        </p:txBody>
      </p:sp>
      <p:sp>
        <p:nvSpPr>
          <p:cNvPr id="3" name="Symbol zastępczy zawartości 2"/>
          <p:cNvSpPr>
            <a:spLocks noGrp="1"/>
          </p:cNvSpPr>
          <p:nvPr>
            <p:ph idx="1"/>
          </p:nvPr>
        </p:nvSpPr>
        <p:spPr/>
        <p:txBody>
          <a:bodyPr>
            <a:normAutofit fontScale="70000" lnSpcReduction="20000"/>
          </a:bodyPr>
          <a:lstStyle/>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Dzień  Przedszkolaka „ Na góralską nutę”,</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Święto  Przedszkola- Imieniny Patrona Przedszkola Andrzeja </a:t>
            </a:r>
            <a:r>
              <a:rPr lang="pl-PL" dirty="0" err="1">
                <a:latin typeface="Times New Roman" panose="02020603050405020304" pitchFamily="18" charset="0"/>
                <a:cs typeface="Times New Roman" panose="02020603050405020304" pitchFamily="18" charset="0"/>
              </a:rPr>
              <a:t>Komonieckiego</a:t>
            </a:r>
            <a:endParaRPr lang="pl-PL"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Dzień  ze  Świętym  Mikołajem,</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„Hej  kolęda,  kolęda…” – warsztaty i spotkania  przedświąteczne  z  rodzicami,</a:t>
            </a:r>
          </a:p>
          <a:p>
            <a:pPr algn="just">
              <a:buFont typeface="Wingdings" panose="05000000000000000000" pitchFamily="2" charset="2"/>
              <a:buChar char="§"/>
            </a:pPr>
            <a:r>
              <a:rPr lang="pl-PL" dirty="0" err="1">
                <a:latin typeface="Times New Roman" panose="02020603050405020304" pitchFamily="18" charset="0"/>
                <a:cs typeface="Times New Roman" panose="02020603050405020304" pitchFamily="18" charset="0"/>
              </a:rPr>
              <a:t>Wigilijki</a:t>
            </a:r>
            <a:r>
              <a:rPr lang="pl-PL" dirty="0">
                <a:latin typeface="Times New Roman" panose="02020603050405020304" pitchFamily="18" charset="0"/>
                <a:cs typeface="Times New Roman" panose="02020603050405020304" pitchFamily="18" charset="0"/>
              </a:rPr>
              <a:t> grupowe,</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Dzień  Babci  i  Dziadka,</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Zabawa  karnawałowa  z  rodzicami,</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Pasowanie na Przedszkolaka,</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Korowód Wiosenny 21.03. – Topienie Marzanny</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Organizujemy </a:t>
            </a:r>
            <a:r>
              <a:rPr lang="pl-PL" dirty="0" err="1">
                <a:latin typeface="Times New Roman" panose="02020603050405020304" pitchFamily="18" charset="0"/>
                <a:cs typeface="Times New Roman" panose="02020603050405020304" pitchFamily="18" charset="0"/>
              </a:rPr>
              <a:t>Międzyprzedszkolny</a:t>
            </a:r>
            <a:r>
              <a:rPr lang="pl-PL" dirty="0">
                <a:latin typeface="Times New Roman" panose="02020603050405020304" pitchFamily="18" charset="0"/>
                <a:cs typeface="Times New Roman" panose="02020603050405020304" pitchFamily="18" charset="0"/>
              </a:rPr>
              <a:t> przegląd tańców góralskich „ Nigdy nie zaginie góralska muzyka”,</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Dzień  Mamy  i  Taty,</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Festyn  rodzinny – „MAMA,  TATA  I  JA”,</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POŻEGNANIA  NADSZEDŁ  CZAS – zakończenie  roku  szkolnego  dzieci 6  letnich.</a:t>
            </a:r>
          </a:p>
          <a:p>
            <a:pPr>
              <a:buFont typeface="Wingdings" panose="05000000000000000000" pitchFamily="2" charset="2"/>
              <a:buChar char="§"/>
            </a:pPr>
            <a:endParaRPr lang="pl-PL" dirty="0"/>
          </a:p>
          <a:p>
            <a:pPr marL="0" indent="0">
              <a:buNone/>
            </a:pPr>
            <a:endParaRPr lang="pl-PL" dirty="0"/>
          </a:p>
        </p:txBody>
      </p:sp>
    </p:spTree>
    <p:extLst>
      <p:ext uri="{BB962C8B-B14F-4D97-AF65-F5344CB8AC3E}">
        <p14:creationId xmlns:p14="http://schemas.microsoft.com/office/powerpoint/2010/main" val="3806405301"/>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heckerboard(across)">
                                      <p:cBhvr>
                                        <p:cTn id="39" dur="500"/>
                                        <p:tgtEl>
                                          <p:spTgt spid="3">
                                            <p:txEl>
                                              <p:pRg st="7" end="7"/>
                                            </p:txEl>
                                          </p:spTgt>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heckerboard(across)">
                                      <p:cBhvr>
                                        <p:cTn id="43" dur="500"/>
                                        <p:tgtEl>
                                          <p:spTgt spid="3">
                                            <p:txEl>
                                              <p:pRg st="8" end="8"/>
                                            </p:txEl>
                                          </p:spTgt>
                                        </p:tgtEl>
                                      </p:cBhvr>
                                    </p:animEffect>
                                  </p:childTnLst>
                                </p:cTn>
                              </p:par>
                            </p:childTnLst>
                          </p:cTn>
                        </p:par>
                        <p:par>
                          <p:cTn id="44" fill="hold">
                            <p:stCondLst>
                              <p:cond delay="5000"/>
                            </p:stCondLst>
                            <p:childTnLst>
                              <p:par>
                                <p:cTn id="45" presetID="5" presetClass="entr" presetSubtype="1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heckerboard(across)">
                                      <p:cBhvr>
                                        <p:cTn id="47" dur="500"/>
                                        <p:tgtEl>
                                          <p:spTgt spid="3">
                                            <p:txEl>
                                              <p:pRg st="9" end="9"/>
                                            </p:txEl>
                                          </p:spTgt>
                                        </p:tgtEl>
                                      </p:cBhvr>
                                    </p:animEffect>
                                  </p:childTnLst>
                                </p:cTn>
                              </p:par>
                            </p:childTnLst>
                          </p:cTn>
                        </p:par>
                        <p:par>
                          <p:cTn id="48" fill="hold">
                            <p:stCondLst>
                              <p:cond delay="5500"/>
                            </p:stCondLst>
                            <p:childTnLst>
                              <p:par>
                                <p:cTn id="49" presetID="5" presetClass="entr" presetSubtype="1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1" dur="500"/>
                                        <p:tgtEl>
                                          <p:spTgt spid="3">
                                            <p:txEl>
                                              <p:pRg st="10" end="10"/>
                                            </p:txEl>
                                          </p:spTgt>
                                        </p:tgtEl>
                                      </p:cBhvr>
                                    </p:animEffect>
                                  </p:childTnLst>
                                </p:cTn>
                              </p:par>
                            </p:childTnLst>
                          </p:cTn>
                        </p:par>
                        <p:par>
                          <p:cTn id="52" fill="hold">
                            <p:stCondLst>
                              <p:cond delay="6000"/>
                            </p:stCondLst>
                            <p:childTnLst>
                              <p:par>
                                <p:cTn id="53" presetID="5" presetClass="entr" presetSubtype="1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55" dur="500"/>
                                        <p:tgtEl>
                                          <p:spTgt spid="3">
                                            <p:txEl>
                                              <p:pRg st="11" end="11"/>
                                            </p:txEl>
                                          </p:spTgt>
                                        </p:tgtEl>
                                      </p:cBhvr>
                                    </p:animEffect>
                                  </p:childTnLst>
                                </p:cTn>
                              </p:par>
                            </p:childTnLst>
                          </p:cTn>
                        </p:par>
                        <p:par>
                          <p:cTn id="56" fill="hold">
                            <p:stCondLst>
                              <p:cond delay="6500"/>
                            </p:stCondLst>
                            <p:childTnLst>
                              <p:par>
                                <p:cTn id="57" presetID="5" presetClass="entr" presetSubtype="10" fill="hold"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BIERZEMY  UDZIAŁ  W  :</a:t>
            </a:r>
          </a:p>
        </p:txBody>
      </p:sp>
      <p:sp>
        <p:nvSpPr>
          <p:cNvPr id="3" name="Symbol zastępczy zawartości 2"/>
          <p:cNvSpPr>
            <a:spLocks noGrp="1"/>
          </p:cNvSpPr>
          <p:nvPr>
            <p:ph idx="1"/>
          </p:nvPr>
        </p:nvSpPr>
        <p:spPr/>
        <p:txBody>
          <a:bodyPr>
            <a:normAutofit fontScale="92500" lnSpcReduction="20000"/>
          </a:bodyPr>
          <a:lstStyle/>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 Szkoła do Hymnu”,</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„„Międzynarodowy Przegląd Kolęd  i  Pastorałek”,</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„Festiwal  Małych  Form  Scenicznych”-Moja  pasja”,</a:t>
            </a:r>
          </a:p>
          <a:p>
            <a:pPr algn="just">
              <a:buFont typeface="Wingdings" panose="05000000000000000000" pitchFamily="2" charset="2"/>
              <a:buChar char="§"/>
            </a:pPr>
            <a:r>
              <a:rPr lang="pl-PL" sz="2800" dirty="0" err="1">
                <a:latin typeface="Times New Roman" panose="02020603050405020304" pitchFamily="18" charset="0"/>
                <a:cs typeface="Times New Roman" panose="02020603050405020304" pitchFamily="18" charset="0"/>
              </a:rPr>
              <a:t>Międzyprzedszkolny</a:t>
            </a:r>
            <a:r>
              <a:rPr lang="pl-PL" sz="2800" dirty="0">
                <a:latin typeface="Times New Roman" panose="02020603050405020304" pitchFamily="18" charset="0"/>
                <a:cs typeface="Times New Roman" panose="02020603050405020304" pitchFamily="18" charset="0"/>
              </a:rPr>
              <a:t> Konkurs Plastyczny „ Bezpieczny Przedszkolak”,</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Wojewódzki  konkurs – „Edukacja  regionalna                         w  szkole”,</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konkurs  plastyczny – „Cztery  pory  roku                                      w  Żywieckim  parku”,</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a:t>
            </a:r>
            <a:r>
              <a:rPr lang="pl-PL" sz="2800" dirty="0" err="1">
                <a:latin typeface="Times New Roman" panose="02020603050405020304" pitchFamily="18" charset="0"/>
                <a:cs typeface="Times New Roman" panose="02020603050405020304" pitchFamily="18" charset="0"/>
              </a:rPr>
              <a:t>Międzyprzedszkolna</a:t>
            </a:r>
            <a:r>
              <a:rPr lang="pl-PL" sz="2800" dirty="0">
                <a:latin typeface="Times New Roman" panose="02020603050405020304" pitchFamily="18" charset="0"/>
                <a:cs typeface="Times New Roman" panose="02020603050405020304" pitchFamily="18" charset="0"/>
              </a:rPr>
              <a:t>  Olimpiada  Sportowa”,</a:t>
            </a:r>
          </a:p>
          <a:p>
            <a:pPr algn="just">
              <a:buFont typeface="Wingdings" panose="05000000000000000000" pitchFamily="2" charset="2"/>
              <a:buChar char="§"/>
            </a:pPr>
            <a:r>
              <a:rPr lang="pl-PL" sz="2800" dirty="0">
                <a:latin typeface="Times New Roman" panose="02020603050405020304" pitchFamily="18" charset="0"/>
                <a:cs typeface="Times New Roman" panose="02020603050405020304" pitchFamily="18" charset="0"/>
              </a:rPr>
              <a:t>inne  konkursy   w  ciągu  roku  szkolnego </a:t>
            </a:r>
          </a:p>
          <a:p>
            <a:pPr algn="just">
              <a:buFont typeface="Wingdings" panose="05000000000000000000" pitchFamily="2" charset="2"/>
              <a:buChar char="§"/>
            </a:pPr>
            <a:endParaRPr lang="pl-PL"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pl-PL"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517950569"/>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heckerboard(across)">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latin typeface="Times New Roman" panose="02020603050405020304" pitchFamily="18" charset="0"/>
                <a:cs typeface="Times New Roman" panose="02020603050405020304" pitchFamily="18" charset="0"/>
              </a:rPr>
              <a:t>BIERZEMY  UDZIAŁ                               W  WYCIECZKACH:</a:t>
            </a:r>
          </a:p>
        </p:txBody>
      </p:sp>
      <p:sp>
        <p:nvSpPr>
          <p:cNvPr id="3" name="Symbol zastępczy zawartości 2"/>
          <p:cNvSpPr>
            <a:spLocks noGrp="1"/>
          </p:cNvSpPr>
          <p:nvPr>
            <p:ph idx="1"/>
          </p:nvPr>
        </p:nvSpPr>
        <p:spPr/>
        <p:txBody>
          <a:bodyPr>
            <a:normAutofit fontScale="85000" lnSpcReduction="20000"/>
          </a:bodyPr>
          <a:lstStyle/>
          <a:p>
            <a:pPr algn="just">
              <a:buFont typeface="Wingdings" panose="05000000000000000000" pitchFamily="2" charset="2"/>
              <a:buChar char="§"/>
            </a:pPr>
            <a:endParaRPr lang="pl-PL"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na  Górę  Żar</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Ustronia – Leśny Park Niespodzianek</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Chlebowej Chaty w Górkach Małych</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Kopalni Soli w Wieliczce</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Ranczo Bierna</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Manufaktury Czekolady w Węgierskiej Górce</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Owczarni w Cięcinie</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Piekarni </a:t>
            </a:r>
            <a:r>
              <a:rPr lang="pl-PL" i="1" dirty="0" err="1">
                <a:latin typeface="Times New Roman" panose="02020603050405020304" pitchFamily="18" charset="0"/>
                <a:cs typeface="Times New Roman" panose="02020603050405020304" pitchFamily="18" charset="0"/>
              </a:rPr>
              <a:t>Zadziele</a:t>
            </a:r>
            <a:endParaRPr lang="pl-PL"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Wycieczka do Wodociągów w Żywcu</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Muzeum Miejskie w Żywcu</a:t>
            </a:r>
          </a:p>
          <a:p>
            <a:pPr algn="just">
              <a:buFont typeface="Wingdings" panose="05000000000000000000" pitchFamily="2" charset="2"/>
              <a:buChar char="§"/>
            </a:pPr>
            <a:r>
              <a:rPr lang="pl-PL" i="1" dirty="0">
                <a:latin typeface="Times New Roman" panose="02020603050405020304" pitchFamily="18" charset="0"/>
                <a:cs typeface="Times New Roman" panose="02020603050405020304" pitchFamily="18" charset="0"/>
              </a:rPr>
              <a:t>Biblioteka Samorządowa w Żywcu </a:t>
            </a:r>
          </a:p>
          <a:p>
            <a:pPr algn="just">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inne  wycieczki  wg  propozycji  w  ciągu  roku  szkolnego </a:t>
            </a:r>
          </a:p>
        </p:txBody>
      </p:sp>
    </p:spTree>
    <p:extLst>
      <p:ext uri="{BB962C8B-B14F-4D97-AF65-F5344CB8AC3E}">
        <p14:creationId xmlns:p14="http://schemas.microsoft.com/office/powerpoint/2010/main" val="4040323752"/>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heckerboard(across)">
                                      <p:cBhvr>
                                        <p:cTn id="43" dur="500"/>
                                        <p:tgtEl>
                                          <p:spTgt spid="3">
                                            <p:txEl>
                                              <p:pRg st="9" end="9"/>
                                            </p:txEl>
                                          </p:spTgt>
                                        </p:tgtEl>
                                      </p:cBhvr>
                                    </p:animEffect>
                                  </p:childTnLst>
                                </p:cTn>
                              </p:par>
                            </p:childTnLst>
                          </p:cTn>
                        </p:par>
                        <p:par>
                          <p:cTn id="44" fill="hold">
                            <p:stCondLst>
                              <p:cond delay="5000"/>
                            </p:stCondLst>
                            <p:childTnLst>
                              <p:par>
                                <p:cTn id="45" presetID="5" presetClass="entr" presetSubtype="1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7" dur="500"/>
                                        <p:tgtEl>
                                          <p:spTgt spid="3">
                                            <p:txEl>
                                              <p:pRg st="10" end="10"/>
                                            </p:txEl>
                                          </p:spTgt>
                                        </p:tgtEl>
                                      </p:cBhvr>
                                    </p:animEffect>
                                  </p:childTnLst>
                                </p:cTn>
                              </p:par>
                            </p:childTnLst>
                          </p:cTn>
                        </p:par>
                        <p:par>
                          <p:cTn id="48" fill="hold">
                            <p:stCondLst>
                              <p:cond delay="5500"/>
                            </p:stCondLst>
                            <p:childTnLst>
                              <p:par>
                                <p:cTn id="49" presetID="5" presetClass="entr" presetSubtype="10"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51" dur="500"/>
                                        <p:tgtEl>
                                          <p:spTgt spid="3">
                                            <p:txEl>
                                              <p:pRg st="11" end="11"/>
                                            </p:txEl>
                                          </p:spTgt>
                                        </p:tgtEl>
                                      </p:cBhvr>
                                    </p:animEffect>
                                  </p:childTnLst>
                                </p:cTn>
                              </p:par>
                            </p:childTnLst>
                          </p:cTn>
                        </p:par>
                        <p:par>
                          <p:cTn id="52" fill="hold">
                            <p:stCondLst>
                              <p:cond delay="6000"/>
                            </p:stCondLst>
                            <p:childTnLst>
                              <p:par>
                                <p:cTn id="53" presetID="5" presetClass="entr" presetSubtype="10"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latin typeface="Times New Roman" panose="02020603050405020304" pitchFamily="18" charset="0"/>
                <a:cs typeface="Times New Roman" panose="02020603050405020304" pitchFamily="18" charset="0"/>
              </a:rPr>
              <a:t>JESTEŚMY  ORGANIZATORAMI:</a:t>
            </a:r>
          </a:p>
        </p:txBody>
      </p:sp>
      <p:sp>
        <p:nvSpPr>
          <p:cNvPr id="3" name="Symbol zastępczy zawartości 2"/>
          <p:cNvSpPr>
            <a:spLocks noGrp="1"/>
          </p:cNvSpPr>
          <p:nvPr>
            <p:ph idx="1"/>
          </p:nvPr>
        </p:nvSpPr>
        <p:spPr/>
        <p:txBody>
          <a:bodyPr>
            <a:normAutofit/>
          </a:bodyPr>
          <a:lstStyle/>
          <a:p>
            <a:pPr algn="just"/>
            <a:r>
              <a:rPr lang="pl-PL" sz="2000" dirty="0">
                <a:latin typeface="Times New Roman" panose="02020603050405020304" pitchFamily="18" charset="0"/>
                <a:cs typeface="Times New Roman" panose="02020603050405020304" pitchFamily="18" charset="0"/>
              </a:rPr>
              <a:t>KONKURSÓW  REGIONALNYCH  </a:t>
            </a:r>
            <a:r>
              <a:rPr lang="pl-PL"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„MÓWIMY   GWARĄ”</a:t>
            </a:r>
            <a:r>
              <a:rPr lang="pl-PL" sz="2000" dirty="0">
                <a:latin typeface="Times New Roman" panose="02020603050405020304" pitchFamily="18" charset="0"/>
                <a:cs typeface="Times New Roman" panose="02020603050405020304" pitchFamily="18" charset="0"/>
              </a:rPr>
              <a:t>,</a:t>
            </a:r>
          </a:p>
          <a:p>
            <a:pPr algn="just"/>
            <a:r>
              <a:rPr lang="pl-PL" sz="2000" dirty="0">
                <a:latin typeface="Times New Roman" panose="02020603050405020304" pitchFamily="18" charset="0"/>
                <a:cs typeface="Times New Roman" panose="02020603050405020304" pitchFamily="18" charset="0"/>
              </a:rPr>
              <a:t>FESTIWALU  PIOSENKI I TAŃCÓW GÓRALSKICH </a:t>
            </a:r>
            <a:r>
              <a:rPr lang="pl-PL"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„NIE  ZAGINIE  GÓRALSKIE  ŚPIEWANIE…”</a:t>
            </a:r>
          </a:p>
          <a:p>
            <a:pPr algn="just"/>
            <a:r>
              <a:rPr lang="pl-PL" sz="2000" dirty="0">
                <a:latin typeface="Times New Roman" panose="02020603050405020304" pitchFamily="18" charset="0"/>
                <a:cs typeface="Times New Roman" panose="02020603050405020304" pitchFamily="18" charset="0"/>
              </a:rPr>
              <a:t>MIĘDZYPRZEDSZKOLNYCH  KONKURSÓW  PLASTYCZNYCH  </a:t>
            </a:r>
            <a:r>
              <a:rPr lang="pl-PL"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MOJA EKO ZABAWKA”</a:t>
            </a:r>
          </a:p>
          <a:p>
            <a:pPr marL="0" indent="0" algn="ctr">
              <a:buNone/>
            </a:pPr>
            <a:r>
              <a:rPr lang="pl-PL"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KONKURSY  ODBYWAJĄ  SIĘ  POD  HONOROWYM  PATRONATEM  BURMISTRZA  MIASTA  ŻYWCA  PANA  ANTONIEGO  SZLAGORA</a:t>
            </a:r>
          </a:p>
          <a:p>
            <a:pPr marL="0" indent="0" algn="ctr">
              <a:buNone/>
            </a:pPr>
            <a:endParaRPr lang="pl-PL" sz="2000" b="1" dirty="0">
              <a:effectLst>
                <a:outerShdw blurRad="38100" dist="38100" dir="2700000" algn="tl">
                  <a:srgbClr val="000000">
                    <a:alpha val="43137"/>
                  </a:srgbClr>
                </a:outerShdw>
              </a:effectLst>
            </a:endParaRPr>
          </a:p>
        </p:txBody>
      </p:sp>
      <p:pic>
        <p:nvPicPr>
          <p:cNvPr id="1026" name="Picture 2" descr="C:\Users\P9\Desktop\góal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129808"/>
            <a:ext cx="1152128"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44771"/>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BAWIMY  SIĘ  RAZEM                             Z  RODZICAMI</a:t>
            </a:r>
          </a:p>
        </p:txBody>
      </p:sp>
      <p:sp>
        <p:nvSpPr>
          <p:cNvPr id="3" name="Symbol zastępczy zawartości 2"/>
          <p:cNvSpPr>
            <a:spLocks noGrp="1"/>
          </p:cNvSpPr>
          <p:nvPr>
            <p:ph idx="1"/>
          </p:nvPr>
        </p:nvSpPr>
        <p:spPr/>
        <p:txBody>
          <a:bodyPr/>
          <a:lstStyle/>
          <a:p>
            <a:pPr algn="ctr">
              <a:buFont typeface="Wingdings" panose="05000000000000000000" pitchFamily="2" charset="2"/>
              <a:buChar char="q"/>
            </a:pPr>
            <a:endParaRPr lang="pl-PL" dirty="0"/>
          </a:p>
          <a:p>
            <a:pPr algn="ctr">
              <a:buFont typeface="Wingdings" panose="05000000000000000000" pitchFamily="2" charset="2"/>
              <a:buChar char="q"/>
            </a:pPr>
            <a:r>
              <a:rPr lang="pl-PL" sz="4800" dirty="0">
                <a:latin typeface="Times New Roman" panose="02020603050405020304" pitchFamily="18" charset="0"/>
                <a:cs typeface="Times New Roman" panose="02020603050405020304" pitchFamily="18" charset="0"/>
              </a:rPr>
              <a:t>na  festynach  rodzinnych,</a:t>
            </a:r>
          </a:p>
          <a:p>
            <a:pPr algn="ctr">
              <a:buFont typeface="Wingdings" panose="05000000000000000000" pitchFamily="2" charset="2"/>
              <a:buChar char="q"/>
            </a:pPr>
            <a:r>
              <a:rPr lang="pl-PL" sz="4800" dirty="0">
                <a:latin typeface="Times New Roman" panose="02020603050405020304" pitchFamily="18" charset="0"/>
                <a:cs typeface="Times New Roman" panose="02020603050405020304" pitchFamily="18" charset="0"/>
              </a:rPr>
              <a:t>na warsztatach</a:t>
            </a:r>
          </a:p>
          <a:p>
            <a:pPr algn="ctr">
              <a:buFont typeface="Wingdings" panose="05000000000000000000" pitchFamily="2" charset="2"/>
              <a:buChar char="q"/>
            </a:pPr>
            <a:r>
              <a:rPr lang="pl-PL" sz="4800" dirty="0">
                <a:latin typeface="Times New Roman" panose="02020603050405020304" pitchFamily="18" charset="0"/>
                <a:cs typeface="Times New Roman" panose="02020603050405020304" pitchFamily="18" charset="0"/>
              </a:rPr>
              <a:t>na  zajęciach  otwartych,</a:t>
            </a:r>
          </a:p>
          <a:p>
            <a:pPr algn="ctr">
              <a:buFont typeface="Wingdings" panose="05000000000000000000" pitchFamily="2" charset="2"/>
              <a:buChar char="q"/>
            </a:pPr>
            <a:r>
              <a:rPr lang="pl-PL" sz="4800" dirty="0">
                <a:latin typeface="Times New Roman" panose="02020603050405020304" pitchFamily="18" charset="0"/>
                <a:cs typeface="Times New Roman" panose="02020603050405020304" pitchFamily="18" charset="0"/>
              </a:rPr>
              <a:t>podczas  zajęć  adaptacyjnych.</a:t>
            </a:r>
          </a:p>
        </p:txBody>
      </p:sp>
    </p:spTree>
    <p:extLst>
      <p:ext uri="{BB962C8B-B14F-4D97-AF65-F5344CB8AC3E}">
        <p14:creationId xmlns:p14="http://schemas.microsoft.com/office/powerpoint/2010/main" val="530784915"/>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340768"/>
            <a:ext cx="8229600" cy="1143000"/>
          </a:xfrm>
        </p:spPr>
        <p:txBody>
          <a:bodyPr>
            <a:noAutofit/>
          </a:bodyPr>
          <a:lstStyle/>
          <a:p>
            <a:pPr algn="ctr"/>
            <a:r>
              <a:rPr lang="pl-PL"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ZAJĘCIA  DODATKOWE                              I  POMOC  PSYCHOLOGICZNO - PEDAGOGICZNA</a:t>
            </a:r>
          </a:p>
        </p:txBody>
      </p:sp>
      <p:sp>
        <p:nvSpPr>
          <p:cNvPr id="3" name="Symbol zastępczy zawartości 2"/>
          <p:cNvSpPr>
            <a:spLocks noGrp="1"/>
          </p:cNvSpPr>
          <p:nvPr>
            <p:ph idx="1"/>
          </p:nvPr>
        </p:nvSpPr>
        <p:spPr>
          <a:xfrm>
            <a:off x="457200" y="2708920"/>
            <a:ext cx="8229600" cy="3417243"/>
          </a:xfrm>
        </p:spPr>
        <p:txBody>
          <a:bodyPr>
            <a:normAutofit fontScale="77500" lnSpcReduction="20000"/>
          </a:bodyPr>
          <a:lstStyle/>
          <a:p>
            <a:pPr marL="0" indent="0" algn="just">
              <a:buNone/>
            </a:pPr>
            <a:endParaRPr lang="pl-PL"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gimnastyka  korekcyjna,</a:t>
            </a:r>
          </a:p>
          <a:p>
            <a:pPr algn="just">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logopedia,</a:t>
            </a:r>
          </a:p>
          <a:p>
            <a:pPr algn="just">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terapia  pedagogiczna,</a:t>
            </a:r>
          </a:p>
          <a:p>
            <a:pPr algn="just">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psycholog.</a:t>
            </a:r>
          </a:p>
          <a:p>
            <a:pPr algn="just">
              <a:buFont typeface="Wingdings" panose="05000000000000000000" pitchFamily="2" charset="2"/>
              <a:buChar char="Ø"/>
            </a:pPr>
            <a:endParaRPr lang="pl-PL" dirty="0">
              <a:latin typeface="Times New Roman" panose="02020603050405020304" pitchFamily="18" charset="0"/>
              <a:cs typeface="Times New Roman" panose="02020603050405020304" pitchFamily="18" charset="0"/>
            </a:endParaRPr>
          </a:p>
          <a:p>
            <a:pPr marL="0" indent="0" algn="just">
              <a:buNone/>
            </a:pPr>
            <a:endParaRPr lang="pl-PL" dirty="0">
              <a:latin typeface="Times New Roman" panose="02020603050405020304" pitchFamily="18" charset="0"/>
              <a:cs typeface="Times New Roman" panose="02020603050405020304" pitchFamily="18" charset="0"/>
            </a:endParaRPr>
          </a:p>
          <a:p>
            <a:pPr marL="0" indent="0" algn="just">
              <a:buNone/>
            </a:pPr>
            <a:r>
              <a:rPr lang="pl-PL" sz="2200" dirty="0">
                <a:latin typeface="Times New Roman" panose="02020603050405020304" pitchFamily="18" charset="0"/>
                <a:cs typeface="Times New Roman" panose="02020603050405020304" pitchFamily="18" charset="0"/>
              </a:rPr>
              <a:t>Przedszkole  prowadzi  w  ramach  podstawy  </a:t>
            </a:r>
          </a:p>
          <a:p>
            <a:pPr marL="0" indent="0" algn="just">
              <a:buNone/>
            </a:pPr>
            <a:r>
              <a:rPr lang="pl-PL" sz="2200" dirty="0">
                <a:latin typeface="Times New Roman" panose="02020603050405020304" pitchFamily="18" charset="0"/>
                <a:cs typeface="Times New Roman" panose="02020603050405020304" pitchFamily="18" charset="0"/>
              </a:rPr>
              <a:t>programowej  naukę  języka  angielskiego  we  </a:t>
            </a:r>
          </a:p>
          <a:p>
            <a:pPr marL="0" indent="0" algn="just">
              <a:buNone/>
            </a:pPr>
            <a:r>
              <a:rPr lang="pl-PL" sz="2200" dirty="0">
                <a:latin typeface="Times New Roman" panose="02020603050405020304" pitchFamily="18" charset="0"/>
                <a:cs typeface="Times New Roman" panose="02020603050405020304" pitchFamily="18" charset="0"/>
              </a:rPr>
              <a:t>wszystkich    grupach  wiekowych.  </a:t>
            </a:r>
          </a:p>
          <a:p>
            <a:pPr marL="0" indent="0" algn="just">
              <a:buNone/>
            </a:pPr>
            <a:r>
              <a:rPr lang="pl-PL" sz="2200" dirty="0">
                <a:latin typeface="Times New Roman" panose="02020603050405020304" pitchFamily="18" charset="0"/>
                <a:cs typeface="Times New Roman" panose="02020603050405020304" pitchFamily="18" charset="0"/>
              </a:rPr>
              <a:t>Zajęcia  odbywają  się  wg  ustalonego  harmonogramu.</a:t>
            </a:r>
          </a:p>
        </p:txBody>
      </p:sp>
      <p:pic>
        <p:nvPicPr>
          <p:cNvPr id="4098" name="Picture 2" descr="C:\Users\P9\Desktop\zajęcia  dodatko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1286" y="3356992"/>
            <a:ext cx="229932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41040"/>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heckerboard(across)">
                                      <p:cBhvr>
                                        <p:cTn id="35" dur="500"/>
                                        <p:tgtEl>
                                          <p:spTgt spid="3">
                                            <p:txEl>
                                              <p:pRg st="9" end="9"/>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NASZ  OGRÓD  PRZEDSZKOLNY</a:t>
            </a:r>
          </a:p>
        </p:txBody>
      </p:sp>
      <p:sp>
        <p:nvSpPr>
          <p:cNvPr id="3" name="Symbol zastępczy zawartości 2"/>
          <p:cNvSpPr>
            <a:spLocks noGrp="1"/>
          </p:cNvSpPr>
          <p:nvPr>
            <p:ph idx="1"/>
          </p:nvPr>
        </p:nvSpPr>
        <p:spPr/>
        <p:txBody>
          <a:bodyPr>
            <a:normAutofit/>
          </a:bodyPr>
          <a:lstStyle/>
          <a:p>
            <a:pPr algn="just">
              <a:buFont typeface="Wingdings" panose="05000000000000000000" pitchFamily="2" charset="2"/>
              <a:buChar char="Ø"/>
            </a:pPr>
            <a:r>
              <a:rPr lang="pl-PL" sz="1800" dirty="0">
                <a:latin typeface="Times New Roman" panose="02020603050405020304" pitchFamily="18" charset="0"/>
                <a:cs typeface="Times New Roman" panose="02020603050405020304" pitchFamily="18" charset="0"/>
              </a:rPr>
              <a:t>położony  jest  w  zaciszu  budynku,</a:t>
            </a:r>
          </a:p>
          <a:p>
            <a:pPr algn="just">
              <a:buFont typeface="Wingdings" panose="05000000000000000000" pitchFamily="2" charset="2"/>
              <a:buChar char="Ø"/>
            </a:pPr>
            <a:r>
              <a:rPr lang="pl-PL" sz="1800" dirty="0">
                <a:latin typeface="Times New Roman" panose="02020603050405020304" pitchFamily="18" charset="0"/>
                <a:cs typeface="Times New Roman" panose="02020603050405020304" pitchFamily="18" charset="0"/>
              </a:rPr>
              <a:t>wyposażony  jest  w  atrakcyjne  urządzenia  terenowe – stałe  i  przenośne  zgodnie  z  zasadami  BHP – piaskownice,  różnorodny  sprzęt   ogrodowy  do  zabaw,  huśtawki,  drewniany  pociąg,</a:t>
            </a:r>
          </a:p>
          <a:p>
            <a:pPr algn="just">
              <a:buFont typeface="Wingdings" panose="05000000000000000000" pitchFamily="2" charset="2"/>
              <a:buChar char="Ø"/>
            </a:pPr>
            <a:r>
              <a:rPr lang="pl-PL" sz="1800" dirty="0">
                <a:latin typeface="Times New Roman" panose="02020603050405020304" pitchFamily="18" charset="0"/>
                <a:cs typeface="Times New Roman" panose="02020603050405020304" pitchFamily="18" charset="0"/>
              </a:rPr>
              <a:t>ogród  jest  miejscem  radości,  odpoczynku  i  dobrej,  bezpiecznej  zabawy,</a:t>
            </a:r>
          </a:p>
          <a:p>
            <a:pPr algn="just">
              <a:buFont typeface="Wingdings" panose="05000000000000000000" pitchFamily="2" charset="2"/>
              <a:buChar char="Ø"/>
            </a:pPr>
            <a:r>
              <a:rPr lang="pl-PL" sz="1800" dirty="0">
                <a:latin typeface="Times New Roman" panose="02020603050405020304" pitchFamily="18" charset="0"/>
                <a:cs typeface="Times New Roman" panose="02020603050405020304" pitchFamily="18" charset="0"/>
              </a:rPr>
              <a:t>to  miejsce,  do  którego  są  przenoszone  zajęcia  edukacyjne  przy  sprzyjającej  aurze,</a:t>
            </a:r>
          </a:p>
          <a:p>
            <a:pPr algn="just">
              <a:buFont typeface="Wingdings" panose="05000000000000000000" pitchFamily="2" charset="2"/>
              <a:buChar char="Ø"/>
            </a:pPr>
            <a:r>
              <a:rPr lang="pl-PL" sz="1800" dirty="0">
                <a:latin typeface="Times New Roman" panose="02020603050405020304" pitchFamily="18" charset="0"/>
                <a:cs typeface="Times New Roman" panose="02020603050405020304" pitchFamily="18" charset="0"/>
              </a:rPr>
              <a:t>w  ogrodzie  znajdują  relaks  także  rodzice  uczestnicząc  w  wielu  imprezach.</a:t>
            </a:r>
          </a:p>
          <a:p>
            <a:pPr algn="just">
              <a:buFont typeface="Wingdings" panose="05000000000000000000" pitchFamily="2" charset="2"/>
              <a:buChar char="Ø"/>
            </a:pPr>
            <a:endParaRPr lang="pl-PL" sz="1800" dirty="0">
              <a:latin typeface="Times New Roman" panose="02020603050405020304" pitchFamily="18" charset="0"/>
              <a:cs typeface="Times New Roman" panose="02020603050405020304" pitchFamily="18" charset="0"/>
            </a:endParaRPr>
          </a:p>
        </p:txBody>
      </p:sp>
      <p:pic>
        <p:nvPicPr>
          <p:cNvPr id="2050" name="Picture 2" descr="C:\Users\P9\Desktop\plac  zaba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509120"/>
            <a:ext cx="6667500" cy="221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49752"/>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noAutofit/>
          </a:bodyPr>
          <a:lstStyle/>
          <a:p>
            <a:pPr marL="0" indent="0" algn="ctr">
              <a:buNone/>
            </a:pPr>
            <a:r>
              <a:rPr lang="pl-PL" sz="65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ZOBACZENIA                           W  NASZYM  PRZEDSZKOLU</a:t>
            </a:r>
          </a:p>
          <a:p>
            <a:pPr marL="0" indent="0" algn="ctr">
              <a:buNone/>
            </a:pPr>
            <a:endParaRPr lang="pl-PL" sz="65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Uśmiechnięta buźka 1"/>
          <p:cNvSpPr/>
          <p:nvPr/>
        </p:nvSpPr>
        <p:spPr>
          <a:xfrm>
            <a:off x="2555776" y="3861048"/>
            <a:ext cx="4176464" cy="27363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C000"/>
              </a:solidFill>
            </a:endParaRPr>
          </a:p>
        </p:txBody>
      </p:sp>
    </p:spTree>
    <p:extLst>
      <p:ext uri="{BB962C8B-B14F-4D97-AF65-F5344CB8AC3E}">
        <p14:creationId xmlns:p14="http://schemas.microsoft.com/office/powerpoint/2010/main" val="4022427017"/>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864096"/>
          </a:xfrm>
        </p:spPr>
        <p:txBody>
          <a:bodyPr>
            <a:normAutofit/>
          </a:bodyPr>
          <a:lstStyle/>
          <a:p>
            <a:pPr algn="ctr"/>
            <a:r>
              <a:rPr lang="pl-PL" b="1" dirty="0">
                <a:effectLst>
                  <a:outerShdw blurRad="38100" dist="38100" dir="2700000" algn="tl">
                    <a:srgbClr val="000000">
                      <a:alpha val="43137"/>
                    </a:srgbClr>
                  </a:outerShdw>
                </a:effectLst>
                <a:latin typeface="Times New Roman" pitchFamily="18" charset="0"/>
                <a:cs typeface="Times New Roman" pitchFamily="18" charset="0"/>
              </a:rPr>
              <a:t>NASZE  PRZEDSZKOLE</a:t>
            </a:r>
          </a:p>
        </p:txBody>
      </p:sp>
      <p:pic>
        <p:nvPicPr>
          <p:cNvPr id="4" name="Symbol zastępczy zawartości 3" descr="zdjecie_przedszkola.jpg"/>
          <p:cNvPicPr>
            <a:picLocks noGrp="1" noChangeAspect="1"/>
          </p:cNvPicPr>
          <p:nvPr>
            <p:ph idx="1"/>
          </p:nvPr>
        </p:nvPicPr>
        <p:blipFill>
          <a:blip r:embed="rId2" cstate="print"/>
          <a:stretch>
            <a:fillRect/>
          </a:stretch>
        </p:blipFill>
        <p:spPr>
          <a:xfrm>
            <a:off x="539552" y="1340768"/>
            <a:ext cx="8136904" cy="4983833"/>
          </a:xfrm>
        </p:spPr>
      </p:pic>
    </p:spTree>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WITAMY  W  NASZYM  PRZEDSZKOLU</a:t>
            </a:r>
          </a:p>
        </p:txBody>
      </p:sp>
      <p:sp>
        <p:nvSpPr>
          <p:cNvPr id="3" name="Symbol zastępczy zawartości 2"/>
          <p:cNvSpPr>
            <a:spLocks noGrp="1"/>
          </p:cNvSpPr>
          <p:nvPr>
            <p:ph idx="1"/>
          </p:nvPr>
        </p:nvSpPr>
        <p:spPr/>
        <p:txBody>
          <a:bodyPr>
            <a:normAutofit fontScale="92500" lnSpcReduction="20000"/>
          </a:bodyPr>
          <a:lstStyle/>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PRZEDSZKOLE  NR  9</a:t>
            </a: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ANDRZEJA  KOMONIECKIEGO</a:t>
            </a: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PONIATOWSKIEGO  12</a:t>
            </a: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 300  ŻYWIEC</a:t>
            </a: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 33 861 43 38</a:t>
            </a: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www.przedszkolenr9.edupage.org</a:t>
            </a:r>
            <a:endPar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lnSpc>
                <a:spcPct val="150000"/>
              </a:lnSpc>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Facebook – Przedszkole  nr  9  w  Żywcu  im.  Andrzeja  </a:t>
            </a:r>
            <a:r>
              <a:rPr lang="pl-PL" dirty="0" err="1">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Komonieckiego</a:t>
            </a:r>
            <a:endPar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343162"/>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MOTTO:</a:t>
            </a:r>
          </a:p>
        </p:txBody>
      </p:sp>
      <p:sp>
        <p:nvSpPr>
          <p:cNvPr id="3" name="Symbol zastępczy zawartości 2"/>
          <p:cNvSpPr>
            <a:spLocks noGrp="1"/>
          </p:cNvSpPr>
          <p:nvPr>
            <p:ph idx="1"/>
          </p:nvPr>
        </p:nvSpPr>
        <p:spPr/>
        <p:txBody>
          <a:bodyPr>
            <a:normAutofit fontScale="92500" lnSpcReduction="10000"/>
          </a:bodyPr>
          <a:lstStyle/>
          <a:p>
            <a:pPr marL="0" indent="0" algn="ctr">
              <a:buNone/>
            </a:pPr>
            <a:r>
              <a:rPr lang="pl-PL" sz="4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„Dziecko  chce  być  dobre,</a:t>
            </a:r>
          </a:p>
          <a:p>
            <a:pPr marL="0" indent="0" algn="ctr">
              <a:buNone/>
            </a:pPr>
            <a:r>
              <a:rPr lang="pl-PL" sz="4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Jeśli  nie  umie – naucz,</a:t>
            </a:r>
          </a:p>
          <a:p>
            <a:pPr marL="0" indent="0" algn="ctr">
              <a:buNone/>
            </a:pPr>
            <a:r>
              <a:rPr lang="pl-PL" sz="4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Jeśli  nie  wie – wytłumacz,</a:t>
            </a:r>
          </a:p>
          <a:p>
            <a:pPr marL="0" indent="0" algn="ctr">
              <a:buNone/>
            </a:pPr>
            <a:r>
              <a:rPr lang="pl-PL" sz="4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Jeśli  nie  może – pomóż.”</a:t>
            </a:r>
          </a:p>
          <a:p>
            <a:endParaRPr lang="pl-PL" dirty="0"/>
          </a:p>
          <a:p>
            <a:pPr marL="0" indent="0" algn="r">
              <a:buNone/>
            </a:pPr>
            <a:r>
              <a:rPr lang="pl-PL"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Janusz  Korczak</a:t>
            </a:r>
            <a:br>
              <a:rPr lang="pl-PL" dirty="0"/>
            </a:br>
            <a:endParaRPr lang="pl-PL" dirty="0"/>
          </a:p>
        </p:txBody>
      </p:sp>
    </p:spTree>
    <p:extLst>
      <p:ext uri="{BB962C8B-B14F-4D97-AF65-F5344CB8AC3E}">
        <p14:creationId xmlns:p14="http://schemas.microsoft.com/office/powerpoint/2010/main" val="2671974327"/>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normAutofit/>
          </a:bodyPr>
          <a:lstStyle/>
          <a:p>
            <a:pPr algn="ctr"/>
            <a:r>
              <a:rPr lang="pl-PL"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KILKA  SŁÓW  </a:t>
            </a:r>
            <a:br>
              <a:rPr lang="pl-PL"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NASZYM  PATRONIE</a:t>
            </a:r>
          </a:p>
        </p:txBody>
      </p:sp>
      <p:sp>
        <p:nvSpPr>
          <p:cNvPr id="3" name="Symbol zastępczy zawartości 2"/>
          <p:cNvSpPr>
            <a:spLocks noGrp="1"/>
          </p:cNvSpPr>
          <p:nvPr>
            <p:ph sz="half" idx="1"/>
          </p:nvPr>
        </p:nvSpPr>
        <p:spPr>
          <a:xfrm>
            <a:off x="457200" y="1600200"/>
            <a:ext cx="4038600" cy="4637112"/>
          </a:xfrm>
        </p:spPr>
        <p:txBody>
          <a:bodyPr>
            <a:normAutofit fontScale="25000" lnSpcReduction="20000"/>
          </a:bodyPr>
          <a:lstStyle/>
          <a:p>
            <a:pPr marL="0" indent="0" algn="just">
              <a:buNone/>
            </a:pPr>
            <a:r>
              <a:rPr lang="pl-PL" sz="6400" b="1" dirty="0">
                <a:latin typeface="Times New Roman" panose="02020603050405020304" pitchFamily="18" charset="0"/>
                <a:cs typeface="Times New Roman" panose="02020603050405020304" pitchFamily="18" charset="0"/>
              </a:rPr>
              <a:t>       ANDRZEJ  KOMONIECKI</a:t>
            </a:r>
            <a:r>
              <a:rPr lang="pl-PL" sz="6400" dirty="0">
                <a:effectLst/>
                <a:latin typeface="Times New Roman" panose="02020603050405020304" pitchFamily="18" charset="0"/>
                <a:cs typeface="Times New Roman" panose="02020603050405020304" pitchFamily="18" charset="0"/>
              </a:rPr>
              <a:t> - wójt żywiecki, żyjący w latach 1658 – 1729</a:t>
            </a:r>
            <a:r>
              <a:rPr lang="pl-PL" sz="6400" dirty="0">
                <a:latin typeface="Times New Roman" panose="02020603050405020304" pitchFamily="18" charset="0"/>
                <a:cs typeface="Times New Roman" panose="02020603050405020304" pitchFamily="18" charset="0"/>
              </a:rPr>
              <a:t>.</a:t>
            </a:r>
            <a:r>
              <a:rPr lang="pl-PL" sz="6400" dirty="0">
                <a:effectLst/>
                <a:latin typeface="Times New Roman" panose="02020603050405020304" pitchFamily="18" charset="0"/>
                <a:cs typeface="Times New Roman" panose="02020603050405020304" pitchFamily="18" charset="0"/>
              </a:rPr>
              <a:t>                       W 1686 roku został burmistrzem, a od roku 1688 został wójtem. Był fundatorem wielu znaków cechowych cechów żywieckich oraz kaplicy na górze, ówcześnie Borkowskiej, dziś </a:t>
            </a:r>
            <a:r>
              <a:rPr lang="pl-PL" sz="6400" dirty="0" err="1">
                <a:effectLst/>
                <a:latin typeface="Times New Roman" panose="02020603050405020304" pitchFamily="18" charset="0"/>
                <a:cs typeface="Times New Roman" panose="02020603050405020304" pitchFamily="18" charset="0"/>
              </a:rPr>
              <a:t>Burgałowskiej</a:t>
            </a:r>
            <a:r>
              <a:rPr lang="pl-PL" sz="6400" dirty="0">
                <a:effectLst/>
                <a:latin typeface="Times New Roman" panose="02020603050405020304" pitchFamily="18" charset="0"/>
                <a:cs typeface="Times New Roman" panose="02020603050405020304" pitchFamily="18" charset="0"/>
              </a:rPr>
              <a:t> wznoszącej się nad miastem.</a:t>
            </a:r>
          </a:p>
          <a:p>
            <a:pPr marL="0" indent="0" algn="just">
              <a:buNone/>
            </a:pPr>
            <a:r>
              <a:rPr lang="pl-PL" sz="6400" dirty="0">
                <a:latin typeface="Times New Roman" panose="02020603050405020304" pitchFamily="18" charset="0"/>
                <a:cs typeface="Times New Roman" panose="02020603050405020304" pitchFamily="18" charset="0"/>
              </a:rPr>
              <a:t>       </a:t>
            </a:r>
            <a:r>
              <a:rPr lang="pl-PL" sz="6400" dirty="0">
                <a:effectLst/>
                <a:latin typeface="Times New Roman" panose="02020603050405020304" pitchFamily="18" charset="0"/>
                <a:cs typeface="Times New Roman" panose="02020603050405020304" pitchFamily="18" charset="0"/>
              </a:rPr>
              <a:t>Podczas 40 lat sprawowania urzędu wójta żywieckiego  zajmował  się,  w dzisiejszym tego słowa znaczeniu, pracą naukową. Efektem jego pracy było monumentalne dzieło, kronika miasta Żywca pt. "Chronografia albo Dziejopis Żywiecki". Podczas pracy nad kroniką miejską, dokonał wielu odpisów nieistniejących już dokumentów oraz opisał w układzie chronologicznym dzieje miasta i okolic od 1400 do 1729 roku. W chwili obecnej jest to niejednokrotnie jedyne źródło w zakresie historii Żywca</a:t>
            </a:r>
            <a:r>
              <a:rPr lang="pl-PL" sz="6400" dirty="0">
                <a:latin typeface="Times New Roman" panose="02020603050405020304" pitchFamily="18" charset="0"/>
                <a:cs typeface="Times New Roman" panose="02020603050405020304" pitchFamily="18" charset="0"/>
              </a:rPr>
              <a:t>.</a:t>
            </a:r>
            <a:r>
              <a:rPr lang="pl-PL" sz="6400" dirty="0">
                <a:effectLst/>
                <a:latin typeface="Times New Roman" panose="02020603050405020304" pitchFamily="18" charset="0"/>
                <a:cs typeface="Times New Roman" panose="02020603050405020304" pitchFamily="18" charset="0"/>
              </a:rPr>
              <a:t> Napisał też "</a:t>
            </a:r>
            <a:r>
              <a:rPr lang="pl-PL" sz="6400" dirty="0" err="1">
                <a:effectLst/>
                <a:latin typeface="Times New Roman" panose="02020603050405020304" pitchFamily="18" charset="0"/>
                <a:cs typeface="Times New Roman" panose="02020603050405020304" pitchFamily="18" charset="0"/>
              </a:rPr>
              <a:t>Rychwalda</a:t>
            </a:r>
            <a:r>
              <a:rPr lang="pl-PL" sz="6400" dirty="0">
                <a:effectLst/>
                <a:latin typeface="Times New Roman" panose="02020603050405020304" pitchFamily="18" charset="0"/>
                <a:cs typeface="Times New Roman" panose="02020603050405020304" pitchFamily="18" charset="0"/>
              </a:rPr>
              <a:t> </a:t>
            </a:r>
            <a:r>
              <a:rPr lang="pl-PL" sz="6400" dirty="0" err="1">
                <a:effectLst/>
                <a:latin typeface="Times New Roman" panose="02020603050405020304" pitchFamily="18" charset="0"/>
                <a:cs typeface="Times New Roman" panose="02020603050405020304" pitchFamily="18" charset="0"/>
              </a:rPr>
              <a:t>Monumenta</a:t>
            </a:r>
            <a:r>
              <a:rPr lang="pl-PL" sz="6400" dirty="0">
                <a:effectLst/>
                <a:latin typeface="Times New Roman" panose="02020603050405020304" pitchFamily="18" charset="0"/>
                <a:cs typeface="Times New Roman" panose="02020603050405020304" pitchFamily="18" charset="0"/>
              </a:rPr>
              <a:t>". Rękopis ostatecznej wersji dzieła (było ich kilka, część znajduje się w AP w Żywcu) znajduje się w Muzeum Żywieckim.</a:t>
            </a:r>
          </a:p>
          <a:p>
            <a:endParaRPr lang="pl-PL"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048" y="1556792"/>
            <a:ext cx="3239636" cy="4525963"/>
          </a:xfrm>
        </p:spPr>
      </p:pic>
    </p:spTree>
    <p:extLst>
      <p:ext uri="{BB962C8B-B14F-4D97-AF65-F5344CB8AC3E}">
        <p14:creationId xmlns:p14="http://schemas.microsoft.com/office/powerpoint/2010/main" val="2997439261"/>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PRZEDSZKOLU:</a:t>
            </a:r>
          </a:p>
        </p:txBody>
      </p:sp>
      <p:sp>
        <p:nvSpPr>
          <p:cNvPr id="3" name="Symbol zastępczy zawartości 2"/>
          <p:cNvSpPr>
            <a:spLocks noGrp="1"/>
          </p:cNvSpPr>
          <p:nvPr>
            <p:ph idx="1"/>
          </p:nvPr>
        </p:nvSpPr>
        <p:spPr/>
        <p:txBody>
          <a:bodyPr>
            <a:normAutofit fontScale="92500" lnSpcReduction="20000"/>
          </a:bodyPr>
          <a:lstStyle/>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przedszkole  jest  placówką  publiczną,</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funkcjonuje  od  1963r.,</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czynne  od  poniedziałku  do  piątku  </a:t>
            </a:r>
            <a:r>
              <a:rPr lang="pl-PL" sz="2800">
                <a:latin typeface="Times New Roman" panose="02020603050405020304" pitchFamily="18" charset="0"/>
                <a:cs typeface="Times New Roman" panose="02020603050405020304" pitchFamily="18" charset="0"/>
              </a:rPr>
              <a:t>w godzinach                            od  </a:t>
            </a:r>
            <a:r>
              <a:rPr lang="pl-PL" sz="2800" dirty="0">
                <a:latin typeface="Times New Roman" panose="02020603050405020304" pitchFamily="18" charset="0"/>
                <a:cs typeface="Times New Roman" panose="02020603050405020304" pitchFamily="18" charset="0"/>
              </a:rPr>
              <a:t>6</a:t>
            </a:r>
            <a:r>
              <a:rPr lang="pl-PL" sz="2800" baseline="30000" dirty="0">
                <a:latin typeface="Times New Roman" panose="02020603050405020304" pitchFamily="18" charset="0"/>
                <a:cs typeface="Times New Roman" panose="02020603050405020304" pitchFamily="18" charset="0"/>
              </a:rPr>
              <a:t>00 – </a:t>
            </a:r>
            <a:r>
              <a:rPr lang="pl-PL" sz="2800" dirty="0">
                <a:latin typeface="Times New Roman" panose="02020603050405020304" pitchFamily="18" charset="0"/>
                <a:cs typeface="Times New Roman" panose="02020603050405020304" pitchFamily="18" charset="0"/>
              </a:rPr>
              <a:t>17</a:t>
            </a:r>
            <a:r>
              <a:rPr lang="pl-PL" sz="2800" baseline="30000" dirty="0">
                <a:latin typeface="Times New Roman" panose="02020603050405020304" pitchFamily="18" charset="0"/>
                <a:cs typeface="Times New Roman" panose="02020603050405020304" pitchFamily="18" charset="0"/>
              </a:rPr>
              <a:t>00</a:t>
            </a:r>
            <a:r>
              <a:rPr lang="pl-PL" sz="2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obejmuje  edukację  dzieci  w  wieku  od  3 – 6  lat,</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kadra  pedagogiczna  to  nauczyciele  o  wysokich  kwalifikacjach,  systematycznie  wzbogacająca  swój  warsztat  pracy,</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zapewniamy  dzieciom  opiekę  w  atmosferze  życzliwości,  akceptacji,  szacunku,  bezpieczeństwa,</a:t>
            </a:r>
          </a:p>
          <a:p>
            <a:pPr algn="just">
              <a:buFont typeface="Wingdings" panose="05000000000000000000" pitchFamily="2" charset="2"/>
              <a:buChar char="q"/>
            </a:pPr>
            <a:r>
              <a:rPr lang="pl-PL" sz="2800" dirty="0">
                <a:latin typeface="Times New Roman" panose="02020603050405020304" pitchFamily="18" charset="0"/>
                <a:cs typeface="Times New Roman" panose="02020603050405020304" pitchFamily="18" charset="0"/>
              </a:rPr>
              <a:t>nasze  przedszkole  to  miejsce  bezpieczne  i  przyjazne  każdemu  dziecku.</a:t>
            </a:r>
          </a:p>
        </p:txBody>
      </p:sp>
    </p:spTree>
    <p:extLst>
      <p:ext uri="{BB962C8B-B14F-4D97-AF65-F5344CB8AC3E}">
        <p14:creationId xmlns:p14="http://schemas.microsoft.com/office/powerpoint/2010/main" val="1605802565"/>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NASZE  ZADANIA,  CELE:</a:t>
            </a:r>
          </a:p>
        </p:txBody>
      </p:sp>
      <p:sp>
        <p:nvSpPr>
          <p:cNvPr id="3" name="Symbol zastępczy zawartości 2"/>
          <p:cNvSpPr>
            <a:spLocks noGrp="1"/>
          </p:cNvSpPr>
          <p:nvPr>
            <p:ph idx="1"/>
          </p:nvPr>
        </p:nvSpPr>
        <p:spPr/>
        <p:txBody>
          <a:bodyPr>
            <a:normAutofit fontScale="92500" lnSpcReduction="20000"/>
          </a:bodyPr>
          <a:lstStyle/>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koncentrujemy  się  na  potrzebach  dzieci,  stawiamy  na  podmiotowość,</a:t>
            </a:r>
          </a:p>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naszym  priorytetem  jest  zapewnienie  dzieciom  bezpieczeństwa,</a:t>
            </a:r>
          </a:p>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rozszerzamy  zainteresowania  i  uzdolnienia  dzieci,</a:t>
            </a:r>
          </a:p>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rozbudzamy  ciekawość  świata  i  ludzi,  spostrzegawczość                  i  wrażliwość,</a:t>
            </a:r>
          </a:p>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zależy  nam,  aby  każde  dziecko  mogło  osiągnąć  sukces  na  miarę  swoich  możliwości,</a:t>
            </a:r>
          </a:p>
          <a:p>
            <a:pPr algn="just">
              <a:buFont typeface="Wingdings" panose="05000000000000000000" pitchFamily="2" charset="2"/>
              <a:buChar char="ü"/>
            </a:pPr>
            <a:r>
              <a:rPr lang="pl-PL" dirty="0">
                <a:latin typeface="Times New Roman" panose="02020603050405020304" pitchFamily="18" charset="0"/>
                <a:cs typeface="Times New Roman" panose="02020603050405020304" pitchFamily="18" charset="0"/>
              </a:rPr>
              <a:t>uczymy  wiary  we  własne  siły  i  możliwości,  chcemy  rozwinąć  w  dzieciach  optymizm  i  poczucie  własnej  wartości</a:t>
            </a:r>
          </a:p>
        </p:txBody>
      </p:sp>
    </p:spTree>
    <p:extLst>
      <p:ext uri="{BB962C8B-B14F-4D97-AF65-F5344CB8AC3E}">
        <p14:creationId xmlns:p14="http://schemas.microsoft.com/office/powerpoint/2010/main" val="1503001979"/>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OFERTA  EDUKACYJNA – PROGRAMY:</a:t>
            </a:r>
          </a:p>
        </p:txBody>
      </p:sp>
      <p:sp>
        <p:nvSpPr>
          <p:cNvPr id="3" name="Symbol zastępczy zawartości 2"/>
          <p:cNvSpPr>
            <a:spLocks noGrp="1"/>
          </p:cNvSpPr>
          <p:nvPr>
            <p:ph idx="1"/>
          </p:nvPr>
        </p:nvSpPr>
        <p:spPr>
          <a:xfrm>
            <a:off x="539552" y="1988840"/>
            <a:ext cx="8507288" cy="4389120"/>
          </a:xfrm>
        </p:spPr>
        <p:txBody>
          <a:bodyPr>
            <a:normAutofit fontScale="92500" lnSpcReduction="20000"/>
          </a:bodyPr>
          <a:lstStyle/>
          <a:p>
            <a:pPr lvl="0" algn="just">
              <a:buFont typeface="Wingdings" panose="05000000000000000000" pitchFamily="2" charset="2"/>
              <a:buChar char="v"/>
            </a:pPr>
            <a:r>
              <a:rPr lang="pl-PL"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„Kocham  przedszkole” </a:t>
            </a:r>
            <a:r>
              <a:rPr lang="pl-PL" dirty="0">
                <a:latin typeface="Times New Roman" panose="02020603050405020304" pitchFamily="18" charset="0"/>
                <a:cs typeface="Times New Roman" panose="02020603050405020304" pitchFamily="18" charset="0"/>
              </a:rPr>
              <a:t>– Mirosława  Anna  Pleskot,  Agnieszka  Staszewska - Mieszek  </a:t>
            </a:r>
          </a:p>
          <a:p>
            <a:pPr lvl="0"/>
            <a:r>
              <a:rPr lang="pl-PL"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 radości dzieci Bożych”  </a:t>
            </a:r>
            <a:endParaRPr lang="pl-PL"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Edukacja  regionalna  dzieci  3- 6  letnich </a:t>
            </a:r>
            <a:r>
              <a:rPr lang="pl-PL"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„Kochom  </a:t>
            </a:r>
            <a:r>
              <a:rPr lang="pl-PL"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Cie</a:t>
            </a:r>
            <a:r>
              <a:rPr lang="pl-PL"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piekno</a:t>
            </a:r>
            <a:r>
              <a:rPr lang="pl-PL"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Ziemio  Żywiecko”</a:t>
            </a:r>
            <a:r>
              <a:rPr lang="pl-PL"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 J.  Cyran,  D.  Szymońska,                    B.  Knapek</a:t>
            </a:r>
          </a:p>
          <a:p>
            <a:r>
              <a:rPr lang="pl-PL" b="1" i="1" dirty="0"/>
              <a:t>" </a:t>
            </a:r>
            <a:r>
              <a:rPr lang="pl-PL" b="1" i="1" dirty="0" err="1"/>
              <a:t>Trefliki</a:t>
            </a:r>
            <a:r>
              <a:rPr lang="pl-PL" b="1" i="1" dirty="0"/>
              <a:t> w </a:t>
            </a:r>
            <a:r>
              <a:rPr lang="pl-PL" b="1" i="1" dirty="0" err="1"/>
              <a:t>Przedszkou</a:t>
            </a:r>
            <a:r>
              <a:rPr lang="pl-PL" b="1" i="1" dirty="0"/>
              <a:t>"- </a:t>
            </a:r>
            <a:r>
              <a:rPr lang="pl-PL" dirty="0"/>
              <a:t>Dorota Kossakowska, wyd. </a:t>
            </a:r>
            <a:r>
              <a:rPr lang="pl-PL" dirty="0" err="1"/>
              <a:t>Podręcznikarnia</a:t>
            </a:r>
            <a:r>
              <a:rPr lang="pl-PL" dirty="0"/>
              <a:t>,</a:t>
            </a:r>
          </a:p>
          <a:p>
            <a:r>
              <a:rPr lang="pl-PL" dirty="0"/>
              <a:t> </a:t>
            </a:r>
            <a:r>
              <a:rPr lang="pl-PL" b="1" i="1" dirty="0"/>
              <a:t>" Drużyna marzeń"- </a:t>
            </a:r>
            <a:r>
              <a:rPr lang="pl-PL" dirty="0"/>
              <a:t>Joanna Wasilewska, wyd. WSiP,</a:t>
            </a:r>
          </a:p>
          <a:p>
            <a:r>
              <a:rPr lang="pl-PL" dirty="0"/>
              <a:t>Projekt edukacyjny- „</a:t>
            </a:r>
            <a:r>
              <a:rPr lang="pl-PL" b="1" dirty="0"/>
              <a:t>Edukacja Regionalna w Przedszkolu od 3 do 6 latka”</a:t>
            </a:r>
            <a:r>
              <a:rPr lang="pl-PL" dirty="0"/>
              <a:t>- A. Caputa</a:t>
            </a:r>
          </a:p>
          <a:p>
            <a:r>
              <a:rPr lang="pl-PL" b="1" dirty="0"/>
              <a:t>„ Moja mała Ojczyzna- rodzinne miasto Żywiec”- </a:t>
            </a:r>
            <a:r>
              <a:rPr lang="pl-PL" dirty="0"/>
              <a:t>A. Caputa</a:t>
            </a:r>
          </a:p>
          <a:p>
            <a:pPr algn="just">
              <a:buFont typeface="Wingdings" panose="05000000000000000000" pitchFamily="2" charset="2"/>
              <a:buChar char="v"/>
            </a:pPr>
            <a:endParaRPr lang="pl-P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404813"/>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WYPOSAŻENIE:</a:t>
            </a:r>
          </a:p>
        </p:txBody>
      </p:sp>
      <p:sp>
        <p:nvSpPr>
          <p:cNvPr id="3" name="Symbol zastępczy zawartości 2"/>
          <p:cNvSpPr>
            <a:spLocks noGrp="1"/>
          </p:cNvSpPr>
          <p:nvPr>
            <p:ph idx="1"/>
          </p:nvPr>
        </p:nvSpPr>
        <p:spPr/>
        <p:txBody>
          <a:bodyPr>
            <a:normAutofit/>
          </a:bodyPr>
          <a:lstStyle/>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posiadamy  gabinet  logopedyczny,</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salę  do  ćwiczeń  ruchowych,</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8  słonecznych  sal  do  zajęć,</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nowoczesny  sprzęt:  tablice  interaktywne,  telewizory,  wieże  stereofoniczne,  komputery,</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sprzęt  nagłaśniający,  </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domofony,  </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zapewnienie  bezpieczeństwa  poprzez  monitoring,  </a:t>
            </a:r>
          </a:p>
          <a:p>
            <a:pPr algn="just">
              <a:buFont typeface="Wingdings" panose="05000000000000000000" pitchFamily="2" charset="2"/>
              <a:buChar char="v"/>
            </a:pPr>
            <a:r>
              <a:rPr lang="pl-PL" dirty="0">
                <a:latin typeface="Times New Roman" panose="02020603050405020304" pitchFamily="18" charset="0"/>
                <a:cs typeface="Times New Roman" panose="02020603050405020304" pitchFamily="18" charset="0"/>
              </a:rPr>
              <a:t>szybki  bezprzewodowy  internet.</a:t>
            </a:r>
          </a:p>
        </p:txBody>
      </p:sp>
    </p:spTree>
    <p:extLst>
      <p:ext uri="{BB962C8B-B14F-4D97-AF65-F5344CB8AC3E}">
        <p14:creationId xmlns:p14="http://schemas.microsoft.com/office/powerpoint/2010/main" val="3156121150"/>
      </p:ext>
    </p:extLst>
  </p:cSld>
  <p:clrMapOvr>
    <a:masterClrMapping/>
  </p:clrMapOvr>
  <p:transition spd="slow"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heckerboard(across)">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TotalTime>
  <Words>997</Words>
  <Application>Microsoft Office PowerPoint</Application>
  <PresentationFormat>Pokaz na ekranie (4:3)</PresentationFormat>
  <Paragraphs>121</Paragraphs>
  <Slides>17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Calibri</vt:lpstr>
      <vt:lpstr>Constantia</vt:lpstr>
      <vt:lpstr>Times New Roman</vt:lpstr>
      <vt:lpstr>Wingdings</vt:lpstr>
      <vt:lpstr>Wingdings 2</vt:lpstr>
      <vt:lpstr>Przepływ</vt:lpstr>
      <vt:lpstr>                                                                 </vt:lpstr>
      <vt:lpstr>NASZE  PRZEDSZKOLE</vt:lpstr>
      <vt:lpstr>WITAMY  W  NASZYM  PRZEDSZKOLU</vt:lpstr>
      <vt:lpstr>MOTTO:</vt:lpstr>
      <vt:lpstr>KILKA  SŁÓW   O  NASZYM  PATRONIE</vt:lpstr>
      <vt:lpstr>O  PRZEDSZKOLU:</vt:lpstr>
      <vt:lpstr>NASZE  ZADANIA,  CELE:</vt:lpstr>
      <vt:lpstr>OFERTA  EDUKACYJNA – PROGRAMY:</vt:lpstr>
      <vt:lpstr>WYPOSAŻENIE:</vt:lpstr>
      <vt:lpstr>ŚWIĘTUJEMY  WAŻNE  WYDARZENIA:</vt:lpstr>
      <vt:lpstr>BIERZEMY  UDZIAŁ  W  :</vt:lpstr>
      <vt:lpstr>BIERZEMY  UDZIAŁ                               W  WYCIECZKACH:</vt:lpstr>
      <vt:lpstr>JESTEŚMY  ORGANIZATORAMI:</vt:lpstr>
      <vt:lpstr>BAWIMY  SIĘ  RAZEM                             Z  RODZICAMI</vt:lpstr>
      <vt:lpstr>ZAJĘCIA  DODATKOWE                              I  POMOC  PSYCHOLOGICZNO - PEDAGOGICZNA</vt:lpstr>
      <vt:lpstr>NASZ  OGRÓD  PRZEDSZKOLNY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ZAPRASZAMY  DO  NASZEGO  PRZEDSZKOLA</dc:title>
  <dc:creator>P9</dc:creator>
  <cp:lastModifiedBy>Piotr L</cp:lastModifiedBy>
  <cp:revision>73</cp:revision>
  <dcterms:created xsi:type="dcterms:W3CDTF">2015-10-09T11:41:44Z</dcterms:created>
  <dcterms:modified xsi:type="dcterms:W3CDTF">2024-02-25T08:47:41Z</dcterms:modified>
</cp:coreProperties>
</file>