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1" r:id="rId9"/>
    <p:sldId id="262" r:id="rId10"/>
    <p:sldId id="271" r:id="rId11"/>
    <p:sldId id="27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23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75" y="6857986"/>
                </a:moveTo>
                <a:lnTo>
                  <a:pt x="0" y="6857986"/>
                </a:lnTo>
                <a:lnTo>
                  <a:pt x="0" y="0"/>
                </a:lnTo>
                <a:lnTo>
                  <a:pt x="12191975" y="0"/>
                </a:lnTo>
                <a:lnTo>
                  <a:pt x="12191975" y="6857986"/>
                </a:lnTo>
                <a:close/>
              </a:path>
            </a:pathLst>
          </a:custGeom>
          <a:solidFill>
            <a:srgbClr val="DF5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39" y="243839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611" y="6377922"/>
                </a:moveTo>
                <a:lnTo>
                  <a:pt x="0" y="6377922"/>
                </a:lnTo>
                <a:lnTo>
                  <a:pt x="0" y="0"/>
                </a:lnTo>
                <a:lnTo>
                  <a:pt x="11724611" y="0"/>
                </a:lnTo>
                <a:lnTo>
                  <a:pt x="11724611" y="63779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1139" y="243839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0"/>
                </a:moveTo>
                <a:lnTo>
                  <a:pt x="11724611" y="0"/>
                </a:lnTo>
                <a:lnTo>
                  <a:pt x="11724611" y="6377922"/>
                </a:lnTo>
                <a:lnTo>
                  <a:pt x="0" y="6377922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65955" y="1724026"/>
            <a:ext cx="8260088" cy="2055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75" y="6857986"/>
                </a:moveTo>
                <a:lnTo>
                  <a:pt x="0" y="6857986"/>
                </a:lnTo>
                <a:lnTo>
                  <a:pt x="0" y="0"/>
                </a:lnTo>
                <a:lnTo>
                  <a:pt x="12191975" y="0"/>
                </a:lnTo>
                <a:lnTo>
                  <a:pt x="12191975" y="6857986"/>
                </a:lnTo>
                <a:close/>
              </a:path>
            </a:pathLst>
          </a:custGeom>
          <a:solidFill>
            <a:srgbClr val="DF5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39" y="243839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611" y="6377922"/>
                </a:moveTo>
                <a:lnTo>
                  <a:pt x="0" y="6377922"/>
                </a:lnTo>
                <a:lnTo>
                  <a:pt x="0" y="0"/>
                </a:lnTo>
                <a:lnTo>
                  <a:pt x="11724611" y="0"/>
                </a:lnTo>
                <a:lnTo>
                  <a:pt x="11724611" y="63779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6022" y="897328"/>
            <a:ext cx="200850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7937" y="2202448"/>
            <a:ext cx="9676124" cy="2547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yniki.edu.p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aw.pl/" TargetMode="External"/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5955" y="1724026"/>
            <a:ext cx="7840980" cy="205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670" algn="ctr">
              <a:lnSpc>
                <a:spcPts val="7990"/>
              </a:lnSpc>
              <a:spcBef>
                <a:spcPts val="100"/>
              </a:spcBef>
            </a:pPr>
            <a:r>
              <a:rPr sz="7200" b="1" spc="-10" dirty="0">
                <a:solidFill>
                  <a:srgbClr val="DF5226"/>
                </a:solidFill>
                <a:latin typeface="Times New Roman"/>
                <a:cs typeface="Times New Roman"/>
              </a:rPr>
              <a:t>EGZAMIN</a:t>
            </a:r>
            <a:endParaRPr sz="7200">
              <a:latin typeface="Times New Roman"/>
              <a:cs typeface="Times New Roman"/>
            </a:endParaRPr>
          </a:p>
          <a:p>
            <a:pPr algn="ctr">
              <a:lnSpc>
                <a:spcPts val="7990"/>
              </a:lnSpc>
            </a:pPr>
            <a:r>
              <a:rPr sz="7200" u="sng" dirty="0">
                <a:solidFill>
                  <a:srgbClr val="DF5226"/>
                </a:solidFill>
                <a:uFill>
                  <a:solidFill>
                    <a:srgbClr val="DF522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200" u="sng" spc="-409" dirty="0">
                <a:solidFill>
                  <a:srgbClr val="DF5226"/>
                </a:solidFill>
                <a:uFill>
                  <a:solidFill>
                    <a:srgbClr val="DF522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200" b="1" u="sng" spc="-10" dirty="0">
                <a:solidFill>
                  <a:srgbClr val="DF5226"/>
                </a:solidFill>
                <a:uFill>
                  <a:solidFill>
                    <a:srgbClr val="DF5226"/>
                  </a:solidFill>
                </a:uFill>
                <a:latin typeface="Times New Roman"/>
                <a:cs typeface="Times New Roman"/>
              </a:rPr>
              <a:t>ÓSMOKLASISTY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6113" y="3857030"/>
            <a:ext cx="39350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solidFill>
                  <a:srgbClr val="DF5226"/>
                </a:solidFill>
                <a:latin typeface="Times New Roman"/>
                <a:cs typeface="Times New Roman"/>
              </a:rPr>
              <a:t>Informacje </a:t>
            </a:r>
            <a:r>
              <a:rPr sz="2200" dirty="0" err="1">
                <a:solidFill>
                  <a:srgbClr val="DF5226"/>
                </a:solidFill>
                <a:latin typeface="Times New Roman"/>
                <a:cs typeface="Times New Roman"/>
              </a:rPr>
              <a:t>dla</a:t>
            </a:r>
            <a:r>
              <a:rPr sz="2200" dirty="0">
                <a:solidFill>
                  <a:srgbClr val="DF5226"/>
                </a:solidFill>
                <a:latin typeface="Times New Roman"/>
                <a:cs typeface="Times New Roman"/>
              </a:rPr>
              <a:t> </a:t>
            </a:r>
            <a:r>
              <a:rPr sz="2200" dirty="0" err="1">
                <a:solidFill>
                  <a:srgbClr val="DF5226"/>
                </a:solidFill>
                <a:latin typeface="Times New Roman"/>
                <a:cs typeface="Times New Roman"/>
              </a:rPr>
              <a:t>rodziców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62000" y="476673"/>
            <a:ext cx="10439400" cy="5649491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UNIEWAŻNIENIE EGZAMINU ÓSMOKLASISTY Z DANEGO PRZEDMIOTU</a:t>
            </a:r>
          </a:p>
          <a:p>
            <a:pPr algn="ctr"/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przez dyrektora Okręgowej Komisji Egzaminacyjnej </a:t>
            </a:r>
          </a:p>
          <a:p>
            <a:pPr algn="ctr"/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albo dyrektora Centralnej Komisji Egzaminacyjnej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pl-PL" sz="2000" dirty="0">
              <a:latin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</a:rPr>
              <a:t>Unieważnienie następuje w przypadku: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stwierdzenia podczas sprawdzania pracy egzaminacyjnej przez egzaminatora </a:t>
            </a:r>
            <a:r>
              <a:rPr lang="pl-PL" sz="2000" b="1" dirty="0">
                <a:latin typeface="Calibri" panose="020F0502020204030204" pitchFamily="34" charset="0"/>
              </a:rPr>
              <a:t>niesamodzielnego rozwiązania zadania lub zadań przez ucznia </a:t>
            </a:r>
            <a:r>
              <a:rPr lang="pl-PL" sz="2000" dirty="0">
                <a:latin typeface="Calibri" panose="020F0502020204030204" pitchFamily="34" charset="0"/>
              </a:rPr>
              <a:t>lub występowania w pracy egzaminacyjnej ucznia jednakowych sformułowań wskazujących na udostępnienie rozwiązań innemu uczniowi lub korzystanie z rozwiązań innego ucznia,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zgłoszenia przez zdającego lub jego rodziców uzasadnionych zastrzeżeń związanych z naruszeniem przepisów dotyczących przeprowadzania egzaminu ósmoklasisty, jeżeli to naruszenie mogło wpłynąć na wynik tego egzaminu,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zaistnienia okoliczności prowadzących do naruszenia przepisów dotyczących przeprowadzania egzaminu ósmoklasisty, jeżeli to naruszenie mogło wpłynąć na wynik tego egzaminu,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niemożności ustalenia wyniku egzaminu ósmoklasisty z danego przedmiotu z powodu zaginięcia lub zniszczenia pracy egzaminacyjnej,</a:t>
            </a: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9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760640"/>
          </a:xfrm>
        </p:spPr>
        <p:txBody>
          <a:bodyPr>
            <a:no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1.  Wyniki przedstawiane są w procentach i na skali centylowej i obejmują: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</a:rPr>
              <a:t>wynik z języka polskiego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</a:rPr>
              <a:t>wynik z matematyki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</a:rPr>
              <a:t> wynik z języka obcego nowożytnego.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2000" dirty="0">
                <a:latin typeface="Calibri" panose="020F0502020204030204" pitchFamily="34" charset="0"/>
              </a:rPr>
              <a:t>Wyniki egzaminu ósmoklasisty w procentach ustala dyrektor OKE na podstawie liczby punktów przyznanych przez egzaminatorów sprawdzających prace egzaminacyjne oraz elektronicznego odczytu karty odpowiedzi – w przypadku wykorzystania do sprawdzania prac egzaminacyjnych narzędzi elektronicznych.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>
                <a:latin typeface="Calibri" panose="020F0502020204030204" pitchFamily="34" charset="0"/>
              </a:rPr>
              <a:t>Wyniki egzaminu ósmoklasisty na skali centylowej opracowuje Centralna Komisja Egzaminacyjna na podstawie wyników ustalonych przez dyrektorów okręgowych komisji  egzaminacyjnych.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2000" dirty="0">
                <a:latin typeface="Calibri" panose="020F0502020204030204" pitchFamily="34" charset="0"/>
              </a:rPr>
              <a:t>Wyniki egzaminu ósmoklasisty są ostateczne i nie służy na nie skarga      do sądu administracyjnego.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>
                <a:latin typeface="Calibri" panose="020F0502020204030204" pitchFamily="34" charset="0"/>
              </a:rPr>
              <a:t>Wyniki egzaminu ósmoklasisty nie wpływają na ukończenie szkoły.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C5B419-943B-4AFC-A79D-EAF6E030D17B}"/>
              </a:ext>
            </a:extLst>
          </p:cNvPr>
          <p:cNvSpPr txBox="1"/>
          <p:nvPr/>
        </p:nvSpPr>
        <p:spPr>
          <a:xfrm>
            <a:off x="4079776" y="764705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Wyniki egzaminu ósmoklasisty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5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2629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Ważne</a:t>
            </a:r>
            <a:r>
              <a:rPr spc="-95" dirty="0"/>
              <a:t> </a:t>
            </a:r>
            <a:r>
              <a:rPr dirty="0"/>
              <a:t>daty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3726" y="2044797"/>
            <a:ext cx="9747885" cy="36670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77825" marR="24765" indent="-365760" algn="just">
              <a:lnSpc>
                <a:spcPts val="2380"/>
              </a:lnSpc>
              <a:spcBef>
                <a:spcPts val="395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30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września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rodzice ucznia </a:t>
            </a:r>
            <a:r>
              <a:rPr sz="2200" spc="-5" dirty="0">
                <a:latin typeface="Times New Roman"/>
                <a:cs typeface="Times New Roman"/>
              </a:rPr>
              <a:t>składają </a:t>
            </a:r>
            <a:r>
              <a:rPr sz="2200" dirty="0">
                <a:latin typeface="Times New Roman"/>
                <a:cs typeface="Times New Roman"/>
              </a:rPr>
              <a:t>do dyrektora </a:t>
            </a:r>
            <a:r>
              <a:rPr sz="2200" spc="-25" dirty="0">
                <a:latin typeface="Times New Roman"/>
                <a:cs typeface="Times New Roman"/>
              </a:rPr>
              <a:t>szkoły, </a:t>
            </a:r>
            <a:r>
              <a:rPr sz="2200" dirty="0">
                <a:latin typeface="Times New Roman"/>
                <a:cs typeface="Times New Roman"/>
              </a:rPr>
              <a:t>pisemną  deklarację </a:t>
            </a:r>
            <a:r>
              <a:rPr sz="2200" spc="-5" dirty="0">
                <a:latin typeface="Times New Roman"/>
                <a:cs typeface="Times New Roman"/>
              </a:rPr>
              <a:t>wskazującą język </a:t>
            </a:r>
            <a:r>
              <a:rPr sz="2200" dirty="0">
                <a:latin typeface="Times New Roman"/>
                <a:cs typeface="Times New Roman"/>
              </a:rPr>
              <a:t>obcy </a:t>
            </a:r>
            <a:r>
              <a:rPr sz="2200" spc="-15" dirty="0">
                <a:latin typeface="Times New Roman"/>
                <a:cs typeface="Times New Roman"/>
              </a:rPr>
              <a:t>nowożytny,  </a:t>
            </a:r>
            <a:r>
              <a:rPr sz="2200" dirty="0">
                <a:latin typeface="Times New Roman"/>
                <a:cs typeface="Times New Roman"/>
              </a:rPr>
              <a:t>z którego uczeń przystąpi  do </a:t>
            </a:r>
            <a:r>
              <a:rPr sz="2200" spc="-5" dirty="0">
                <a:latin typeface="Times New Roman"/>
                <a:cs typeface="Times New Roman"/>
              </a:rPr>
              <a:t>egzaminu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ósmoklasisty</a:t>
            </a:r>
          </a:p>
          <a:p>
            <a:pPr marL="377825" marR="44450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października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przyjęcie od rodziców uczniów </a:t>
            </a:r>
            <a:r>
              <a:rPr sz="2200" spc="-5" dirty="0">
                <a:latin typeface="Times New Roman"/>
                <a:cs typeface="Times New Roman"/>
              </a:rPr>
              <a:t>zaświadczeń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stanie  zdrowia </a:t>
            </a:r>
            <a:r>
              <a:rPr sz="2200" dirty="0">
                <a:latin typeface="Times New Roman"/>
                <a:cs typeface="Times New Roman"/>
              </a:rPr>
              <a:t>oraz opinii poradni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psychologiczno-pedagogicznych</a:t>
            </a:r>
          </a:p>
          <a:p>
            <a:pPr marL="377825" marR="5080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listopada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rodzice </a:t>
            </a:r>
            <a:r>
              <a:rPr sz="2200" spc="-5" dirty="0">
                <a:latin typeface="Times New Roman"/>
                <a:cs typeface="Times New Roman"/>
              </a:rPr>
              <a:t>zostaną </a:t>
            </a:r>
            <a:r>
              <a:rPr sz="2200" dirty="0">
                <a:latin typeface="Times New Roman"/>
                <a:cs typeface="Times New Roman"/>
              </a:rPr>
              <a:t>poinformowani o przyznanych przez radę  pedagogiczną </a:t>
            </a:r>
            <a:r>
              <a:rPr sz="2200" spc="-5" dirty="0">
                <a:latin typeface="Times New Roman"/>
                <a:cs typeface="Times New Roman"/>
              </a:rPr>
              <a:t>sposobach </a:t>
            </a:r>
            <a:r>
              <a:rPr sz="2200" dirty="0">
                <a:latin typeface="Times New Roman"/>
                <a:cs typeface="Times New Roman"/>
              </a:rPr>
              <a:t>dostosowań </a:t>
            </a:r>
            <a:r>
              <a:rPr sz="2200" spc="-5" dirty="0">
                <a:latin typeface="Times New Roman"/>
                <a:cs typeface="Times New Roman"/>
              </a:rPr>
              <a:t>warunków lub </a:t>
            </a:r>
            <a:r>
              <a:rPr sz="2200" dirty="0">
                <a:latin typeface="Times New Roman"/>
                <a:cs typeface="Times New Roman"/>
              </a:rPr>
              <a:t>form przeprowadzania  </a:t>
            </a:r>
            <a:r>
              <a:rPr sz="2200" spc="-5" dirty="0">
                <a:latin typeface="Times New Roman"/>
                <a:cs typeface="Times New Roman"/>
              </a:rPr>
              <a:t>egzaminu </a:t>
            </a:r>
            <a:r>
              <a:rPr sz="2200" dirty="0">
                <a:latin typeface="Times New Roman"/>
                <a:cs typeface="Times New Roman"/>
              </a:rPr>
              <a:t>do potrzeb </a:t>
            </a:r>
            <a:r>
              <a:rPr sz="2200" spc="-5" dirty="0">
                <a:latin typeface="Times New Roman"/>
                <a:cs typeface="Times New Roman"/>
              </a:rPr>
              <a:t>edukacyjnych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możliwości </a:t>
            </a:r>
            <a:r>
              <a:rPr sz="2200" dirty="0">
                <a:latin typeface="Times New Roman"/>
                <a:cs typeface="Times New Roman"/>
              </a:rPr>
              <a:t>psychofizycznych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zdających</a:t>
            </a:r>
            <a:endParaRPr sz="2200" dirty="0">
              <a:latin typeface="Times New Roman"/>
              <a:cs typeface="Times New Roman"/>
            </a:endParaRPr>
          </a:p>
          <a:p>
            <a:pPr marL="377825" marR="115570" indent="-365760" algn="just">
              <a:lnSpc>
                <a:spcPts val="2380"/>
              </a:lnSpc>
              <a:spcBef>
                <a:spcPts val="1385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listopada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rodzice </a:t>
            </a:r>
            <a:r>
              <a:rPr sz="2200" spc="-5" dirty="0">
                <a:latin typeface="Times New Roman"/>
                <a:cs typeface="Times New Roman"/>
              </a:rPr>
              <a:t>składają </a:t>
            </a:r>
            <a:r>
              <a:rPr sz="2200" dirty="0">
                <a:latin typeface="Times New Roman"/>
                <a:cs typeface="Times New Roman"/>
              </a:rPr>
              <a:t>oświadczenia o korzystaniu  </a:t>
            </a:r>
            <a:r>
              <a:rPr sz="2200" spc="-5" dirty="0">
                <a:latin typeface="Times New Roman"/>
                <a:cs typeface="Times New Roman"/>
              </a:rPr>
              <a:t>albo </a:t>
            </a:r>
            <a:r>
              <a:rPr sz="2200" dirty="0">
                <a:latin typeface="Times New Roman"/>
                <a:cs typeface="Times New Roman"/>
              </a:rPr>
              <a:t>niekorzystaniu z dostosowań </a:t>
            </a:r>
            <a:r>
              <a:rPr sz="2200" spc="-5" dirty="0">
                <a:latin typeface="Times New Roman"/>
                <a:cs typeface="Times New Roman"/>
              </a:rPr>
              <a:t>wskazanych </a:t>
            </a:r>
            <a:r>
              <a:rPr sz="2200" dirty="0">
                <a:latin typeface="Times New Roman"/>
                <a:cs typeface="Times New Roman"/>
              </a:rPr>
              <a:t>przez radę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pedagogiczną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2629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Ważne</a:t>
            </a:r>
            <a:r>
              <a:rPr spc="-95" dirty="0"/>
              <a:t> </a:t>
            </a:r>
            <a:r>
              <a:rPr dirty="0"/>
              <a:t>daty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3726" y="2044797"/>
            <a:ext cx="9744710" cy="317971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77825" marR="45720" indent="-365760" algn="just">
              <a:lnSpc>
                <a:spcPts val="2380"/>
              </a:lnSpc>
              <a:spcBef>
                <a:spcPts val="395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lutego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6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spc="-5" dirty="0">
                <a:latin typeface="Times New Roman"/>
                <a:cs typeface="Times New Roman"/>
              </a:rPr>
              <a:t>możliwe są zmiany </a:t>
            </a:r>
            <a:r>
              <a:rPr sz="2200" dirty="0">
                <a:latin typeface="Times New Roman"/>
                <a:cs typeface="Times New Roman"/>
              </a:rPr>
              <a:t>w deklaracjach </a:t>
            </a:r>
            <a:r>
              <a:rPr sz="2200" spc="-5" dirty="0">
                <a:latin typeface="Times New Roman"/>
                <a:cs typeface="Times New Roman"/>
              </a:rPr>
              <a:t>wyboru języka </a:t>
            </a:r>
            <a:r>
              <a:rPr sz="2200" dirty="0">
                <a:latin typeface="Times New Roman"/>
                <a:cs typeface="Times New Roman"/>
              </a:rPr>
              <a:t>obcego  nowożytnego</a:t>
            </a:r>
          </a:p>
          <a:p>
            <a:pPr marL="377825" marR="8255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maja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– przekazanie dyrektorowi </a:t>
            </a:r>
            <a:r>
              <a:rPr sz="2200" spc="-5" dirty="0">
                <a:latin typeface="Times New Roman"/>
                <a:cs typeface="Times New Roman"/>
              </a:rPr>
              <a:t>szkoły wniosku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zmianie języka  </a:t>
            </a:r>
            <a:r>
              <a:rPr sz="2200" dirty="0">
                <a:latin typeface="Times New Roman"/>
                <a:cs typeface="Times New Roman"/>
              </a:rPr>
              <a:t>obcego nowożytnego w przypadku </a:t>
            </a:r>
            <a:r>
              <a:rPr sz="2200" spc="-5" dirty="0">
                <a:latin typeface="Times New Roman"/>
                <a:cs typeface="Times New Roman"/>
              </a:rPr>
              <a:t>laureatów/finalistów </a:t>
            </a:r>
            <a:r>
              <a:rPr sz="2200" dirty="0">
                <a:latin typeface="Times New Roman"/>
                <a:cs typeface="Times New Roman"/>
              </a:rPr>
              <a:t>konkursów/olimpiad  przedmiotowych</a:t>
            </a:r>
          </a:p>
          <a:p>
            <a:pPr marL="377825" marR="5080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spc="-5" dirty="0" err="1">
                <a:latin typeface="Times New Roman"/>
                <a:cs typeface="Times New Roman"/>
              </a:rPr>
              <a:t>laureat</a:t>
            </a:r>
            <a:r>
              <a:rPr sz="2200" spc="-5" dirty="0">
                <a:latin typeface="Times New Roman"/>
                <a:cs typeface="Times New Roman"/>
              </a:rPr>
              <a:t> lub </a:t>
            </a:r>
            <a:r>
              <a:rPr sz="2200" dirty="0">
                <a:latin typeface="Times New Roman"/>
                <a:cs typeface="Times New Roman"/>
              </a:rPr>
              <a:t>finalista olimpiady przedmiotowej </a:t>
            </a:r>
            <a:r>
              <a:rPr sz="2200" spc="-5" dirty="0">
                <a:latin typeface="Times New Roman"/>
                <a:cs typeface="Times New Roman"/>
              </a:rPr>
              <a:t>albo laureat  </a:t>
            </a:r>
            <a:r>
              <a:rPr sz="2200" dirty="0">
                <a:latin typeface="Times New Roman"/>
                <a:cs typeface="Times New Roman"/>
              </a:rPr>
              <a:t>konkursu przedmiotowego o </a:t>
            </a:r>
            <a:r>
              <a:rPr sz="2200" spc="-5" dirty="0">
                <a:latin typeface="Times New Roman"/>
                <a:cs typeface="Times New Roman"/>
              </a:rPr>
              <a:t>zasięgu wojewódzkim lub </a:t>
            </a:r>
            <a:r>
              <a:rPr sz="2200" dirty="0">
                <a:latin typeface="Times New Roman"/>
                <a:cs typeface="Times New Roman"/>
              </a:rPr>
              <a:t>ponadwojewódzkim  z </a:t>
            </a:r>
            <a:r>
              <a:rPr sz="2200" spc="-5" dirty="0">
                <a:latin typeface="Times New Roman"/>
                <a:cs typeface="Times New Roman"/>
              </a:rPr>
              <a:t>zakresu jednego </a:t>
            </a:r>
            <a:r>
              <a:rPr sz="2200" dirty="0">
                <a:latin typeface="Times New Roman"/>
                <a:cs typeface="Times New Roman"/>
              </a:rPr>
              <a:t>z przedmiotów objętych </a:t>
            </a:r>
            <a:r>
              <a:rPr sz="2200" spc="-5" dirty="0">
                <a:latin typeface="Times New Roman"/>
                <a:cs typeface="Times New Roman"/>
              </a:rPr>
              <a:t>egzaminem jest zwolniony </a:t>
            </a:r>
            <a:r>
              <a:rPr sz="2200" dirty="0">
                <a:latin typeface="Times New Roman"/>
                <a:cs typeface="Times New Roman"/>
              </a:rPr>
              <a:t>z danej  </a:t>
            </a:r>
            <a:r>
              <a:rPr sz="2200" spc="-5" dirty="0">
                <a:latin typeface="Times New Roman"/>
                <a:cs typeface="Times New Roman"/>
              </a:rPr>
              <a:t>części </a:t>
            </a:r>
            <a:r>
              <a:rPr sz="2200" spc="-5" dirty="0" err="1">
                <a:latin typeface="Times New Roman"/>
                <a:cs typeface="Times New Roman"/>
              </a:rPr>
              <a:t>egzaminu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374" y="802439"/>
            <a:ext cx="2629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Ważne</a:t>
            </a:r>
            <a:r>
              <a:rPr spc="-95" dirty="0"/>
              <a:t> </a:t>
            </a:r>
            <a:r>
              <a:rPr dirty="0"/>
              <a:t>daty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9446" y="2044797"/>
            <a:ext cx="9694545" cy="317971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17804" marR="5080" indent="-205740" algn="just">
              <a:lnSpc>
                <a:spcPts val="2380"/>
              </a:lnSpc>
              <a:spcBef>
                <a:spcPts val="395"/>
              </a:spcBef>
            </a:pPr>
            <a:r>
              <a:rPr sz="1750" b="1" spc="-5" dirty="0">
                <a:solidFill>
                  <a:srgbClr val="DF5226"/>
                </a:solidFill>
                <a:latin typeface="Arial"/>
                <a:cs typeface="Arial"/>
              </a:rPr>
              <a:t>□  </a:t>
            </a:r>
            <a:r>
              <a:rPr lang="pl-PL"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lipca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2200" dirty="0">
                <a:latin typeface="Times New Roman"/>
                <a:cs typeface="Times New Roman"/>
              </a:rPr>
              <a:t>od godz. 10:00 </a:t>
            </a:r>
            <a:r>
              <a:rPr sz="2200" spc="-5" dirty="0">
                <a:latin typeface="Times New Roman"/>
                <a:cs typeface="Times New Roman"/>
              </a:rPr>
              <a:t>zostaną </a:t>
            </a:r>
            <a:r>
              <a:rPr sz="2200" dirty="0">
                <a:latin typeface="Times New Roman"/>
                <a:cs typeface="Times New Roman"/>
              </a:rPr>
              <a:t>udostępnione </a:t>
            </a:r>
            <a:r>
              <a:rPr sz="2200" spc="-5" dirty="0">
                <a:latin typeface="Times New Roman"/>
                <a:cs typeface="Times New Roman"/>
              </a:rPr>
              <a:t>wyniki egzaminu  </a:t>
            </a:r>
            <a:r>
              <a:rPr sz="2200" dirty="0">
                <a:latin typeface="Times New Roman"/>
                <a:cs typeface="Times New Roman"/>
              </a:rPr>
              <a:t>ósmoklasisty w </a:t>
            </a:r>
            <a:r>
              <a:rPr sz="2200" spc="-5" dirty="0">
                <a:latin typeface="Times New Roman"/>
                <a:cs typeface="Times New Roman"/>
              </a:rPr>
              <a:t>systemie informatycznym ZIU </a:t>
            </a:r>
            <a:r>
              <a:rPr sz="2200" dirty="0">
                <a:latin typeface="Times New Roman"/>
                <a:cs typeface="Times New Roman"/>
              </a:rPr>
              <a:t>dostępnym pod </a:t>
            </a:r>
            <a:r>
              <a:rPr sz="2200" spc="-5" dirty="0">
                <a:latin typeface="Times New Roman"/>
                <a:cs typeface="Times New Roman"/>
              </a:rPr>
              <a:t>adresem: </a:t>
            </a:r>
            <a:r>
              <a:rPr sz="2200" spc="-5" dirty="0">
                <a:solidFill>
                  <a:srgbClr val="00AF4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AF4F"/>
                </a:solidFill>
                <a:latin typeface="Times New Roman"/>
                <a:cs typeface="Times New Roman"/>
                <a:hlinkClick r:id="rId2"/>
              </a:rPr>
              <a:t>www.wyniki.edu.pl. </a:t>
            </a:r>
            <a:r>
              <a:rPr sz="2200" spc="-5" dirty="0">
                <a:latin typeface="Times New Roman"/>
                <a:cs typeface="Times New Roman"/>
              </a:rPr>
              <a:t>Uczniowie </a:t>
            </a:r>
            <a:r>
              <a:rPr sz="2200" dirty="0">
                <a:latin typeface="Times New Roman"/>
                <a:cs typeface="Times New Roman"/>
              </a:rPr>
              <a:t>otrzymają </a:t>
            </a:r>
            <a:r>
              <a:rPr sz="2200" spc="-5" dirty="0">
                <a:latin typeface="Times New Roman"/>
                <a:cs typeface="Times New Roman"/>
              </a:rPr>
              <a:t>login </a:t>
            </a:r>
            <a:r>
              <a:rPr sz="2200" dirty="0">
                <a:latin typeface="Times New Roman"/>
                <a:cs typeface="Times New Roman"/>
              </a:rPr>
              <a:t>oraz hasło do </a:t>
            </a:r>
            <a:r>
              <a:rPr sz="2200" spc="-5" dirty="0">
                <a:latin typeface="Times New Roman"/>
                <a:cs typeface="Times New Roman"/>
              </a:rPr>
              <a:t>logowania. Zdający  mogą sprawdzić wyniki egzaminu </a:t>
            </a:r>
            <a:r>
              <a:rPr sz="2200" dirty="0">
                <a:latin typeface="Times New Roman"/>
                <a:cs typeface="Times New Roman"/>
              </a:rPr>
              <a:t>z każdego przedmiotu, </a:t>
            </a:r>
            <a:r>
              <a:rPr sz="2200" spc="-5" dirty="0">
                <a:latin typeface="Times New Roman"/>
                <a:cs typeface="Times New Roman"/>
              </a:rPr>
              <a:t>jak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wynik   za </a:t>
            </a:r>
            <a:r>
              <a:rPr sz="2200" dirty="0">
                <a:latin typeface="Times New Roman"/>
                <a:cs typeface="Times New Roman"/>
              </a:rPr>
              <a:t>rozwiązanie każdego</a:t>
            </a:r>
            <a:r>
              <a:rPr sz="2200" spc="-5" dirty="0">
                <a:latin typeface="Times New Roman"/>
                <a:cs typeface="Times New Roman"/>
              </a:rPr>
              <a:t> zadania.</a:t>
            </a:r>
            <a:endParaRPr sz="2200" dirty="0">
              <a:latin typeface="Times New Roman"/>
              <a:cs typeface="Times New Roman"/>
            </a:endParaRPr>
          </a:p>
          <a:p>
            <a:pPr marL="217804" marR="21590" indent="-205740" algn="just">
              <a:lnSpc>
                <a:spcPts val="2380"/>
              </a:lnSpc>
              <a:spcBef>
                <a:spcPts val="1380"/>
              </a:spcBef>
            </a:pPr>
            <a:r>
              <a:rPr sz="1750" spc="-5" dirty="0">
                <a:solidFill>
                  <a:srgbClr val="DF5226"/>
                </a:solidFill>
                <a:latin typeface="Arial Black"/>
                <a:cs typeface="Arial Black"/>
              </a:rPr>
              <a:t>□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lipca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3 </a:t>
            </a:r>
            <a:r>
              <a:rPr sz="2200" spc="-20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przekazane </a:t>
            </a:r>
            <a:r>
              <a:rPr sz="2200" spc="-5" dirty="0">
                <a:latin typeface="Times New Roman"/>
                <a:cs typeface="Times New Roman"/>
              </a:rPr>
              <a:t>zostaną </a:t>
            </a:r>
            <a:r>
              <a:rPr sz="2200" dirty="0">
                <a:latin typeface="Times New Roman"/>
                <a:cs typeface="Times New Roman"/>
              </a:rPr>
              <a:t>przez </a:t>
            </a:r>
            <a:r>
              <a:rPr sz="2200" spc="-5" dirty="0">
                <a:latin typeface="Times New Roman"/>
                <a:cs typeface="Times New Roman"/>
              </a:rPr>
              <a:t>OKE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spc="-5" dirty="0">
                <a:latin typeface="Times New Roman"/>
                <a:cs typeface="Times New Roman"/>
              </a:rPr>
              <a:t>szkół  zaświadczenia/informacje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szczegółowych wynikach egzaminu</a:t>
            </a:r>
            <a:r>
              <a:rPr sz="2200" spc="-15" dirty="0">
                <a:latin typeface="Times New Roman"/>
                <a:cs typeface="Times New Roman"/>
              </a:rPr>
              <a:t> ósmoklasisty.</a:t>
            </a:r>
            <a:endParaRPr sz="2200" dirty="0">
              <a:latin typeface="Times New Roman"/>
              <a:cs typeface="Times New Roman"/>
            </a:endParaRPr>
          </a:p>
          <a:p>
            <a:pPr marL="217804" marR="69215" indent="-205740" algn="just">
              <a:lnSpc>
                <a:spcPts val="2380"/>
              </a:lnSpc>
              <a:spcBef>
                <a:spcPts val="1390"/>
              </a:spcBef>
            </a:pPr>
            <a:r>
              <a:rPr sz="1750" b="1" spc="-5" dirty="0">
                <a:solidFill>
                  <a:srgbClr val="DF5226"/>
                </a:solidFill>
                <a:latin typeface="Arial"/>
                <a:cs typeface="Arial"/>
              </a:rPr>
              <a:t>□ </a:t>
            </a:r>
            <a:r>
              <a:rPr lang="pl-PL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pl-PL" sz="1750" b="1" spc="-5" dirty="0">
                <a:solidFill>
                  <a:srgbClr val="DF5226"/>
                </a:solidFill>
                <a:latin typeface="Arial"/>
                <a:cs typeface="Arial"/>
              </a:rPr>
              <a:t> </a:t>
            </a:r>
            <a:r>
              <a:rPr lang="pl-PL"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lipca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2200" spc="-5" dirty="0">
                <a:latin typeface="Times New Roman"/>
                <a:cs typeface="Times New Roman"/>
              </a:rPr>
              <a:t>wydawane </a:t>
            </a:r>
            <a:r>
              <a:rPr sz="2200" dirty="0">
                <a:latin typeface="Times New Roman"/>
                <a:cs typeface="Times New Roman"/>
              </a:rPr>
              <a:t>będą </a:t>
            </a:r>
            <a:r>
              <a:rPr sz="2200" spc="-5" dirty="0">
                <a:latin typeface="Times New Roman"/>
                <a:cs typeface="Times New Roman"/>
              </a:rPr>
              <a:t>zaświadczenia/informacje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szczegółowych  wynikach egzaminu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ósmoklasisty.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1742" y="2044797"/>
            <a:ext cx="9672955" cy="238462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47370">
              <a:lnSpc>
                <a:spcPts val="2380"/>
              </a:lnSpc>
              <a:spcBef>
                <a:spcPts val="395"/>
              </a:spcBef>
            </a:pPr>
            <a:r>
              <a:rPr sz="2200" spc="-5" dirty="0">
                <a:latin typeface="Times New Roman"/>
                <a:cs typeface="Times New Roman"/>
              </a:rPr>
              <a:t>Uczeń lub jego </a:t>
            </a:r>
            <a:r>
              <a:rPr sz="2200" dirty="0">
                <a:latin typeface="Times New Roman"/>
                <a:cs typeface="Times New Roman"/>
              </a:rPr>
              <a:t>rodzice </a:t>
            </a:r>
            <a:r>
              <a:rPr sz="2200" spc="-5" dirty="0">
                <a:latin typeface="Times New Roman"/>
                <a:cs typeface="Times New Roman"/>
              </a:rPr>
              <a:t>mają </a:t>
            </a:r>
            <a:r>
              <a:rPr sz="2200" dirty="0">
                <a:latin typeface="Times New Roman"/>
                <a:cs typeface="Times New Roman"/>
              </a:rPr>
              <a:t>prawo </a:t>
            </a:r>
            <a:r>
              <a:rPr sz="2200" spc="-5" dirty="0">
                <a:latin typeface="Times New Roman"/>
                <a:cs typeface="Times New Roman"/>
              </a:rPr>
              <a:t>wglądu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spc="-5" dirty="0">
                <a:latin typeface="Times New Roman"/>
                <a:cs typeface="Times New Roman"/>
              </a:rPr>
              <a:t>sprawdzonej </a:t>
            </a:r>
            <a:r>
              <a:rPr sz="2200" dirty="0">
                <a:latin typeface="Times New Roman"/>
                <a:cs typeface="Times New Roman"/>
              </a:rPr>
              <a:t>i ocenionej pracy  </a:t>
            </a:r>
            <a:r>
              <a:rPr sz="2200" spc="-5" dirty="0">
                <a:latin typeface="Times New Roman"/>
                <a:cs typeface="Times New Roman"/>
              </a:rPr>
              <a:t>egzaminacyjnej, </a:t>
            </a:r>
            <a:r>
              <a:rPr sz="2200" dirty="0">
                <a:latin typeface="Times New Roman"/>
                <a:cs typeface="Times New Roman"/>
              </a:rPr>
              <a:t>w </a:t>
            </a:r>
            <a:r>
              <a:rPr sz="2200" spc="-5" dirty="0">
                <a:latin typeface="Times New Roman"/>
                <a:cs typeface="Times New Roman"/>
              </a:rPr>
              <a:t>miejscu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czasie wskazanym </a:t>
            </a:r>
            <a:r>
              <a:rPr sz="2200" dirty="0">
                <a:latin typeface="Times New Roman"/>
                <a:cs typeface="Times New Roman"/>
              </a:rPr>
              <a:t>przez dyrektora </a:t>
            </a:r>
            <a:r>
              <a:rPr sz="2200" spc="-5" dirty="0">
                <a:latin typeface="Times New Roman"/>
                <a:cs typeface="Times New Roman"/>
              </a:rPr>
              <a:t>OKE, </a:t>
            </a:r>
            <a:r>
              <a:rPr sz="2200" dirty="0">
                <a:latin typeface="Times New Roman"/>
                <a:cs typeface="Times New Roman"/>
              </a:rPr>
              <a:t>w </a:t>
            </a:r>
            <a:r>
              <a:rPr sz="2200" spc="-5" dirty="0">
                <a:latin typeface="Times New Roman"/>
                <a:cs typeface="Times New Roman"/>
              </a:rPr>
              <a:t>terminie  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6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miesięcy </a:t>
            </a:r>
            <a:r>
              <a:rPr sz="2200" dirty="0">
                <a:latin typeface="Times New Roman"/>
                <a:cs typeface="Times New Roman"/>
              </a:rPr>
              <a:t>od dnia </a:t>
            </a:r>
            <a:r>
              <a:rPr sz="2200" spc="-5" dirty="0">
                <a:latin typeface="Times New Roman"/>
                <a:cs typeface="Times New Roman"/>
              </a:rPr>
              <a:t>wydania zaświadczeń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szczegółowych wynikach egzaminu  </a:t>
            </a:r>
            <a:r>
              <a:rPr sz="2200" spc="-15" dirty="0">
                <a:latin typeface="Times New Roman"/>
                <a:cs typeface="Times New Roman"/>
              </a:rPr>
              <a:t>ósmoklasisty.</a:t>
            </a:r>
            <a:endParaRPr sz="2200" dirty="0">
              <a:latin typeface="Times New Roman"/>
              <a:cs typeface="Times New Roman"/>
            </a:endParaRPr>
          </a:p>
          <a:p>
            <a:pPr marL="12700" marR="5080">
              <a:lnSpc>
                <a:spcPts val="2380"/>
              </a:lnSpc>
              <a:spcBef>
                <a:spcPts val="1385"/>
              </a:spcBef>
            </a:pPr>
            <a:r>
              <a:rPr sz="2200" spc="-5" dirty="0">
                <a:latin typeface="Times New Roman"/>
                <a:cs typeface="Times New Roman"/>
              </a:rPr>
              <a:t>Wnioski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wgląd są </a:t>
            </a:r>
            <a:r>
              <a:rPr sz="2200" dirty="0">
                <a:latin typeface="Times New Roman"/>
                <a:cs typeface="Times New Roman"/>
              </a:rPr>
              <a:t>przyjmowane i rozpatrywane przez </a:t>
            </a:r>
            <a:r>
              <a:rPr sz="2200" spc="-5" dirty="0">
                <a:latin typeface="Times New Roman"/>
                <a:cs typeface="Times New Roman"/>
              </a:rPr>
              <a:t>OKE </a:t>
            </a:r>
            <a:r>
              <a:rPr sz="2200" dirty="0">
                <a:latin typeface="Times New Roman"/>
                <a:cs typeface="Times New Roman"/>
              </a:rPr>
              <a:t>od dnia udostępnienia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  </a:t>
            </a:r>
            <a:r>
              <a:rPr sz="2200" spc="-5" dirty="0">
                <a:latin typeface="Times New Roman"/>
                <a:cs typeface="Times New Roman"/>
              </a:rPr>
              <a:t>ZIU </a:t>
            </a:r>
            <a:r>
              <a:rPr sz="2200" dirty="0">
                <a:latin typeface="Times New Roman"/>
                <a:cs typeface="Times New Roman"/>
              </a:rPr>
              <a:t>(SIOEO) </a:t>
            </a:r>
            <a:r>
              <a:rPr sz="2200" spc="-5" dirty="0">
                <a:latin typeface="Times New Roman"/>
                <a:cs typeface="Times New Roman"/>
              </a:rPr>
              <a:t>informacji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wynikach egzaminu </a:t>
            </a:r>
            <a:r>
              <a:rPr sz="2200" spc="-15" dirty="0">
                <a:latin typeface="Times New Roman"/>
                <a:cs typeface="Times New Roman"/>
              </a:rPr>
              <a:t>ósmoklasisty, </a:t>
            </a:r>
            <a:r>
              <a:rPr sz="2200" spc="-5" dirty="0">
                <a:latin typeface="Times New Roman"/>
                <a:cs typeface="Times New Roman"/>
              </a:rPr>
              <a:t>tj. </a:t>
            </a:r>
            <a:r>
              <a:rPr sz="2200" dirty="0">
                <a:latin typeface="Times New Roman"/>
                <a:cs typeface="Times New Roman"/>
              </a:rPr>
              <a:t>od </a:t>
            </a:r>
            <a:r>
              <a:rPr lang="pl-PL" sz="2200" dirty="0">
                <a:latin typeface="Times New Roman"/>
                <a:cs typeface="Times New Roman"/>
              </a:rPr>
              <a:t>3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 err="1">
                <a:latin typeface="Times New Roman"/>
                <a:cs typeface="Times New Roman"/>
              </a:rPr>
              <a:t>lipca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202</a:t>
            </a:r>
            <a:r>
              <a:rPr lang="pl-PL" sz="2200" dirty="0">
                <a:latin typeface="Times New Roman"/>
                <a:cs typeface="Times New Roman"/>
              </a:rPr>
              <a:t>3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r.</a:t>
            </a:r>
            <a:r>
              <a:rPr lang="pl-PL" sz="2200" spc="-45" dirty="0">
                <a:latin typeface="Times New Roman"/>
                <a:cs typeface="Times New Roman"/>
              </a:rPr>
              <a:t> do 3 stycznia 2024 r.</a:t>
            </a:r>
            <a:r>
              <a:rPr sz="2200" spc="-45" dirty="0">
                <a:latin typeface="Times New Roman"/>
                <a:cs typeface="Times New Roman"/>
              </a:rPr>
              <a:t>,  </a:t>
            </a:r>
            <a:r>
              <a:rPr sz="2200" spc="-5" dirty="0">
                <a:latin typeface="Times New Roman"/>
                <a:cs typeface="Times New Roman"/>
              </a:rPr>
              <a:t>zgodnie </a:t>
            </a:r>
            <a:r>
              <a:rPr sz="2200" dirty="0">
                <a:latin typeface="Times New Roman"/>
                <a:cs typeface="Times New Roman"/>
              </a:rPr>
              <a:t>z kolejnością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wpływu.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51555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Dodatkowe</a:t>
            </a:r>
            <a:r>
              <a:rPr spc="-90" dirty="0"/>
              <a:t> </a:t>
            </a:r>
            <a:r>
              <a:rPr spc="-5" dirty="0"/>
              <a:t>informacje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1742" y="1880891"/>
            <a:ext cx="9629140" cy="360547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</a:pPr>
            <a:r>
              <a:rPr sz="2200" spc="-5" dirty="0">
                <a:latin typeface="Times New Roman"/>
                <a:cs typeface="Times New Roman"/>
              </a:rPr>
              <a:t>Na stronie internetowej CKE </a:t>
            </a:r>
            <a:r>
              <a:rPr sz="22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www.cke.gov.pl</a:t>
            </a:r>
            <a:r>
              <a:rPr sz="2200" spc="-25" dirty="0">
                <a:latin typeface="Times New Roman"/>
                <a:cs typeface="Times New Roman"/>
                <a:hlinkClick r:id="rId2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, w </a:t>
            </a:r>
            <a:r>
              <a:rPr sz="2200" spc="-5" dirty="0">
                <a:latin typeface="Times New Roman"/>
                <a:cs typeface="Times New Roman"/>
              </a:rPr>
              <a:t>zakładce </a:t>
            </a:r>
            <a:r>
              <a:rPr sz="2200" dirty="0">
                <a:latin typeface="Times New Roman"/>
                <a:cs typeface="Times New Roman"/>
              </a:rPr>
              <a:t>poświęconej </a:t>
            </a:r>
            <a:r>
              <a:rPr sz="2200" spc="-5" dirty="0">
                <a:latin typeface="Times New Roman"/>
                <a:cs typeface="Times New Roman"/>
              </a:rPr>
              <a:t>egzaminowi  </a:t>
            </a:r>
            <a:r>
              <a:rPr sz="2200" dirty="0">
                <a:latin typeface="Times New Roman"/>
                <a:cs typeface="Times New Roman"/>
              </a:rPr>
              <a:t>ósmoklasisty dostępne</a:t>
            </a:r>
            <a:r>
              <a:rPr sz="2200" spc="-5" dirty="0">
                <a:latin typeface="Times New Roman"/>
                <a:cs typeface="Times New Roman"/>
              </a:rPr>
              <a:t> są: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109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informatory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egzaminie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ósmoklasisty</a:t>
            </a:r>
          </a:p>
          <a:p>
            <a:pPr marL="195580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przykładowe </a:t>
            </a:r>
            <a:r>
              <a:rPr sz="2200" spc="-5" dirty="0">
                <a:latin typeface="Times New Roman"/>
                <a:cs typeface="Times New Roman"/>
              </a:rPr>
              <a:t>arkusze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egzaminacyjne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arkusze egzaminu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próbnego</a:t>
            </a:r>
          </a:p>
          <a:p>
            <a:pPr marL="195580" indent="-170180">
              <a:lnSpc>
                <a:spcPct val="100000"/>
              </a:lnSpc>
              <a:spcBef>
                <a:spcPts val="114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zestawy </a:t>
            </a:r>
            <a:r>
              <a:rPr sz="2200" dirty="0">
                <a:latin typeface="Times New Roman"/>
                <a:cs typeface="Times New Roman"/>
              </a:rPr>
              <a:t>powtórzeniowe </a:t>
            </a:r>
            <a:r>
              <a:rPr sz="2200" spc="-5" dirty="0">
                <a:latin typeface="Times New Roman"/>
                <a:cs typeface="Times New Roman"/>
              </a:rPr>
              <a:t>zadań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egzaminacyjnych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0"/>
              </a:spcBef>
            </a:pPr>
            <a:r>
              <a:rPr sz="2200" spc="-5" dirty="0">
                <a:latin typeface="Times New Roman"/>
                <a:cs typeface="Times New Roman"/>
              </a:rPr>
              <a:t>Okręgowa Komisja </a:t>
            </a:r>
            <a:r>
              <a:rPr sz="2200" spc="-5" dirty="0" err="1">
                <a:latin typeface="Times New Roman"/>
                <a:cs typeface="Times New Roman"/>
              </a:rPr>
              <a:t>Egzaminacyjna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lang="pl-PL" sz="2400" u="sng" dirty="0">
                <a:solidFill>
                  <a:srgbClr val="0066FF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www.oke.waw.pl</a:t>
            </a:r>
            <a:r>
              <a:rPr lang="pl-PL" sz="2400" dirty="0">
                <a:solidFill>
                  <a:srgbClr val="0066FF"/>
                </a:solidFill>
                <a:latin typeface="Calibri" panose="020F0502020204030204" pitchFamily="34" charset="0"/>
              </a:rPr>
              <a:t> </a:t>
            </a:r>
            <a:endParaRPr sz="2200" dirty="0">
              <a:solidFill>
                <a:srgbClr val="0066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2860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</a:t>
            </a:r>
            <a:r>
              <a:rPr spc="-100" dirty="0"/>
              <a:t> </a:t>
            </a:r>
            <a:r>
              <a:rPr spc="-5" dirty="0"/>
              <a:t>egzaminie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4460" y="1900525"/>
            <a:ext cx="9643110" cy="242316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82245" indent="-170180">
              <a:lnSpc>
                <a:spcPct val="100000"/>
              </a:lnSpc>
              <a:spcBef>
                <a:spcPts val="12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Egzamin jest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obowiązkowy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Egzamin ma </a:t>
            </a:r>
            <a:r>
              <a:rPr sz="2200" dirty="0">
                <a:latin typeface="Times New Roman"/>
                <a:cs typeface="Times New Roman"/>
              </a:rPr>
              <a:t>formę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pisemną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Obejmuje </a:t>
            </a:r>
            <a:r>
              <a:rPr sz="2200" dirty="0">
                <a:latin typeface="Times New Roman"/>
                <a:cs typeface="Times New Roman"/>
              </a:rPr>
              <a:t>3 przedmioty: </a:t>
            </a:r>
            <a:r>
              <a:rPr sz="2200" spc="-5" dirty="0">
                <a:latin typeface="Times New Roman"/>
                <a:cs typeface="Times New Roman"/>
              </a:rPr>
              <a:t>język </a:t>
            </a:r>
            <a:r>
              <a:rPr sz="2200" dirty="0">
                <a:latin typeface="Times New Roman"/>
                <a:cs typeface="Times New Roman"/>
              </a:rPr>
              <a:t>polski, </a:t>
            </a:r>
            <a:r>
              <a:rPr sz="2200" spc="-5" dirty="0">
                <a:latin typeface="Times New Roman"/>
                <a:cs typeface="Times New Roman"/>
              </a:rPr>
              <a:t>matematykę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wybrany język </a:t>
            </a:r>
            <a:r>
              <a:rPr sz="2200" dirty="0">
                <a:latin typeface="Times New Roman"/>
                <a:cs typeface="Times New Roman"/>
              </a:rPr>
              <a:t>obcy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nowożytny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30" dirty="0">
                <a:latin typeface="Times New Roman"/>
                <a:cs typeface="Times New Roman"/>
              </a:rPr>
              <a:t>Wynik </a:t>
            </a:r>
            <a:r>
              <a:rPr sz="2200" spc="-5" dirty="0">
                <a:latin typeface="Times New Roman"/>
                <a:cs typeface="Times New Roman"/>
              </a:rPr>
              <a:t>egzaminu </a:t>
            </a:r>
            <a:r>
              <a:rPr sz="2200" dirty="0">
                <a:latin typeface="Times New Roman"/>
                <a:cs typeface="Times New Roman"/>
              </a:rPr>
              <a:t>nie </a:t>
            </a:r>
            <a:r>
              <a:rPr sz="2200" spc="-5" dirty="0">
                <a:latin typeface="Times New Roman"/>
                <a:cs typeface="Times New Roman"/>
              </a:rPr>
              <a:t>ma wpływu </a:t>
            </a:r>
            <a:r>
              <a:rPr sz="2200" dirty="0">
                <a:latin typeface="Times New Roman"/>
                <a:cs typeface="Times New Roman"/>
              </a:rPr>
              <a:t>na ukończenie </a:t>
            </a:r>
            <a:r>
              <a:rPr sz="2200" spc="-5" dirty="0">
                <a:latin typeface="Times New Roman"/>
                <a:cs typeface="Times New Roman"/>
              </a:rPr>
              <a:t>szkoły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podstawowej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4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30" dirty="0">
                <a:latin typeface="Times New Roman"/>
                <a:cs typeface="Times New Roman"/>
              </a:rPr>
              <a:t>Wynik </a:t>
            </a:r>
            <a:r>
              <a:rPr sz="2200" spc="-5" dirty="0">
                <a:latin typeface="Times New Roman"/>
                <a:cs typeface="Times New Roman"/>
              </a:rPr>
              <a:t>ma znaczenie </a:t>
            </a:r>
            <a:r>
              <a:rPr sz="2200" dirty="0">
                <a:latin typeface="Times New Roman"/>
                <a:cs typeface="Times New Roman"/>
              </a:rPr>
              <a:t>przy rekrutacji do </a:t>
            </a:r>
            <a:r>
              <a:rPr sz="2200" spc="-5" dirty="0">
                <a:latin typeface="Times New Roman"/>
                <a:cs typeface="Times New Roman"/>
              </a:rPr>
              <a:t>szkoły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ponadpodstawowej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32835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Harmonogram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2219" y="4921833"/>
            <a:ext cx="9547860" cy="1355499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1073150">
              <a:lnSpc>
                <a:spcPts val="2160"/>
              </a:lnSpc>
              <a:spcBef>
                <a:spcPts val="370"/>
              </a:spcBef>
            </a:pPr>
            <a:r>
              <a:rPr sz="2000" spc="-5" dirty="0">
                <a:latin typeface="Times New Roman"/>
                <a:cs typeface="Times New Roman"/>
              </a:rPr>
              <a:t>Oprócz standardowego czasu </a:t>
            </a:r>
            <a:r>
              <a:rPr sz="2000" dirty="0">
                <a:latin typeface="Times New Roman"/>
                <a:cs typeface="Times New Roman"/>
              </a:rPr>
              <a:t>na rozwiązanie </a:t>
            </a:r>
            <a:r>
              <a:rPr sz="2000" spc="-5" dirty="0">
                <a:latin typeface="Times New Roman"/>
                <a:cs typeface="Times New Roman"/>
              </a:rPr>
              <a:t>arkusza </a:t>
            </a:r>
            <a:r>
              <a:rPr sz="2000" dirty="0">
                <a:latin typeface="Times New Roman"/>
                <a:cs typeface="Times New Roman"/>
              </a:rPr>
              <a:t>uczeń </a:t>
            </a:r>
            <a:r>
              <a:rPr sz="2000" spc="-5" dirty="0">
                <a:latin typeface="Times New Roman"/>
                <a:cs typeface="Times New Roman"/>
              </a:rPr>
              <a:t>ma </a:t>
            </a:r>
            <a:r>
              <a:rPr sz="2000" dirty="0">
                <a:latin typeface="Times New Roman"/>
                <a:cs typeface="Times New Roman"/>
              </a:rPr>
              <a:t>dodatkowe 5 </a:t>
            </a:r>
            <a:r>
              <a:rPr sz="2000" spc="-5" dirty="0">
                <a:latin typeface="Times New Roman"/>
                <a:cs typeface="Times New Roman"/>
              </a:rPr>
              <a:t>minut  </a:t>
            </a:r>
            <a:r>
              <a:rPr sz="2000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sprawdzenie </a:t>
            </a:r>
            <a:r>
              <a:rPr sz="2000" dirty="0">
                <a:latin typeface="Times New Roman"/>
                <a:cs typeface="Times New Roman"/>
              </a:rPr>
              <a:t>poprawności przeniesienia odpowiedzi na kartę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odpowiedzi.</a:t>
            </a:r>
          </a:p>
          <a:p>
            <a:pPr marL="194945" marR="5080" indent="-171450">
              <a:lnSpc>
                <a:spcPts val="2160"/>
              </a:lnSpc>
              <a:spcBef>
                <a:spcPts val="1400"/>
              </a:spcBef>
              <a:buClr>
                <a:srgbClr val="DF5226"/>
              </a:buClr>
              <a:buSzPct val="80000"/>
              <a:buFont typeface="Arial"/>
              <a:buChar char="•"/>
              <a:tabLst>
                <a:tab pos="19558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Dla </a:t>
            </a:r>
            <a:r>
              <a:rPr sz="2000" b="1" spc="-20" dirty="0">
                <a:latin typeface="Times New Roman"/>
                <a:cs typeface="Times New Roman"/>
              </a:rPr>
              <a:t>uczniów, </a:t>
            </a:r>
            <a:r>
              <a:rPr sz="2000" b="1" spc="-5" dirty="0">
                <a:latin typeface="Times New Roman"/>
                <a:cs typeface="Times New Roman"/>
              </a:rPr>
              <a:t>którzy </a:t>
            </a:r>
            <a:r>
              <a:rPr sz="2000" b="1" dirty="0">
                <a:latin typeface="Times New Roman"/>
                <a:cs typeface="Times New Roman"/>
              </a:rPr>
              <a:t>z </a:t>
            </a:r>
            <a:r>
              <a:rPr sz="2000" b="1" spc="-5" dirty="0">
                <a:latin typeface="Times New Roman"/>
                <a:cs typeface="Times New Roman"/>
              </a:rPr>
              <a:t>przyczyn losowych lub zdrowotnych nie przystąpią do egzaminu  </a:t>
            </a:r>
            <a:r>
              <a:rPr sz="2000" b="1" dirty="0">
                <a:latin typeface="Times New Roman"/>
                <a:cs typeface="Times New Roman"/>
              </a:rPr>
              <a:t>w maju, </a:t>
            </a:r>
            <a:r>
              <a:rPr sz="2000" b="1" spc="-5" dirty="0">
                <a:latin typeface="Times New Roman"/>
                <a:cs typeface="Times New Roman"/>
              </a:rPr>
              <a:t>wyznaczono </a:t>
            </a:r>
            <a:r>
              <a:rPr sz="2000" b="1" dirty="0">
                <a:latin typeface="Times New Roman"/>
                <a:cs typeface="Times New Roman"/>
              </a:rPr>
              <a:t>termin </a:t>
            </a:r>
            <a:r>
              <a:rPr sz="2000" b="1" spc="-5" dirty="0">
                <a:latin typeface="Times New Roman"/>
                <a:cs typeface="Times New Roman"/>
              </a:rPr>
              <a:t>dodatkowy </a:t>
            </a:r>
            <a:r>
              <a:rPr sz="2000" b="1" dirty="0">
                <a:latin typeface="Times New Roman"/>
                <a:cs typeface="Times New Roman"/>
              </a:rPr>
              <a:t>w </a:t>
            </a:r>
            <a:r>
              <a:rPr sz="2000" b="1" spc="-5" dirty="0">
                <a:latin typeface="Times New Roman"/>
                <a:cs typeface="Times New Roman"/>
              </a:rPr>
              <a:t>dniach: </a:t>
            </a:r>
            <a:r>
              <a:rPr sz="2000" b="1" dirty="0">
                <a:latin typeface="Times New Roman"/>
                <a:cs typeface="Times New Roman"/>
              </a:rPr>
              <a:t>1</a:t>
            </a:r>
            <a:r>
              <a:rPr lang="pl-PL" sz="2000" b="1" dirty="0">
                <a:latin typeface="Times New Roman"/>
                <a:cs typeface="Times New Roman"/>
              </a:rPr>
              <a:t>2</a:t>
            </a:r>
            <a:r>
              <a:rPr sz="2000" b="1" dirty="0">
                <a:latin typeface="Times New Roman"/>
                <a:cs typeface="Times New Roman"/>
              </a:rPr>
              <a:t>-1</a:t>
            </a:r>
            <a:r>
              <a:rPr lang="pl-PL" sz="2000" b="1" dirty="0">
                <a:latin typeface="Times New Roman"/>
                <a:cs typeface="Times New Roman"/>
              </a:rPr>
              <a:t>4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-5" dirty="0" err="1">
                <a:latin typeface="Times New Roman"/>
                <a:cs typeface="Times New Roman"/>
              </a:rPr>
              <a:t>czerwca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202</a:t>
            </a:r>
            <a:r>
              <a:rPr lang="pl-PL" sz="2000" b="1" spc="-35" dirty="0">
                <a:latin typeface="Times New Roman"/>
                <a:cs typeface="Times New Roman"/>
              </a:rPr>
              <a:t>3 </a:t>
            </a:r>
            <a:r>
              <a:rPr sz="2000" b="1" spc="-35" dirty="0">
                <a:latin typeface="Times New Roman"/>
                <a:cs typeface="Times New Roman"/>
              </a:rPr>
              <a:t>r.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87122" y="1602991"/>
            <a:ext cx="10282555" cy="3121660"/>
            <a:chOff x="987122" y="1602991"/>
            <a:chExt cx="10282555" cy="3121660"/>
          </a:xfrm>
        </p:grpSpPr>
        <p:sp>
          <p:nvSpPr>
            <p:cNvPr id="5" name="object 5"/>
            <p:cNvSpPr/>
            <p:nvPr/>
          </p:nvSpPr>
          <p:spPr>
            <a:xfrm>
              <a:off x="988722" y="1604591"/>
              <a:ext cx="10279380" cy="3118485"/>
            </a:xfrm>
            <a:custGeom>
              <a:avLst/>
              <a:gdLst/>
              <a:ahLst/>
              <a:cxnLst/>
              <a:rect l="l" t="t" r="r" b="b"/>
              <a:pathLst>
                <a:path w="10279380" h="3118485">
                  <a:moveTo>
                    <a:pt x="4749" y="0"/>
                  </a:moveTo>
                  <a:lnTo>
                    <a:pt x="4749" y="3118448"/>
                  </a:lnTo>
                </a:path>
                <a:path w="10279380" h="3118485">
                  <a:moveTo>
                    <a:pt x="2058645" y="0"/>
                  </a:moveTo>
                  <a:lnTo>
                    <a:pt x="2058645" y="3118448"/>
                  </a:lnTo>
                </a:path>
                <a:path w="10279380" h="3118485">
                  <a:moveTo>
                    <a:pt x="4112541" y="0"/>
                  </a:moveTo>
                  <a:lnTo>
                    <a:pt x="4112541" y="3118448"/>
                  </a:lnTo>
                </a:path>
                <a:path w="10279380" h="3118485">
                  <a:moveTo>
                    <a:pt x="5786038" y="0"/>
                  </a:moveTo>
                  <a:lnTo>
                    <a:pt x="5786038" y="3118448"/>
                  </a:lnTo>
                </a:path>
                <a:path w="10279380" h="3118485">
                  <a:moveTo>
                    <a:pt x="7941684" y="0"/>
                  </a:moveTo>
                  <a:lnTo>
                    <a:pt x="7941684" y="3118448"/>
                  </a:lnTo>
                </a:path>
                <a:path w="10279380" h="3118485">
                  <a:moveTo>
                    <a:pt x="10274204" y="0"/>
                  </a:moveTo>
                  <a:lnTo>
                    <a:pt x="10274204" y="3118448"/>
                  </a:lnTo>
                </a:path>
                <a:path w="10279380" h="3118485">
                  <a:moveTo>
                    <a:pt x="0" y="4749"/>
                  </a:moveTo>
                  <a:lnTo>
                    <a:pt x="10278954" y="474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8722" y="1975091"/>
              <a:ext cx="10279380" cy="0"/>
            </a:xfrm>
            <a:custGeom>
              <a:avLst/>
              <a:gdLst/>
              <a:ahLst/>
              <a:cxnLst/>
              <a:rect l="l" t="t" r="r" b="b"/>
              <a:pathLst>
                <a:path w="10279380">
                  <a:moveTo>
                    <a:pt x="0" y="0"/>
                  </a:moveTo>
                  <a:lnTo>
                    <a:pt x="10278954" y="0"/>
                  </a:lnTo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722" y="2889494"/>
              <a:ext cx="10279380" cy="1828800"/>
            </a:xfrm>
            <a:custGeom>
              <a:avLst/>
              <a:gdLst/>
              <a:ahLst/>
              <a:cxnLst/>
              <a:rect l="l" t="t" r="r" b="b"/>
              <a:pathLst>
                <a:path w="10279380" h="1828800">
                  <a:moveTo>
                    <a:pt x="0" y="0"/>
                  </a:moveTo>
                  <a:lnTo>
                    <a:pt x="10278954" y="0"/>
                  </a:lnTo>
                </a:path>
                <a:path w="10279380" h="1828800">
                  <a:moveTo>
                    <a:pt x="0" y="914398"/>
                  </a:moveTo>
                  <a:lnTo>
                    <a:pt x="10278954" y="914398"/>
                  </a:lnTo>
                </a:path>
                <a:path w="10279380" h="1828800">
                  <a:moveTo>
                    <a:pt x="0" y="1828796"/>
                  </a:moveTo>
                  <a:lnTo>
                    <a:pt x="10278954" y="1828796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435812"/>
              </p:ext>
            </p:extLst>
          </p:nvPr>
        </p:nvGraphicFramePr>
        <p:xfrm>
          <a:off x="993472" y="1609341"/>
          <a:ext cx="10269853" cy="3108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4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387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Data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Czas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trwania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Wydłużony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czas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Przybory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8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Język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polski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pl-PL"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 err="1">
                          <a:latin typeface="Times New Roman"/>
                          <a:cs typeface="Times New Roman"/>
                        </a:rPr>
                        <a:t>maj</a:t>
                      </a:r>
                      <a:r>
                        <a:rPr lang="pl-PL"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pl-PL" sz="1800" spc="-20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r.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do 180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długopis z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czarnym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(wtorek)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tuszem,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legitymacja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godz.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9:00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szkolna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Matematyka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pl-PL" sz="18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 err="1">
                          <a:latin typeface="Times New Roman"/>
                          <a:cs typeface="Times New Roman"/>
                        </a:rPr>
                        <a:t>maj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202</a:t>
                      </a:r>
                      <a:r>
                        <a:rPr lang="pl-PL" sz="1800" spc="-20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r.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do 150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długopis z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czarnym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(środa) godz.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9:00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tuszem,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sng" spc="-5" dirty="0">
                          <a:latin typeface="Times New Roman"/>
                          <a:cs typeface="Times New Roman"/>
                        </a:rPr>
                        <a:t>linijka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,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legitymacja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szkolna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Język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obcy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pl-PL" sz="18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 err="1">
                          <a:latin typeface="Times New Roman"/>
                          <a:cs typeface="Times New Roman"/>
                        </a:rPr>
                        <a:t>maj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202</a:t>
                      </a:r>
                      <a:r>
                        <a:rPr lang="pl-PL" sz="1800" spc="-20" dirty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r.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do 135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długopis z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czarnym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8572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nowożytny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(czwartek)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tuszem,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legitymacja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godz.9:00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szkolna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91544" y="908720"/>
            <a:ext cx="8352928" cy="5328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b="1" dirty="0">
                <a:solidFill>
                  <a:srgbClr val="C00000"/>
                </a:solidFill>
              </a:rPr>
              <a:t>Do egzaminu ósmoklasisty </a:t>
            </a:r>
            <a:r>
              <a:rPr lang="pl-PL" b="1" dirty="0"/>
              <a:t>w terminie dodatkowym </a:t>
            </a:r>
            <a:r>
              <a:rPr lang="pl-PL" dirty="0"/>
              <a:t>przystępuje uczeń, który: 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pl-PL" dirty="0"/>
              <a:t>z przyczyn losowych lub zdrowotnych nie przystąpił  do egzaminu ósmoklasisty z danego przedmiotu lub przedmiotów w terminie głównym;  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pl-PL" dirty="0"/>
              <a:t>przerwał lub któremu przerwano i unieważniono egzamin ósmoklasisty z danego przedmiotu lub przedmiotów  w terminie głównym (również z przyczyn losowych  lub zdrowotnych);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pl-PL" dirty="0"/>
              <a:t>któremu dyrektor OKE lub dyrektor CKE unieważnił egzamin                         z danego przedmiotu lub przedmiotów. </a:t>
            </a:r>
          </a:p>
          <a:p>
            <a:pPr>
              <a:lnSpc>
                <a:spcPct val="110000"/>
              </a:lnSpc>
            </a:pPr>
            <a:r>
              <a:rPr lang="pl-PL" dirty="0"/>
              <a:t>Do egzaminu ósmoklasisty w terminie dodatkowym zdający przystępuje w szkole, której jest uczniem.</a:t>
            </a:r>
          </a:p>
        </p:txBody>
      </p:sp>
    </p:spTree>
    <p:extLst>
      <p:ext uri="{BB962C8B-B14F-4D97-AF65-F5344CB8AC3E}">
        <p14:creationId xmlns:p14="http://schemas.microsoft.com/office/powerpoint/2010/main" val="416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577145"/>
            <a:ext cx="8229600" cy="5616624"/>
          </a:xfrm>
        </p:spPr>
        <p:txBody>
          <a:bodyPr>
            <a:normAutofit/>
          </a:bodyPr>
          <a:lstStyle/>
          <a:p>
            <a:endParaRPr lang="pl-PL" sz="800" b="1" dirty="0">
              <a:latin typeface="Calibri" panose="020F0502020204030204" pitchFamily="34" charset="0"/>
            </a:endParaRPr>
          </a:p>
          <a:p>
            <a:pPr algn="ctr"/>
            <a:r>
              <a:rPr lang="pl-PL" sz="2300" b="1" dirty="0">
                <a:solidFill>
                  <a:srgbClr val="00B050"/>
                </a:solidFill>
                <a:latin typeface="Calibri" panose="020F0502020204030204" pitchFamily="34" charset="0"/>
              </a:rPr>
              <a:t>Dostosowanie warunków i form przeprowadzania                   egzaminu ósmoklasisty do potrzeb edukacyjnych i możliwości psychofizycznych zdających</a:t>
            </a:r>
          </a:p>
          <a:p>
            <a:pPr algn="ctr"/>
            <a:endParaRPr lang="pl-PL" sz="900" b="1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r>
              <a:rPr lang="pl-PL" dirty="0">
                <a:solidFill>
                  <a:schemeClr val="accent6"/>
                </a:solidFill>
                <a:latin typeface="Calibri" panose="020F0502020204030204" pitchFamily="34" charset="0"/>
              </a:rPr>
              <a:t>	</a:t>
            </a:r>
            <a:r>
              <a:rPr lang="pl-PL" dirty="0">
                <a:latin typeface="Calibri" panose="020F0502020204030204" pitchFamily="34" charset="0"/>
              </a:rPr>
              <a:t>Możliwe sposoby dostosowania warunków i form            przeprowadzania egzaminu ósmoklasisty do potrzeb edukacyjnych                i możliwości psychofizycznych zdających wymienione są                                  w komunikacie o dostosowaniach. </a:t>
            </a:r>
          </a:p>
          <a:p>
            <a:pPr algn="just"/>
            <a:endParaRPr lang="pl-PL" sz="1000" dirty="0">
              <a:latin typeface="Calibri" panose="020F0502020204030204" pitchFamily="34" charset="0"/>
            </a:endParaRPr>
          </a:p>
          <a:p>
            <a:pPr algn="just"/>
            <a:r>
              <a:rPr lang="pl-PL" dirty="0">
                <a:latin typeface="Calibri" panose="020F0502020204030204" pitchFamily="34" charset="0"/>
              </a:rPr>
              <a:t>   	Dostosowanie formy egzaminu ósmoklasisty polega                              na przygotowaniu odrębnych arkuszy egzaminacyjnych dostosowanych do: </a:t>
            </a:r>
          </a:p>
          <a:p>
            <a:pPr algn="just"/>
            <a:r>
              <a:rPr lang="pl-PL" dirty="0">
                <a:latin typeface="Calibri" panose="020F0502020204030204" pitchFamily="34" charset="0"/>
              </a:rPr>
              <a:t>	a.   rodzaju niepełnosprawności ucznia,</a:t>
            </a:r>
          </a:p>
          <a:p>
            <a:pPr algn="just"/>
            <a:r>
              <a:rPr lang="pl-PL" dirty="0">
                <a:latin typeface="Calibri" panose="020F0502020204030204" pitchFamily="34" charset="0"/>
              </a:rPr>
              <a:t>	b. potrzeb ucznia, któremu ograniczona znajomość języka polskiego utrudnia zrozumienie czytanego tekstu. </a:t>
            </a:r>
          </a:p>
          <a:p>
            <a:pPr algn="just"/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3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19536" y="404664"/>
            <a:ext cx="8229600" cy="60486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3500" b="1" dirty="0">
                <a:solidFill>
                  <a:srgbClr val="00B050"/>
                </a:solidFill>
                <a:latin typeface="Calibri" panose="020F0502020204030204" pitchFamily="34" charset="0"/>
              </a:rPr>
              <a:t>Dostosowanie warunków </a:t>
            </a:r>
            <a:r>
              <a:rPr lang="pl-PL" sz="3200" dirty="0">
                <a:latin typeface="Calibri" panose="020F0502020204030204" pitchFamily="34" charset="0"/>
              </a:rPr>
              <a:t>przeprowadzania egzaminu ósmoklasisty polega między innymi na: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dirty="0">
                <a:latin typeface="Calibri" panose="020F0502020204030204" pitchFamily="34" charset="0"/>
              </a:rPr>
              <a:t>zminimalizowaniu ograniczeń wynikających z niepełnosprawności, niedostosowania społecznego lub zagrożenia niedostosowaniem społecznym ucznia,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b="1" dirty="0">
                <a:latin typeface="Calibri" panose="020F0502020204030204" pitchFamily="34" charset="0"/>
              </a:rPr>
              <a:t>zapewnieniu uczniowi miejsca pracy odpowiedniego do jego potrzeb edukacyjnych oraz możliwości psychofizycznych,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dirty="0">
                <a:latin typeface="Calibri" panose="020F0502020204030204" pitchFamily="34" charset="0"/>
              </a:rPr>
              <a:t>wykorzystaniu odpowiedniego sprzętu specjalistycznego i środków dydaktycznych,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b="1" dirty="0">
                <a:latin typeface="Calibri" panose="020F0502020204030204" pitchFamily="34" charset="0"/>
              </a:rPr>
              <a:t>odpowiednim</a:t>
            </a:r>
            <a:r>
              <a:rPr lang="pl-PL" sz="3200" dirty="0">
                <a:latin typeface="Calibri" panose="020F0502020204030204" pitchFamily="34" charset="0"/>
              </a:rPr>
              <a:t> </a:t>
            </a:r>
            <a:r>
              <a:rPr lang="pl-PL" sz="3200" b="1" dirty="0">
                <a:latin typeface="Calibri" panose="020F0502020204030204" pitchFamily="34" charset="0"/>
              </a:rPr>
              <a:t>przedłużeniu czasu przewidzianego na przeprowadzenie egzaminu ósmoklasisty z danego przedmiotu lub przedmiotów</a:t>
            </a:r>
            <a:r>
              <a:rPr lang="pl-PL" sz="3200" dirty="0">
                <a:latin typeface="Calibri" panose="020F0502020204030204" pitchFamily="34" charset="0"/>
              </a:rPr>
              <a:t>,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b="1" dirty="0">
                <a:latin typeface="Calibri" panose="020F0502020204030204" pitchFamily="34" charset="0"/>
              </a:rPr>
              <a:t>ustaleniu zasad oceniania rozwiązań zadań wykorzystywanych                      do przeprowadzania egzaminu ósmoklasisty</a:t>
            </a:r>
            <a:r>
              <a:rPr lang="pl-PL" sz="3200" dirty="0">
                <a:latin typeface="Calibri" panose="020F0502020204030204" pitchFamily="34" charset="0"/>
              </a:rPr>
              <a:t>,  uwzględniających potrzeby edukacyjne oraz możliwości psychofizyczne ucznia,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dirty="0">
                <a:latin typeface="Calibri" panose="020F0502020204030204" pitchFamily="34" charset="0"/>
              </a:rPr>
              <a:t> zapewnieniu obecności i pomocy w czasie egzaminu ósmoklasisty nauczyciela wspomagającego ucznia w czytaniu lub pisaniu lub specjalisty odpowiednio z zakresu danego rodzaju niepełnosprawności.</a:t>
            </a:r>
          </a:p>
        </p:txBody>
      </p:sp>
    </p:spTree>
    <p:extLst>
      <p:ext uri="{BB962C8B-B14F-4D97-AF65-F5344CB8AC3E}">
        <p14:creationId xmlns:p14="http://schemas.microsoft.com/office/powerpoint/2010/main" val="180729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Egzamin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1703" y="1523354"/>
            <a:ext cx="10316210" cy="413004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2200" b="1" spc="-5" dirty="0">
                <a:latin typeface="Times New Roman"/>
                <a:cs typeface="Times New Roman"/>
              </a:rPr>
              <a:t>Uczeń</a:t>
            </a:r>
            <a:r>
              <a:rPr sz="2200" spc="-5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194945" marR="21590" indent="-170180">
              <a:lnSpc>
                <a:spcPts val="2110"/>
              </a:lnSpc>
              <a:spcBef>
                <a:spcPts val="138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  <a:tab pos="698500" algn="l"/>
                <a:tab pos="1494790" algn="l"/>
                <a:tab pos="1815464" algn="l"/>
                <a:tab pos="2835910" algn="l"/>
                <a:tab pos="3278504" algn="l"/>
                <a:tab pos="3829050" algn="l"/>
                <a:tab pos="5738495" algn="l"/>
                <a:tab pos="6909434" algn="l"/>
                <a:tab pos="8918575" algn="l"/>
                <a:tab pos="9305290" algn="l"/>
              </a:tabLst>
            </a:pPr>
            <a:r>
              <a:rPr sz="2200" spc="-5" dirty="0">
                <a:latin typeface="Times New Roman"/>
                <a:cs typeface="Times New Roman"/>
              </a:rPr>
              <a:t>m</a:t>
            </a:r>
            <a:r>
              <a:rPr sz="2200" dirty="0">
                <a:latin typeface="Times New Roman"/>
                <a:cs typeface="Times New Roman"/>
              </a:rPr>
              <a:t>a	</a:t>
            </a:r>
            <a:r>
              <a:rPr sz="2200" spc="-5" dirty="0">
                <a:latin typeface="Times New Roman"/>
                <a:cs typeface="Times New Roman"/>
              </a:rPr>
              <a:t>zaka</a:t>
            </a:r>
            <a:r>
              <a:rPr sz="2200" dirty="0">
                <a:latin typeface="Times New Roman"/>
                <a:cs typeface="Times New Roman"/>
              </a:rPr>
              <a:t>z	</a:t>
            </a:r>
            <a:r>
              <a:rPr sz="2200" spc="-5" dirty="0">
                <a:latin typeface="Times New Roman"/>
                <a:cs typeface="Times New Roman"/>
              </a:rPr>
              <a:t>wnoszeni</a:t>
            </a:r>
            <a:r>
              <a:rPr sz="2200" dirty="0">
                <a:latin typeface="Times New Roman"/>
                <a:cs typeface="Times New Roman"/>
              </a:rPr>
              <a:t>a	do	</a:t>
            </a:r>
            <a:r>
              <a:rPr sz="2200" spc="-5" dirty="0">
                <a:latin typeface="Times New Roman"/>
                <a:cs typeface="Times New Roman"/>
              </a:rPr>
              <a:t>sal</a:t>
            </a:r>
            <a:r>
              <a:rPr sz="2200" dirty="0">
                <a:latin typeface="Times New Roman"/>
                <a:cs typeface="Times New Roman"/>
              </a:rPr>
              <a:t>i	</a:t>
            </a:r>
            <a:r>
              <a:rPr sz="2200" spc="-5" dirty="0">
                <a:latin typeface="Times New Roman"/>
                <a:cs typeface="Times New Roman"/>
              </a:rPr>
              <a:t>egzaminacyjne</a:t>
            </a:r>
            <a:r>
              <a:rPr sz="2200" dirty="0">
                <a:latin typeface="Times New Roman"/>
                <a:cs typeface="Times New Roman"/>
              </a:rPr>
              <a:t>j	urządzeń	</a:t>
            </a:r>
            <a:r>
              <a:rPr sz="2200" spc="-5" dirty="0">
                <a:latin typeface="Times New Roman"/>
                <a:cs typeface="Times New Roman"/>
              </a:rPr>
              <a:t>elektronicznych</a:t>
            </a:r>
            <a:r>
              <a:rPr sz="2200" dirty="0">
                <a:latin typeface="Times New Roman"/>
                <a:cs typeface="Times New Roman"/>
              </a:rPr>
              <a:t>,	</a:t>
            </a:r>
            <a:r>
              <a:rPr sz="2200" spc="-5" dirty="0">
                <a:latin typeface="Times New Roman"/>
                <a:cs typeface="Times New Roman"/>
              </a:rPr>
              <a:t>tj</a:t>
            </a:r>
            <a:r>
              <a:rPr sz="2200" dirty="0">
                <a:latin typeface="Times New Roman"/>
                <a:cs typeface="Times New Roman"/>
              </a:rPr>
              <a:t>.	</a:t>
            </a:r>
            <a:r>
              <a:rPr sz="2200" spc="-5" dirty="0">
                <a:latin typeface="Times New Roman"/>
                <a:cs typeface="Times New Roman"/>
              </a:rPr>
              <a:t>telefonu,  smartwatcha,	</a:t>
            </a:r>
            <a:r>
              <a:rPr sz="2200" dirty="0">
                <a:latin typeface="Times New Roman"/>
                <a:cs typeface="Times New Roman"/>
              </a:rPr>
              <a:t>kalkulatora</a:t>
            </a:r>
            <a:r>
              <a:rPr sz="2200" spc="-5" dirty="0">
                <a:latin typeface="Times New Roman"/>
                <a:cs typeface="Times New Roman"/>
              </a:rPr>
              <a:t> itp.</a:t>
            </a:r>
            <a:endParaRPr sz="2200">
              <a:latin typeface="Times New Roman"/>
              <a:cs typeface="Times New Roman"/>
            </a:endParaRPr>
          </a:p>
          <a:p>
            <a:pPr marL="194945" marR="5080" indent="-170180">
              <a:lnSpc>
                <a:spcPct val="80000"/>
              </a:lnSpc>
              <a:spcBef>
                <a:spcPts val="142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może </a:t>
            </a:r>
            <a:r>
              <a:rPr sz="2200" dirty="0">
                <a:latin typeface="Times New Roman"/>
                <a:cs typeface="Times New Roman"/>
              </a:rPr>
              <a:t>posiadać </a:t>
            </a:r>
            <a:r>
              <a:rPr sz="2200" spc="-5" dirty="0">
                <a:latin typeface="Times New Roman"/>
                <a:cs typeface="Times New Roman"/>
              </a:rPr>
              <a:t>małą </a:t>
            </a:r>
            <a:r>
              <a:rPr sz="2200" dirty="0">
                <a:latin typeface="Times New Roman"/>
                <a:cs typeface="Times New Roman"/>
              </a:rPr>
              <a:t>butelkę </a:t>
            </a:r>
            <a:r>
              <a:rPr sz="2200" spc="-5" dirty="0">
                <a:latin typeface="Times New Roman"/>
                <a:cs typeface="Times New Roman"/>
              </a:rPr>
              <a:t>wody </a:t>
            </a:r>
            <a:r>
              <a:rPr sz="2200" dirty="0">
                <a:latin typeface="Times New Roman"/>
                <a:cs typeface="Times New Roman"/>
              </a:rPr>
              <a:t>(podczas pracy z </a:t>
            </a:r>
            <a:r>
              <a:rPr sz="2200" spc="-5" dirty="0">
                <a:latin typeface="Times New Roman"/>
                <a:cs typeface="Times New Roman"/>
              </a:rPr>
              <a:t>arkuszem </a:t>
            </a:r>
            <a:r>
              <a:rPr sz="2200" dirty="0">
                <a:latin typeface="Times New Roman"/>
                <a:cs typeface="Times New Roman"/>
              </a:rPr>
              <a:t>butelka powinna </a:t>
            </a:r>
            <a:r>
              <a:rPr sz="2200" spc="-5" dirty="0">
                <a:latin typeface="Times New Roman"/>
                <a:cs typeface="Times New Roman"/>
              </a:rPr>
              <a:t>stać </a:t>
            </a:r>
            <a:r>
              <a:rPr sz="2200" dirty="0">
                <a:latin typeface="Times New Roman"/>
                <a:cs typeface="Times New Roman"/>
              </a:rPr>
              <a:t>na  podłodze przy nodze</a:t>
            </a:r>
            <a:r>
              <a:rPr sz="2200" spc="-5" dirty="0">
                <a:latin typeface="Times New Roman"/>
                <a:cs typeface="Times New Roman"/>
              </a:rPr>
              <a:t> stolika)</a:t>
            </a:r>
            <a:endParaRPr sz="220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69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przed </a:t>
            </a:r>
            <a:r>
              <a:rPr sz="2200" spc="-5" dirty="0">
                <a:latin typeface="Times New Roman"/>
                <a:cs typeface="Times New Roman"/>
              </a:rPr>
              <a:t>wejściem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spc="-5" dirty="0">
                <a:latin typeface="Times New Roman"/>
                <a:cs typeface="Times New Roman"/>
              </a:rPr>
              <a:t>sali egzaminacyjnej losuje </a:t>
            </a:r>
            <a:r>
              <a:rPr sz="2200" dirty="0">
                <a:latin typeface="Times New Roman"/>
                <a:cs typeface="Times New Roman"/>
              </a:rPr>
              <a:t>numer </a:t>
            </a:r>
            <a:r>
              <a:rPr sz="2200" spc="-5" dirty="0">
                <a:latin typeface="Times New Roman"/>
                <a:cs typeface="Times New Roman"/>
              </a:rPr>
              <a:t>stolika </a:t>
            </a:r>
            <a:r>
              <a:rPr sz="2200" dirty="0">
                <a:latin typeface="Times New Roman"/>
                <a:cs typeface="Times New Roman"/>
              </a:rPr>
              <a:t>przy którym będzie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pracować</a:t>
            </a:r>
            <a:endParaRPr sz="220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7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zapoznaje się </a:t>
            </a:r>
            <a:r>
              <a:rPr sz="2200" dirty="0">
                <a:latin typeface="Times New Roman"/>
                <a:cs typeface="Times New Roman"/>
              </a:rPr>
              <a:t>z </a:t>
            </a:r>
            <a:r>
              <a:rPr sz="2200" spc="-5" dirty="0">
                <a:latin typeface="Times New Roman"/>
                <a:cs typeface="Times New Roman"/>
              </a:rPr>
              <a:t>instrukcją </a:t>
            </a:r>
            <a:r>
              <a:rPr sz="2200" dirty="0">
                <a:latin typeface="Times New Roman"/>
                <a:cs typeface="Times New Roman"/>
              </a:rPr>
              <a:t>umieszczoną na </a:t>
            </a:r>
            <a:r>
              <a:rPr sz="2200" spc="-5" dirty="0">
                <a:latin typeface="Times New Roman"/>
                <a:cs typeface="Times New Roman"/>
              </a:rPr>
              <a:t>arkuszu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egzaminacyjnym</a:t>
            </a:r>
            <a:endParaRPr sz="220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69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sprawdza </a:t>
            </a:r>
            <a:r>
              <a:rPr sz="2200" dirty="0">
                <a:latin typeface="Times New Roman"/>
                <a:cs typeface="Times New Roman"/>
              </a:rPr>
              <a:t>kompletność</a:t>
            </a:r>
            <a:r>
              <a:rPr sz="2200" spc="-5" dirty="0">
                <a:latin typeface="Times New Roman"/>
                <a:cs typeface="Times New Roman"/>
              </a:rPr>
              <a:t> arkusza</a:t>
            </a:r>
            <a:endParaRPr sz="220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69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koduje </a:t>
            </a:r>
            <a:r>
              <a:rPr sz="2200" spc="-5" dirty="0">
                <a:latin typeface="Times New Roman"/>
                <a:cs typeface="Times New Roman"/>
              </a:rPr>
              <a:t>arkusz egzaminacyjny </a:t>
            </a:r>
            <a:r>
              <a:rPr sz="2200" dirty="0">
                <a:latin typeface="Times New Roman"/>
                <a:cs typeface="Times New Roman"/>
              </a:rPr>
              <a:t>w </a:t>
            </a:r>
            <a:r>
              <a:rPr sz="2200" spc="-5" dirty="0">
                <a:latin typeface="Times New Roman"/>
                <a:cs typeface="Times New Roman"/>
              </a:rPr>
              <a:t>wyznaczonych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miejscach</a:t>
            </a:r>
            <a:endParaRPr sz="220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7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rozpoczyna pracę z </a:t>
            </a:r>
            <a:r>
              <a:rPr sz="2200" spc="-5" dirty="0">
                <a:latin typeface="Times New Roman"/>
                <a:cs typeface="Times New Roman"/>
              </a:rPr>
              <a:t>arkuszem </a:t>
            </a:r>
            <a:r>
              <a:rPr sz="2200" dirty="0">
                <a:latin typeface="Times New Roman"/>
                <a:cs typeface="Times New Roman"/>
              </a:rPr>
              <a:t>po otrzymaniu pozwolenia od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nauczyciela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6898" y="762887"/>
            <a:ext cx="6154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 </a:t>
            </a:r>
            <a:r>
              <a:rPr spc="-10" dirty="0"/>
              <a:t>czasie trwania</a:t>
            </a:r>
            <a:r>
              <a:rPr spc="-175" dirty="0"/>
              <a:t> </a:t>
            </a:r>
            <a:r>
              <a:rPr spc="-10" dirty="0"/>
              <a:t>egzaminu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3487" y="1803520"/>
            <a:ext cx="10441305" cy="317971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82245" marR="20955" indent="-170180" algn="just">
              <a:lnSpc>
                <a:spcPts val="2380"/>
              </a:lnSpc>
              <a:spcBef>
                <a:spcPts val="39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Członkowie </a:t>
            </a:r>
            <a:r>
              <a:rPr sz="2200" dirty="0">
                <a:latin typeface="Times New Roman"/>
                <a:cs typeface="Times New Roman"/>
              </a:rPr>
              <a:t>komisji </a:t>
            </a:r>
            <a:r>
              <a:rPr sz="2200" b="1" dirty="0">
                <a:latin typeface="Times New Roman"/>
                <a:cs typeface="Times New Roman"/>
              </a:rPr>
              <a:t>nie udzielają </a:t>
            </a:r>
            <a:r>
              <a:rPr sz="2200" b="1" spc="-5" dirty="0">
                <a:latin typeface="Times New Roman"/>
                <a:cs typeface="Times New Roman"/>
              </a:rPr>
              <a:t>żadnych wyjaśnień </a:t>
            </a:r>
            <a:r>
              <a:rPr sz="2200" b="1" dirty="0">
                <a:latin typeface="Times New Roman"/>
                <a:cs typeface="Times New Roman"/>
              </a:rPr>
              <a:t>dotyczących </a:t>
            </a:r>
            <a:r>
              <a:rPr sz="2200" b="1" spc="-5" dirty="0">
                <a:latin typeface="Times New Roman"/>
                <a:cs typeface="Times New Roman"/>
              </a:rPr>
              <a:t>zadań egzaminacyjnych</a:t>
            </a:r>
            <a:r>
              <a:rPr sz="2200" spc="-5" dirty="0">
                <a:latin typeface="Times New Roman"/>
                <a:cs typeface="Times New Roman"/>
              </a:rPr>
              <a:t>,  </a:t>
            </a:r>
            <a:r>
              <a:rPr sz="2200" dirty="0">
                <a:latin typeface="Times New Roman"/>
                <a:cs typeface="Times New Roman"/>
              </a:rPr>
              <a:t>odpowiadają </a:t>
            </a:r>
            <a:r>
              <a:rPr sz="2200" spc="-5" dirty="0">
                <a:latin typeface="Times New Roman"/>
                <a:cs typeface="Times New Roman"/>
              </a:rPr>
              <a:t>tylko </a:t>
            </a:r>
            <a:r>
              <a:rPr sz="2200" dirty="0">
                <a:latin typeface="Times New Roman"/>
                <a:cs typeface="Times New Roman"/>
              </a:rPr>
              <a:t>na pytania </a:t>
            </a:r>
            <a:r>
              <a:rPr sz="2200" spc="-5" dirty="0">
                <a:latin typeface="Times New Roman"/>
                <a:cs typeface="Times New Roman"/>
              </a:rPr>
              <a:t>techniczne </a:t>
            </a:r>
            <a:r>
              <a:rPr sz="2200" dirty="0">
                <a:latin typeface="Times New Roman"/>
                <a:cs typeface="Times New Roman"/>
              </a:rPr>
              <a:t>i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organizacyjne.</a:t>
            </a:r>
            <a:endParaRPr sz="2200" dirty="0">
              <a:latin typeface="Times New Roman"/>
              <a:cs typeface="Times New Roman"/>
            </a:endParaRPr>
          </a:p>
          <a:p>
            <a:pPr marL="182245" marR="5080" indent="-17018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dirty="0">
                <a:latin typeface="Times New Roman"/>
                <a:cs typeface="Times New Roman"/>
              </a:rPr>
              <a:t>W uzasadnionych przypadkach przewodniczący </a:t>
            </a:r>
            <a:r>
              <a:rPr sz="2200" spc="-5" dirty="0">
                <a:latin typeface="Times New Roman"/>
                <a:cs typeface="Times New Roman"/>
              </a:rPr>
              <a:t>zespołu </a:t>
            </a:r>
            <a:r>
              <a:rPr sz="2200" dirty="0">
                <a:latin typeface="Times New Roman"/>
                <a:cs typeface="Times New Roman"/>
              </a:rPr>
              <a:t>nadzorującego </a:t>
            </a:r>
            <a:r>
              <a:rPr sz="2200" spc="-5" dirty="0">
                <a:latin typeface="Times New Roman"/>
                <a:cs typeface="Times New Roman"/>
              </a:rPr>
              <a:t>może zezwolić  </a:t>
            </a:r>
            <a:r>
              <a:rPr sz="2200" dirty="0">
                <a:latin typeface="Times New Roman"/>
                <a:cs typeface="Times New Roman"/>
              </a:rPr>
              <a:t>na opuszczenie </a:t>
            </a:r>
            <a:r>
              <a:rPr sz="2200" spc="-5" dirty="0">
                <a:latin typeface="Times New Roman"/>
                <a:cs typeface="Times New Roman"/>
              </a:rPr>
              <a:t>sali. Uczeń sygnalizuje taką </a:t>
            </a:r>
            <a:r>
              <a:rPr sz="2200" dirty="0">
                <a:latin typeface="Times New Roman"/>
                <a:cs typeface="Times New Roman"/>
              </a:rPr>
              <a:t>potrzebę przez podniesienie ręki.  </a:t>
            </a:r>
            <a:r>
              <a:rPr sz="2200" spc="-5" dirty="0">
                <a:latin typeface="Times New Roman"/>
                <a:cs typeface="Times New Roman"/>
              </a:rPr>
              <a:t>Po </a:t>
            </a:r>
            <a:r>
              <a:rPr sz="2200" dirty="0">
                <a:latin typeface="Times New Roman"/>
                <a:cs typeface="Times New Roman"/>
              </a:rPr>
              <a:t>uzyskaniu </a:t>
            </a:r>
            <a:r>
              <a:rPr sz="2200" spc="-5" dirty="0">
                <a:latin typeface="Times New Roman"/>
                <a:cs typeface="Times New Roman"/>
              </a:rPr>
              <a:t>zezwolenia </a:t>
            </a:r>
            <a:r>
              <a:rPr sz="2200" dirty="0">
                <a:latin typeface="Times New Roman"/>
                <a:cs typeface="Times New Roman"/>
              </a:rPr>
              <a:t>na </a:t>
            </a:r>
            <a:r>
              <a:rPr sz="2200" spc="-5" dirty="0">
                <a:latin typeface="Times New Roman"/>
                <a:cs typeface="Times New Roman"/>
              </a:rPr>
              <a:t>wyjście </a:t>
            </a:r>
            <a:r>
              <a:rPr sz="2200" dirty="0">
                <a:latin typeface="Times New Roman"/>
                <a:cs typeface="Times New Roman"/>
              </a:rPr>
              <a:t>pozostawia </a:t>
            </a:r>
            <a:r>
              <a:rPr sz="2200" spc="-5" dirty="0">
                <a:latin typeface="Times New Roman"/>
                <a:cs typeface="Times New Roman"/>
              </a:rPr>
              <a:t>zamknięty arkusz,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5" dirty="0">
                <a:latin typeface="Times New Roman"/>
                <a:cs typeface="Times New Roman"/>
              </a:rPr>
              <a:t>czas jego  </a:t>
            </a:r>
            <a:r>
              <a:rPr sz="2200" dirty="0">
                <a:latin typeface="Times New Roman"/>
                <a:cs typeface="Times New Roman"/>
              </a:rPr>
              <a:t>nieobecności </a:t>
            </a:r>
            <a:r>
              <a:rPr sz="2200" spc="-5" dirty="0">
                <a:latin typeface="Times New Roman"/>
                <a:cs typeface="Times New Roman"/>
              </a:rPr>
              <a:t>jest </a:t>
            </a:r>
            <a:r>
              <a:rPr sz="2200" dirty="0">
                <a:latin typeface="Times New Roman"/>
                <a:cs typeface="Times New Roman"/>
              </a:rPr>
              <a:t>odnotowywany w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protokole.</a:t>
            </a:r>
          </a:p>
          <a:p>
            <a:pPr marL="182245" marR="37465" indent="-170180" algn="just">
              <a:lnSpc>
                <a:spcPts val="2380"/>
              </a:lnSpc>
              <a:spcBef>
                <a:spcPts val="138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Uczeń </a:t>
            </a:r>
            <a:r>
              <a:rPr sz="2200" dirty="0">
                <a:latin typeface="Times New Roman"/>
                <a:cs typeface="Times New Roman"/>
              </a:rPr>
              <a:t>który </a:t>
            </a:r>
            <a:r>
              <a:rPr sz="2200" spc="-5" dirty="0">
                <a:latin typeface="Times New Roman"/>
                <a:cs typeface="Times New Roman"/>
              </a:rPr>
              <a:t>jest </a:t>
            </a:r>
            <a:r>
              <a:rPr sz="2200" spc="-30" dirty="0">
                <a:latin typeface="Times New Roman"/>
                <a:cs typeface="Times New Roman"/>
              </a:rPr>
              <a:t>chory, </a:t>
            </a:r>
            <a:r>
              <a:rPr sz="2200" spc="-5" dirty="0">
                <a:latin typeface="Times New Roman"/>
                <a:cs typeface="Times New Roman"/>
              </a:rPr>
              <a:t>może </a:t>
            </a:r>
            <a:r>
              <a:rPr sz="2200" dirty="0">
                <a:latin typeface="Times New Roman"/>
                <a:cs typeface="Times New Roman"/>
              </a:rPr>
              <a:t>korzystać w </a:t>
            </a:r>
            <a:r>
              <a:rPr sz="2200" spc="-5" dirty="0">
                <a:latin typeface="Times New Roman"/>
                <a:cs typeface="Times New Roman"/>
              </a:rPr>
              <a:t>czasie trwania egzaminu </a:t>
            </a:r>
            <a:r>
              <a:rPr sz="2200" dirty="0">
                <a:latin typeface="Times New Roman"/>
                <a:cs typeface="Times New Roman"/>
              </a:rPr>
              <a:t>z </a:t>
            </a:r>
            <a:r>
              <a:rPr sz="2200" spc="-5" dirty="0">
                <a:latin typeface="Times New Roman"/>
                <a:cs typeface="Times New Roman"/>
              </a:rPr>
              <a:t>zaleconego </a:t>
            </a:r>
            <a:r>
              <a:rPr sz="2200" dirty="0">
                <a:latin typeface="Times New Roman"/>
                <a:cs typeface="Times New Roman"/>
              </a:rPr>
              <a:t>przez  </a:t>
            </a:r>
            <a:r>
              <a:rPr sz="2200" spc="-5" dirty="0">
                <a:latin typeface="Times New Roman"/>
                <a:cs typeface="Times New Roman"/>
              </a:rPr>
              <a:t>lekarza sprzętu medycznego lub </a:t>
            </a:r>
            <a:r>
              <a:rPr sz="2200" spc="-30" dirty="0">
                <a:latin typeface="Times New Roman"/>
                <a:cs typeface="Times New Roman"/>
              </a:rPr>
              <a:t>leków, </a:t>
            </a:r>
            <a:r>
              <a:rPr sz="2200" dirty="0">
                <a:latin typeface="Times New Roman"/>
                <a:cs typeface="Times New Roman"/>
              </a:rPr>
              <a:t>pod </a:t>
            </a:r>
            <a:r>
              <a:rPr sz="2200" spc="-5" dirty="0">
                <a:latin typeface="Times New Roman"/>
                <a:cs typeface="Times New Roman"/>
              </a:rPr>
              <a:t>warunkiem, że taka </a:t>
            </a:r>
            <a:r>
              <a:rPr sz="2200" dirty="0">
                <a:latin typeface="Times New Roman"/>
                <a:cs typeface="Times New Roman"/>
              </a:rPr>
              <a:t>konieczność </a:t>
            </a:r>
            <a:r>
              <a:rPr sz="2200" spc="-5" dirty="0">
                <a:latin typeface="Times New Roman"/>
                <a:cs typeface="Times New Roman"/>
              </a:rPr>
              <a:t>została  zgłoszona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przed rozpoczęciem</a:t>
            </a:r>
            <a:r>
              <a:rPr sz="2200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egzaminu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IPAexGothic"/>
                <a:cs typeface="IPAexGothic"/>
              </a:rPr>
              <a:t>.</a:t>
            </a:r>
            <a:endParaRPr sz="2200" dirty="0">
              <a:latin typeface="IPAexGothic"/>
              <a:cs typeface="IPAex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374" y="673215"/>
            <a:ext cx="7818755" cy="129984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5" dirty="0"/>
              <a:t>Unieważnienie </a:t>
            </a:r>
            <a:r>
              <a:rPr spc="-10" dirty="0"/>
              <a:t>egzaminu </a:t>
            </a:r>
            <a:r>
              <a:rPr dirty="0"/>
              <a:t>z</a:t>
            </a:r>
            <a:r>
              <a:rPr spc="-95" dirty="0"/>
              <a:t> </a:t>
            </a:r>
            <a:r>
              <a:rPr dirty="0"/>
              <a:t>danego  przedmiotu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235"/>
              </a:spcBef>
            </a:pPr>
            <a:r>
              <a:rPr dirty="0"/>
              <a:t>W</a:t>
            </a:r>
            <a:r>
              <a:rPr spc="-50" dirty="0"/>
              <a:t> </a:t>
            </a:r>
            <a:r>
              <a:rPr dirty="0"/>
              <a:t>przypadku:</a:t>
            </a:r>
          </a:p>
          <a:p>
            <a:pPr marL="19875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9390" algn="l"/>
              </a:tabLst>
            </a:pPr>
            <a:r>
              <a:rPr spc="-5" dirty="0"/>
              <a:t>stwierdzenia </a:t>
            </a:r>
            <a:r>
              <a:rPr dirty="0"/>
              <a:t>niesamodzielnego rozwiązywania </a:t>
            </a:r>
            <a:r>
              <a:rPr spc="-5" dirty="0"/>
              <a:t>zadań </a:t>
            </a:r>
            <a:r>
              <a:rPr dirty="0"/>
              <a:t>przez</a:t>
            </a:r>
            <a:r>
              <a:rPr spc="-15" dirty="0"/>
              <a:t> </a:t>
            </a:r>
            <a:r>
              <a:rPr dirty="0"/>
              <a:t>ucznia</a:t>
            </a:r>
          </a:p>
          <a:p>
            <a:pPr marL="198120" marR="6350" indent="-170180">
              <a:lnSpc>
                <a:spcPts val="2380"/>
              </a:lnSpc>
              <a:spcBef>
                <a:spcPts val="143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9390" algn="l"/>
                <a:tab pos="1616075" algn="l"/>
                <a:tab pos="2194560" algn="l"/>
                <a:tab pos="3705225" algn="l"/>
                <a:tab pos="4533265" algn="l"/>
                <a:tab pos="5485130" algn="l"/>
                <a:tab pos="5831205" algn="l"/>
                <a:tab pos="7264400" algn="l"/>
              </a:tabLst>
            </a:pPr>
            <a:r>
              <a:rPr spc="-5" dirty="0"/>
              <a:t>wniesieni</a:t>
            </a:r>
            <a:r>
              <a:rPr dirty="0"/>
              <a:t>a	</a:t>
            </a:r>
            <a:r>
              <a:rPr spc="-5" dirty="0"/>
              <a:t>lu</a:t>
            </a:r>
            <a:r>
              <a:rPr dirty="0"/>
              <a:t>b	korzystania	przez	ucznia	z	urządzenia	</a:t>
            </a:r>
            <a:r>
              <a:rPr spc="-5" dirty="0"/>
              <a:t>telekomunikacyjnego  albo materiałów</a:t>
            </a:r>
            <a:r>
              <a:rPr spc="-10" dirty="0"/>
              <a:t> </a:t>
            </a:r>
            <a:r>
              <a:rPr dirty="0"/>
              <a:t>pomocniczych</a:t>
            </a:r>
          </a:p>
          <a:p>
            <a:pPr marL="198120" marR="5080" indent="-170180">
              <a:lnSpc>
                <a:spcPts val="2380"/>
              </a:lnSpc>
              <a:spcBef>
                <a:spcPts val="139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9390" algn="l"/>
              </a:tabLst>
            </a:pPr>
            <a:r>
              <a:rPr spc="-5" dirty="0"/>
              <a:t>zakłócania </a:t>
            </a:r>
            <a:r>
              <a:rPr dirty="0"/>
              <a:t>przez ucznia prawidłowego przebiegu </a:t>
            </a:r>
            <a:r>
              <a:rPr spc="-5" dirty="0"/>
              <a:t>egzaminu </a:t>
            </a:r>
            <a:r>
              <a:rPr dirty="0"/>
              <a:t>z danego przedmiotu,  w </a:t>
            </a:r>
            <a:r>
              <a:rPr spc="-5" dirty="0"/>
              <a:t>sposób </a:t>
            </a:r>
            <a:r>
              <a:rPr dirty="0"/>
              <a:t>utrudniający pracę pozostałym</a:t>
            </a:r>
            <a:r>
              <a:rPr spc="-15" dirty="0"/>
              <a:t> </a:t>
            </a:r>
            <a:r>
              <a:rPr dirty="0"/>
              <a:t>uczniom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1102</Words>
  <Application>Microsoft Office PowerPoint</Application>
  <PresentationFormat>Panoramiczny</PresentationFormat>
  <Paragraphs>122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IPAexGothic</vt:lpstr>
      <vt:lpstr>Times New Roman</vt:lpstr>
      <vt:lpstr>Wingdings</vt:lpstr>
      <vt:lpstr>Office Theme</vt:lpstr>
      <vt:lpstr>Prezentacja programu PowerPoint</vt:lpstr>
      <vt:lpstr>O egzaminie</vt:lpstr>
      <vt:lpstr>Harmonogram</vt:lpstr>
      <vt:lpstr>Prezentacja programu PowerPoint</vt:lpstr>
      <vt:lpstr>Prezentacja programu PowerPoint</vt:lpstr>
      <vt:lpstr>Prezentacja programu PowerPoint</vt:lpstr>
      <vt:lpstr>Egzamin</vt:lpstr>
      <vt:lpstr>W czasie trwania egzaminu</vt:lpstr>
      <vt:lpstr>Unieważnienie egzaminu z danego  przedmiotu</vt:lpstr>
      <vt:lpstr>Prezentacja programu PowerPoint</vt:lpstr>
      <vt:lpstr>Prezentacja programu PowerPoint</vt:lpstr>
      <vt:lpstr>Ważne daty</vt:lpstr>
      <vt:lpstr>Ważne daty</vt:lpstr>
      <vt:lpstr>Ważne daty</vt:lpstr>
      <vt:lpstr>Prezentacja programu PowerPoint</vt:lpstr>
      <vt:lpstr>Dodatkowe 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prezentacja dla rodziców i uczniów.pptx</dc:title>
  <dc:creator>user</dc:creator>
  <cp:lastModifiedBy>Dyrektor</cp:lastModifiedBy>
  <cp:revision>16</cp:revision>
  <dcterms:created xsi:type="dcterms:W3CDTF">2022-09-14T09:14:24Z</dcterms:created>
  <dcterms:modified xsi:type="dcterms:W3CDTF">2024-03-07T09:09:42Z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2022-09-14T00:00:00Z</vt:filetime>
  </property>
</Properties>
</file>