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4810B6A-AAB8-4120-8BBB-5292F57B5AF2}" type="datetimeFigureOut">
              <a:rPr lang="pl-PL" smtClean="0"/>
              <a:pPr/>
              <a:t>2020-05-06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CE2D038-AD69-44F9-955B-8A58F7E170C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10B6A-AAB8-4120-8BBB-5292F57B5AF2}" type="datetimeFigureOut">
              <a:rPr lang="pl-PL" smtClean="0"/>
              <a:pPr/>
              <a:t>2020-05-06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2D038-AD69-44F9-955B-8A58F7E170C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1571613"/>
            <a:ext cx="7743852" cy="2028838"/>
          </a:xfrm>
        </p:spPr>
        <p:txBody>
          <a:bodyPr>
            <a:normAutofit/>
          </a:bodyPr>
          <a:lstStyle/>
          <a:p>
            <a:r>
              <a:rPr lang="pl-PL" sz="6600" b="1" u="sng" dirty="0" smtClean="0">
                <a:solidFill>
                  <a:srgbClr val="00B050"/>
                </a:solidFill>
              </a:rPr>
              <a:t>ROWEROWY  MAJ</a:t>
            </a:r>
            <a:endParaRPr lang="pl-PL" sz="6600" b="1" u="sng" dirty="0">
              <a:solidFill>
                <a:srgbClr val="00B050"/>
              </a:solidFill>
            </a:endParaRPr>
          </a:p>
        </p:txBody>
      </p:sp>
      <p:sp>
        <p:nvSpPr>
          <p:cNvPr id="3" name="Podtytuł 2"/>
          <p:cNvSpPr>
            <a:spLocks noGrp="1"/>
          </p:cNvSpPr>
          <p:nvPr>
            <p:ph type="subTitle" idx="1"/>
          </p:nvPr>
        </p:nvSpPr>
        <p:spPr/>
        <p:txBody>
          <a:bodyPr/>
          <a:lstStyle/>
          <a:p>
            <a:r>
              <a:rPr lang="pl-PL" u="sng" dirty="0" smtClean="0">
                <a:solidFill>
                  <a:srgbClr val="00B050"/>
                </a:solidFill>
              </a:rPr>
              <a:t> </a:t>
            </a:r>
            <a:r>
              <a:rPr lang="pl-PL" b="1" u="sng" dirty="0" smtClean="0">
                <a:solidFill>
                  <a:srgbClr val="00B050"/>
                </a:solidFill>
              </a:rPr>
              <a:t>propozycja trasy rowerowej </a:t>
            </a:r>
          </a:p>
          <a:p>
            <a:r>
              <a:rPr lang="pl-PL" b="1" u="sng" dirty="0" smtClean="0">
                <a:solidFill>
                  <a:srgbClr val="00B050"/>
                </a:solidFill>
              </a:rPr>
              <a:t>wzdłuż  Wisły</a:t>
            </a:r>
            <a:endParaRPr lang="pl-PL" b="1" u="sng"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440246"/>
          </a:xfrm>
        </p:spPr>
        <p:txBody>
          <a:bodyPr>
            <a:normAutofit/>
          </a:bodyPr>
          <a:lstStyle/>
          <a:p>
            <a:r>
              <a:rPr lang="pl-PL" sz="2400" b="1" dirty="0" smtClean="0">
                <a:solidFill>
                  <a:srgbClr val="00B050"/>
                </a:solidFill>
              </a:rPr>
              <a:t>Mam  nadzieję, że propozycja   wybranej przez  mnie </a:t>
            </a:r>
            <a:br>
              <a:rPr lang="pl-PL" sz="2400" b="1" dirty="0" smtClean="0">
                <a:solidFill>
                  <a:srgbClr val="00B050"/>
                </a:solidFill>
              </a:rPr>
            </a:br>
            <a:r>
              <a:rPr lang="pl-PL" sz="2400" b="1" dirty="0" smtClean="0">
                <a:solidFill>
                  <a:srgbClr val="00B050"/>
                </a:solidFill>
              </a:rPr>
              <a:t>trasy rowerowej  spełni  Wasze  oczekiwania</a:t>
            </a:r>
            <a:br>
              <a:rPr lang="pl-PL" sz="2400" b="1" dirty="0" smtClean="0">
                <a:solidFill>
                  <a:srgbClr val="00B050"/>
                </a:solidFill>
              </a:rPr>
            </a:br>
            <a:r>
              <a:rPr lang="pl-PL" sz="2400" b="1" dirty="0" smtClean="0">
                <a:solidFill>
                  <a:srgbClr val="00B050"/>
                </a:solidFill>
              </a:rPr>
              <a:t> i   będzie wspaniałym  pretekstem do wspólnej, </a:t>
            </a:r>
            <a:br>
              <a:rPr lang="pl-PL" sz="2400" b="1" dirty="0" smtClean="0">
                <a:solidFill>
                  <a:srgbClr val="00B050"/>
                </a:solidFill>
              </a:rPr>
            </a:br>
            <a:r>
              <a:rPr lang="pl-PL" sz="2400" b="1" dirty="0" smtClean="0">
                <a:solidFill>
                  <a:srgbClr val="00B050"/>
                </a:solidFill>
              </a:rPr>
              <a:t>rodzinnej wyprawy rowerowej. </a:t>
            </a:r>
            <a:br>
              <a:rPr lang="pl-PL" sz="2400" b="1" dirty="0" smtClean="0">
                <a:solidFill>
                  <a:srgbClr val="00B050"/>
                </a:solidFill>
              </a:rPr>
            </a:br>
            <a:r>
              <a:rPr lang="pl-PL" sz="2400" b="1" dirty="0" smtClean="0">
                <a:solidFill>
                  <a:srgbClr val="00B050"/>
                </a:solidFill>
              </a:rPr>
              <a:t>Pozdrawiam serdecznie i do  zobaczenia  na trasie </a:t>
            </a:r>
            <a:r>
              <a:rPr lang="pl-PL" sz="2400" b="1" dirty="0" smtClean="0">
                <a:solidFill>
                  <a:srgbClr val="00B050"/>
                </a:solidFill>
              </a:rPr>
              <a:t>!!!</a:t>
            </a:r>
            <a:br>
              <a:rPr lang="pl-PL" sz="2400" b="1" dirty="0" smtClean="0">
                <a:solidFill>
                  <a:srgbClr val="00B050"/>
                </a:solidFill>
              </a:rPr>
            </a:br>
            <a:r>
              <a:rPr lang="pl-PL" sz="2400" b="1" u="sng" dirty="0" smtClean="0">
                <a:solidFill>
                  <a:srgbClr val="00B050"/>
                </a:solidFill>
              </a:rPr>
              <a:t/>
            </a:r>
            <a:br>
              <a:rPr lang="pl-PL" sz="2400" b="1" u="sng" dirty="0" smtClean="0">
                <a:solidFill>
                  <a:srgbClr val="00B050"/>
                </a:solidFill>
              </a:rPr>
            </a:br>
            <a:r>
              <a:rPr lang="pl-PL" sz="2400" b="1" dirty="0" smtClean="0">
                <a:solidFill>
                  <a:srgbClr val="00B050"/>
                </a:solidFill>
              </a:rPr>
              <a:t>Wychowawca świetlicy </a:t>
            </a:r>
            <a:br>
              <a:rPr lang="pl-PL" sz="2400" b="1" dirty="0" smtClean="0">
                <a:solidFill>
                  <a:srgbClr val="00B050"/>
                </a:solidFill>
              </a:rPr>
            </a:br>
            <a:r>
              <a:rPr lang="pl-PL" sz="2400" b="1" dirty="0" smtClean="0">
                <a:solidFill>
                  <a:srgbClr val="00B050"/>
                </a:solidFill>
              </a:rPr>
              <a:t>Magda  Kaczmarczyk</a:t>
            </a:r>
            <a:r>
              <a:rPr lang="pl-PL" sz="2400" b="1" dirty="0" smtClean="0">
                <a:solidFill>
                  <a:srgbClr val="00B050"/>
                </a:solidFill>
              </a:rPr>
              <a:t> </a:t>
            </a:r>
            <a:endParaRPr lang="pl-PL" sz="2400"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r>
              <a:rPr lang="pl-PL" sz="1600" dirty="0" smtClean="0"/>
              <a:t/>
            </a:r>
            <a:br>
              <a:rPr lang="pl-PL" sz="1600" dirty="0" smtClean="0"/>
            </a:br>
            <a:r>
              <a:rPr lang="pl-PL" sz="1600" dirty="0"/>
              <a:t/>
            </a:r>
            <a:br>
              <a:rPr lang="pl-PL" sz="1600" dirty="0"/>
            </a:br>
            <a:r>
              <a:rPr lang="pl-PL" sz="1600" dirty="0" smtClean="0"/>
              <a:t/>
            </a:r>
            <a:br>
              <a:rPr lang="pl-PL" sz="1600" dirty="0" smtClean="0"/>
            </a:br>
            <a:r>
              <a:rPr lang="pl-PL" sz="1600" dirty="0"/>
              <a:t/>
            </a:r>
            <a:br>
              <a:rPr lang="pl-PL" sz="1600" dirty="0"/>
            </a:br>
            <a:r>
              <a:rPr lang="pl-PL" sz="2000" dirty="0" smtClean="0"/>
              <a:t>Z </a:t>
            </a:r>
            <a:r>
              <a:rPr lang="pl-PL" sz="2000" dirty="0"/>
              <a:t>sentymentu do rzek to </a:t>
            </a:r>
            <a:r>
              <a:rPr lang="pl-PL" sz="2000" dirty="0" smtClean="0"/>
              <a:t>moja </a:t>
            </a:r>
            <a:r>
              <a:rPr lang="pl-PL" sz="2000" dirty="0"/>
              <a:t>ulubiona trasa. </a:t>
            </a:r>
            <a:r>
              <a:rPr lang="pl-PL" sz="2000" dirty="0" smtClean="0"/>
              <a:t/>
            </a:r>
            <a:br>
              <a:rPr lang="pl-PL" sz="2000" dirty="0" smtClean="0"/>
            </a:br>
            <a:r>
              <a:rPr lang="pl-PL" sz="2000" dirty="0" smtClean="0"/>
              <a:t>Można </a:t>
            </a:r>
            <a:r>
              <a:rPr lang="pl-PL" sz="2000" dirty="0"/>
              <a:t>realizować ją wielu wariantach: wydłużać i skracać w zależności </a:t>
            </a:r>
            <a:r>
              <a:rPr lang="pl-PL" sz="2000" dirty="0" smtClean="0"/>
              <a:t/>
            </a:r>
            <a:br>
              <a:rPr lang="pl-PL" sz="2000" dirty="0" smtClean="0"/>
            </a:br>
            <a:r>
              <a:rPr lang="pl-PL" sz="2000" dirty="0" smtClean="0"/>
              <a:t>od </a:t>
            </a:r>
            <a:r>
              <a:rPr lang="pl-PL" sz="2000" dirty="0"/>
              <a:t>Waszych możliwości kondycyjnych i czasowych. </a:t>
            </a:r>
            <a:r>
              <a:rPr lang="pl-PL" sz="2000" dirty="0" smtClean="0"/>
              <a:t/>
            </a:r>
            <a:br>
              <a:rPr lang="pl-PL" sz="2000" dirty="0" smtClean="0"/>
            </a:br>
            <a:r>
              <a:rPr lang="pl-PL" sz="2000" b="1" dirty="0" smtClean="0"/>
              <a:t>Ma </a:t>
            </a:r>
            <a:r>
              <a:rPr lang="pl-PL" sz="2000" b="1" dirty="0"/>
              <a:t>charakter pętli</a:t>
            </a:r>
            <a:r>
              <a:rPr lang="pl-PL" sz="2000" dirty="0"/>
              <a:t>, dlatego można ją rozpocząć w dowolnym </a:t>
            </a:r>
            <a:r>
              <a:rPr lang="pl-PL" sz="2000" dirty="0" smtClean="0"/>
              <a:t>miejscu</a:t>
            </a:r>
            <a:br>
              <a:rPr lang="pl-PL" sz="2000" dirty="0" smtClean="0"/>
            </a:br>
            <a:r>
              <a:rPr lang="pl-PL" sz="2000" dirty="0" smtClean="0"/>
              <a:t> </a:t>
            </a:r>
            <a:r>
              <a:rPr lang="pl-PL" sz="2000" dirty="0"/>
              <a:t>na jej trasie i </a:t>
            </a:r>
            <a:r>
              <a:rPr lang="pl-PL" sz="2000" dirty="0" smtClean="0"/>
              <a:t>skręcić </a:t>
            </a:r>
            <a:r>
              <a:rPr lang="pl-PL" sz="2000" dirty="0"/>
              <a:t>również w dowolnym kierunku wzdłuż rzeki. </a:t>
            </a:r>
            <a:r>
              <a:rPr lang="pl-PL" sz="2000" dirty="0" smtClean="0"/>
              <a:t/>
            </a:r>
            <a:br>
              <a:rPr lang="pl-PL" sz="2000" dirty="0" smtClean="0"/>
            </a:br>
            <a:r>
              <a:rPr lang="pl-PL" sz="2000" dirty="0" smtClean="0"/>
              <a:t>Wystarczy </a:t>
            </a:r>
            <a:r>
              <a:rPr lang="pl-PL" sz="2000" dirty="0"/>
              <a:t>dostać się na brzeg Wisły podążając w prawo lub lewo</a:t>
            </a:r>
            <a:r>
              <a:rPr lang="pl-PL" sz="2000" dirty="0" smtClean="0"/>
              <a:t>,</a:t>
            </a:r>
            <a:br>
              <a:rPr lang="pl-PL" sz="2000" dirty="0" smtClean="0"/>
            </a:br>
            <a:r>
              <a:rPr lang="pl-PL" sz="2000" dirty="0" smtClean="0"/>
              <a:t> </a:t>
            </a:r>
            <a:r>
              <a:rPr lang="pl-PL" sz="2000" dirty="0"/>
              <a:t>by poznać jej niezwykły czar. </a:t>
            </a:r>
            <a:r>
              <a:rPr lang="pl-PL" sz="2000" dirty="0" smtClean="0"/>
              <a:t/>
            </a:r>
            <a:br>
              <a:rPr lang="pl-PL" sz="2000" dirty="0" smtClean="0"/>
            </a:br>
            <a:r>
              <a:rPr lang="pl-PL" sz="2000" dirty="0" smtClean="0"/>
              <a:t>Jest </a:t>
            </a:r>
            <a:r>
              <a:rPr lang="pl-PL" sz="2000" dirty="0"/>
              <a:t>też bardzo </a:t>
            </a:r>
            <a:r>
              <a:rPr lang="pl-PL" sz="2000" b="1" dirty="0"/>
              <a:t>urozmaicona pod względem ilości atrakcji po </a:t>
            </a:r>
            <a:r>
              <a:rPr lang="pl-PL" sz="2000" b="1" dirty="0" smtClean="0"/>
              <a:t>drodze.</a:t>
            </a:r>
            <a:r>
              <a:rPr lang="pl-PL" sz="2000" dirty="0"/>
              <a:t/>
            </a:r>
            <a:br>
              <a:rPr lang="pl-PL" sz="2000" dirty="0"/>
            </a:br>
            <a:r>
              <a:rPr lang="pl-PL" sz="2000" dirty="0"/>
              <a:t>Wersja, którą </a:t>
            </a:r>
            <a:r>
              <a:rPr lang="pl-PL" sz="2000" dirty="0" smtClean="0"/>
              <a:t>proponuję </a:t>
            </a:r>
            <a:r>
              <a:rPr lang="pl-PL" sz="2000" dirty="0"/>
              <a:t>jest przeznaczona dla osób, które mają ochotę na </a:t>
            </a:r>
            <a:r>
              <a:rPr lang="pl-PL" sz="2000" b="1" dirty="0"/>
              <a:t>1,5-godzinną wycieczkę w spokojnym tempie </a:t>
            </a:r>
            <a:r>
              <a:rPr lang="pl-PL" sz="2000" b="1" dirty="0" smtClean="0"/>
              <a:t/>
            </a:r>
            <a:br>
              <a:rPr lang="pl-PL" sz="2000" b="1" dirty="0" smtClean="0"/>
            </a:br>
            <a:r>
              <a:rPr lang="pl-PL" sz="2000" b="1" dirty="0" smtClean="0"/>
              <a:t>na </a:t>
            </a:r>
            <a:r>
              <a:rPr lang="pl-PL" sz="2000" b="1" dirty="0"/>
              <a:t>trasie 12 kilometrów</a:t>
            </a:r>
            <a:r>
              <a:rPr lang="pl-PL" sz="2000" dirty="0"/>
              <a:t>. Można ją modyfikować w zależności od potrzeb uczestników – </a:t>
            </a:r>
            <a:r>
              <a:rPr lang="pl-PL" sz="2000" b="1" dirty="0"/>
              <a:t>dla bardziej wymagających</a:t>
            </a:r>
            <a:r>
              <a:rPr lang="pl-PL" sz="2000" dirty="0"/>
              <a:t> czeka wyprawa od jednego skraju miasta do drugiego </a:t>
            </a:r>
            <a:r>
              <a:rPr lang="pl-PL" sz="2000" b="1" dirty="0"/>
              <a:t>na odcinku 40 km</a:t>
            </a:r>
            <a:r>
              <a:rPr lang="pl-PL" sz="2000" dirty="0"/>
              <a:t> (Most Siekierkowski – Młociny), </a:t>
            </a:r>
            <a:r>
              <a:rPr lang="pl-PL" sz="2000" dirty="0" smtClean="0"/>
              <a:t/>
            </a:r>
            <a:br>
              <a:rPr lang="pl-PL" sz="2000" dirty="0" smtClean="0"/>
            </a:br>
            <a:r>
              <a:rPr lang="pl-PL" sz="2000" dirty="0" smtClean="0"/>
              <a:t>po </a:t>
            </a:r>
            <a:r>
              <a:rPr lang="pl-PL" sz="2000" dirty="0"/>
              <a:t>tych którzy szukają </a:t>
            </a:r>
            <a:r>
              <a:rPr lang="pl-PL" sz="2000" dirty="0" smtClean="0"/>
              <a:t>pomysłu</a:t>
            </a:r>
            <a:r>
              <a:rPr lang="pl-PL" sz="2000" dirty="0"/>
              <a:t> </a:t>
            </a:r>
            <a:r>
              <a:rPr lang="pl-PL" sz="2000" b="1" dirty="0" smtClean="0"/>
              <a:t>na </a:t>
            </a:r>
            <a:r>
              <a:rPr lang="pl-PL" sz="2000" b="1" dirty="0"/>
              <a:t>rodzinną </a:t>
            </a:r>
            <a:r>
              <a:rPr lang="pl-PL" sz="2000" b="1" dirty="0" smtClean="0"/>
              <a:t>przejażdżkę</a:t>
            </a:r>
            <a:br>
              <a:rPr lang="pl-PL" sz="2000" b="1" dirty="0" smtClean="0"/>
            </a:br>
            <a:r>
              <a:rPr lang="pl-PL" sz="2000" b="1" dirty="0" smtClean="0"/>
              <a:t> </a:t>
            </a:r>
            <a:r>
              <a:rPr lang="pl-PL" sz="2000" b="1" dirty="0"/>
              <a:t>z dziećmi</a:t>
            </a:r>
            <a:r>
              <a:rPr lang="pl-PL" sz="2000" dirty="0"/>
              <a:t> </a:t>
            </a:r>
            <a:r>
              <a:rPr lang="pl-PL" sz="2000" dirty="0" smtClean="0"/>
              <a:t>.</a:t>
            </a:r>
            <a:endParaRPr lang="pl-PL"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42910" y="2214554"/>
            <a:ext cx="7772400" cy="1571636"/>
          </a:xfrm>
        </p:spPr>
        <p:txBody>
          <a:bodyPr>
            <a:noAutofit/>
          </a:bodyPr>
          <a:lstStyle/>
          <a:p>
            <a:r>
              <a:rPr lang="pl-PL" sz="2800" b="1" u="sng" dirty="0" smtClean="0">
                <a:solidFill>
                  <a:srgbClr val="00B050"/>
                </a:solidFill>
              </a:rPr>
              <a:t/>
            </a:r>
            <a:br>
              <a:rPr lang="pl-PL" sz="2800" b="1" u="sng" dirty="0" smtClean="0">
                <a:solidFill>
                  <a:srgbClr val="00B050"/>
                </a:solidFill>
              </a:rPr>
            </a:br>
            <a:r>
              <a:rPr lang="pl-PL" sz="2800" b="1" u="sng" dirty="0" smtClean="0">
                <a:solidFill>
                  <a:srgbClr val="00B050"/>
                </a:solidFill>
              </a:rPr>
              <a:t>Przebieg </a:t>
            </a:r>
            <a:r>
              <a:rPr lang="pl-PL" sz="2800" b="1" u="sng" dirty="0">
                <a:solidFill>
                  <a:srgbClr val="00B050"/>
                </a:solidFill>
              </a:rPr>
              <a:t>trasy rowerowej wyruszając w prawo </a:t>
            </a:r>
            <a:r>
              <a:rPr lang="pl-PL" sz="2800" b="1" u="sng" dirty="0" smtClean="0">
                <a:solidFill>
                  <a:srgbClr val="00B050"/>
                </a:solidFill>
              </a:rPr>
              <a:t/>
            </a:r>
            <a:br>
              <a:rPr lang="pl-PL" sz="2800" b="1" u="sng" dirty="0" smtClean="0">
                <a:solidFill>
                  <a:srgbClr val="00B050"/>
                </a:solidFill>
              </a:rPr>
            </a:br>
            <a:r>
              <a:rPr lang="pl-PL" sz="2800" b="1" u="sng" dirty="0" smtClean="0">
                <a:solidFill>
                  <a:srgbClr val="00B050"/>
                </a:solidFill>
              </a:rPr>
              <a:t>(</a:t>
            </a:r>
            <a:r>
              <a:rPr lang="pl-PL" sz="2800" b="1" u="sng" dirty="0">
                <a:solidFill>
                  <a:srgbClr val="00B050"/>
                </a:solidFill>
              </a:rPr>
              <a:t>na południe) patrząc na Wisłę:</a:t>
            </a:r>
            <a:r>
              <a:rPr lang="pl-PL" sz="2800" dirty="0"/>
              <a:t/>
            </a:r>
            <a:br>
              <a:rPr lang="pl-PL" sz="2800" dirty="0"/>
            </a:br>
            <a:r>
              <a:rPr lang="pl-PL" sz="2800" dirty="0" smtClean="0"/>
              <a:t/>
            </a:r>
            <a:br>
              <a:rPr lang="pl-PL" sz="2800" dirty="0" smtClean="0"/>
            </a:br>
            <a:r>
              <a:rPr lang="pl-PL" sz="2800" dirty="0" smtClean="0"/>
              <a:t>Pomnik Warszawskiej </a:t>
            </a:r>
            <a:r>
              <a:rPr lang="pl-PL" sz="2800" dirty="0"/>
              <a:t>Syrenki </a:t>
            </a:r>
            <a:r>
              <a:rPr lang="pl-PL" sz="2800" dirty="0" smtClean="0"/>
              <a:t/>
            </a:r>
            <a:br>
              <a:rPr lang="pl-PL" sz="2800" dirty="0" smtClean="0"/>
            </a:br>
            <a:r>
              <a:rPr lang="pl-PL" sz="2800" dirty="0" smtClean="0"/>
              <a:t>Płyta </a:t>
            </a:r>
            <a:r>
              <a:rPr lang="pl-PL" sz="2800" dirty="0"/>
              <a:t>Desantu </a:t>
            </a:r>
            <a:r>
              <a:rPr lang="pl-PL" sz="2800" dirty="0" smtClean="0"/>
              <a:t> </a:t>
            </a:r>
            <a:br>
              <a:rPr lang="pl-PL" sz="2800" dirty="0" smtClean="0"/>
            </a:br>
            <a:r>
              <a:rPr lang="pl-PL" sz="2800" dirty="0" smtClean="0"/>
              <a:t>Cypel </a:t>
            </a:r>
            <a:r>
              <a:rPr lang="pl-PL" sz="2800" dirty="0"/>
              <a:t>Czerniakowski </a:t>
            </a:r>
            <a:r>
              <a:rPr lang="pl-PL" sz="2800" dirty="0" smtClean="0"/>
              <a:t> </a:t>
            </a:r>
            <a:br>
              <a:rPr lang="pl-PL" sz="2800" dirty="0" smtClean="0"/>
            </a:br>
            <a:r>
              <a:rPr lang="pl-PL" sz="2800" dirty="0" smtClean="0"/>
              <a:t>Most </a:t>
            </a:r>
            <a:r>
              <a:rPr lang="pl-PL" sz="2800" dirty="0"/>
              <a:t>Łazienkowski </a:t>
            </a:r>
            <a:r>
              <a:rPr lang="pl-PL" sz="2800" dirty="0" smtClean="0"/>
              <a:t/>
            </a:r>
            <a:br>
              <a:rPr lang="pl-PL" sz="2800" dirty="0" smtClean="0"/>
            </a:br>
            <a:r>
              <a:rPr lang="pl-PL" sz="2800" dirty="0" smtClean="0"/>
              <a:t> plaża </a:t>
            </a:r>
            <a:r>
              <a:rPr lang="pl-PL" sz="2800" dirty="0"/>
              <a:t>przy Moście Poniatowskiego </a:t>
            </a:r>
            <a:r>
              <a:rPr lang="pl-PL" sz="2800" dirty="0" smtClean="0"/>
              <a:t/>
            </a:r>
            <a:br>
              <a:rPr lang="pl-PL" sz="2800" dirty="0" smtClean="0"/>
            </a:br>
            <a:r>
              <a:rPr lang="pl-PL" sz="2800" dirty="0" smtClean="0"/>
              <a:t> </a:t>
            </a:r>
            <a:r>
              <a:rPr lang="pl-PL" sz="2800" dirty="0"/>
              <a:t>ścieżka pieszo-rowerowa nad Wisłą </a:t>
            </a:r>
            <a:r>
              <a:rPr lang="pl-PL" sz="2800" dirty="0" smtClean="0"/>
              <a:t/>
            </a:r>
            <a:br>
              <a:rPr lang="pl-PL" sz="2800" dirty="0" smtClean="0"/>
            </a:br>
            <a:r>
              <a:rPr lang="pl-PL" sz="2800" dirty="0" smtClean="0"/>
              <a:t> Most </a:t>
            </a:r>
            <a:r>
              <a:rPr lang="pl-PL" sz="2800" dirty="0"/>
              <a:t>Gdański </a:t>
            </a:r>
            <a:br>
              <a:rPr lang="pl-PL" sz="2800" dirty="0"/>
            </a:br>
            <a:r>
              <a:rPr lang="pl-PL" sz="2800" dirty="0" smtClean="0"/>
              <a:t> </a:t>
            </a:r>
            <a:r>
              <a:rPr lang="pl-PL" sz="2800" dirty="0"/>
              <a:t>Multimedialny Park Fontann </a:t>
            </a:r>
            <a:r>
              <a:rPr lang="pl-PL" sz="2800" dirty="0" smtClean="0"/>
              <a:t/>
            </a:r>
            <a:br>
              <a:rPr lang="pl-PL" sz="2800" dirty="0" smtClean="0"/>
            </a:br>
            <a:r>
              <a:rPr lang="pl-PL" sz="2800" dirty="0" smtClean="0"/>
              <a:t>Bulwary </a:t>
            </a:r>
            <a:r>
              <a:rPr lang="pl-PL" sz="2800" dirty="0"/>
              <a:t>nadwiślańskie </a:t>
            </a:r>
            <a:r>
              <a:rPr lang="pl-PL" sz="2800" dirty="0" smtClean="0"/>
              <a:t/>
            </a:r>
            <a:br>
              <a:rPr lang="pl-PL" sz="2800" dirty="0" smtClean="0"/>
            </a:br>
            <a:r>
              <a:rPr lang="pl-PL" sz="2800" dirty="0" smtClean="0"/>
              <a:t> Pomnik Warszawskiej Syrenki</a:t>
            </a:r>
            <a:r>
              <a:rPr lang="pl-PL" sz="2800" dirty="0"/>
              <a:t/>
            </a:r>
            <a:br>
              <a:rPr lang="pl-PL" sz="2800" dirty="0"/>
            </a:br>
            <a:endParaRPr lang="pl-PL"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u="sng" dirty="0" smtClean="0">
                <a:solidFill>
                  <a:srgbClr val="00B050"/>
                </a:solidFill>
              </a:rPr>
              <a:t>MAPA TRASY</a:t>
            </a:r>
            <a:endParaRPr lang="pl-PL" b="1" u="sng" dirty="0">
              <a:solidFill>
                <a:srgbClr val="00B050"/>
              </a:solidFill>
            </a:endParaRPr>
          </a:p>
        </p:txBody>
      </p:sp>
      <p:pic>
        <p:nvPicPr>
          <p:cNvPr id="6" name="Symbol zastępczy zawartości 5" descr="9.JPG"/>
          <p:cNvPicPr>
            <a:picLocks noGrp="1" noChangeAspect="1"/>
          </p:cNvPicPr>
          <p:nvPr>
            <p:ph idx="1"/>
          </p:nvPr>
        </p:nvPicPr>
        <p:blipFill>
          <a:blip r:embed="rId2"/>
          <a:stretch>
            <a:fillRect/>
          </a:stretch>
        </p:blipFill>
        <p:spPr>
          <a:xfrm>
            <a:off x="1993390" y="1500174"/>
            <a:ext cx="5221816" cy="478521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2857496"/>
            <a:ext cx="8229600" cy="1143000"/>
          </a:xfrm>
        </p:spPr>
        <p:txBody>
          <a:bodyPr>
            <a:noAutofit/>
          </a:bodyPr>
          <a:lstStyle/>
          <a:p>
            <a:r>
              <a:rPr lang="pl-PL" sz="3200" b="1" u="sng" dirty="0">
                <a:solidFill>
                  <a:srgbClr val="00B050"/>
                </a:solidFill>
              </a:rPr>
              <a:t>Ciekawe miejsca na trasie i </a:t>
            </a:r>
            <a:r>
              <a:rPr lang="pl-PL" sz="3200" b="1" u="sng" dirty="0" smtClean="0">
                <a:solidFill>
                  <a:srgbClr val="00B050"/>
                </a:solidFill>
              </a:rPr>
              <a:t>wskazówki</a:t>
            </a:r>
            <a:r>
              <a:rPr lang="pl-PL" sz="1600" b="1" u="sng" dirty="0" smtClean="0">
                <a:solidFill>
                  <a:srgbClr val="00B050"/>
                </a:solidFill>
              </a:rPr>
              <a:t/>
            </a:r>
            <a:br>
              <a:rPr lang="pl-PL" sz="1600" b="1" u="sng" dirty="0" smtClean="0">
                <a:solidFill>
                  <a:srgbClr val="00B050"/>
                </a:solidFill>
              </a:rPr>
            </a:br>
            <a:r>
              <a:rPr lang="pl-PL" sz="1600" dirty="0"/>
              <a:t/>
            </a:r>
            <a:br>
              <a:rPr lang="pl-PL" sz="1600" dirty="0"/>
            </a:br>
            <a:r>
              <a:rPr lang="pl-PL" sz="2000" dirty="0"/>
              <a:t>Jadąc na północ Wisły poruszacie się po szlaku </a:t>
            </a:r>
            <a:r>
              <a:rPr lang="pl-PL" sz="2000" dirty="0" smtClean="0"/>
              <a:t>niebieskim</a:t>
            </a:r>
            <a:br>
              <a:rPr lang="pl-PL" sz="2000" dirty="0" smtClean="0"/>
            </a:br>
            <a:r>
              <a:rPr lang="pl-PL" sz="2000" dirty="0"/>
              <a:t> </a:t>
            </a:r>
            <a:r>
              <a:rPr lang="pl-PL" sz="2000" b="1" dirty="0"/>
              <a:t>z widokiem na Stadion </a:t>
            </a:r>
            <a:r>
              <a:rPr lang="pl-PL" sz="2000" b="1" dirty="0" smtClean="0"/>
              <a:t>Narodowy</a:t>
            </a:r>
            <a:br>
              <a:rPr lang="pl-PL" sz="2000" b="1" dirty="0" smtClean="0"/>
            </a:br>
            <a:r>
              <a:rPr lang="pl-PL" sz="2000" dirty="0"/>
              <a:t> i przeciwny zielony brzeg, którym będziecie </a:t>
            </a:r>
            <a:r>
              <a:rPr lang="pl-PL" sz="2000" dirty="0" smtClean="0"/>
              <a:t>się przemieszczać. </a:t>
            </a:r>
            <a:br>
              <a:rPr lang="pl-PL" sz="2000" dirty="0" smtClean="0"/>
            </a:br>
            <a:r>
              <a:rPr lang="pl-PL" sz="2000" dirty="0" smtClean="0"/>
              <a:t>Dojeżdżacie </a:t>
            </a:r>
            <a:r>
              <a:rPr lang="pl-PL" sz="2000" dirty="0"/>
              <a:t>do </a:t>
            </a:r>
            <a:r>
              <a:rPr lang="pl-PL" sz="2000" b="1" dirty="0"/>
              <a:t>Płyty Desantu</a:t>
            </a:r>
            <a:r>
              <a:rPr lang="pl-PL" sz="2000" dirty="0"/>
              <a:t>, za którą należy przejechać przez mostek </a:t>
            </a:r>
            <a:r>
              <a:rPr lang="pl-PL" sz="2000" dirty="0" smtClean="0"/>
              <a:t/>
            </a:r>
            <a:br>
              <a:rPr lang="pl-PL" sz="2000" dirty="0" smtClean="0"/>
            </a:br>
            <a:r>
              <a:rPr lang="pl-PL" sz="2000" dirty="0" smtClean="0"/>
              <a:t>przy </a:t>
            </a:r>
            <a:r>
              <a:rPr lang="pl-PL" sz="2000" b="1" dirty="0"/>
              <a:t>Porcie Czerniakowskim</a:t>
            </a:r>
            <a:r>
              <a:rPr lang="pl-PL" sz="2000" dirty="0"/>
              <a:t> na </a:t>
            </a:r>
            <a:r>
              <a:rPr lang="pl-PL" sz="2000" b="1" dirty="0"/>
              <a:t>Cypel Czerniakowski</a:t>
            </a:r>
            <a:r>
              <a:rPr lang="pl-PL" sz="2000" dirty="0" smtClean="0"/>
              <a:t>,</a:t>
            </a:r>
            <a:br>
              <a:rPr lang="pl-PL" sz="2000" dirty="0" smtClean="0"/>
            </a:br>
            <a:r>
              <a:rPr lang="pl-PL" sz="2000" dirty="0" smtClean="0"/>
              <a:t> </a:t>
            </a:r>
            <a:r>
              <a:rPr lang="pl-PL" sz="2000" dirty="0"/>
              <a:t>z którego prowadzi wygodny podjazd na </a:t>
            </a:r>
            <a:r>
              <a:rPr lang="pl-PL" sz="2000" b="1" dirty="0" smtClean="0"/>
              <a:t>Most </a:t>
            </a:r>
            <a:r>
              <a:rPr lang="pl-PL" sz="2000" b="1" dirty="0"/>
              <a:t>Łazienkowski. </a:t>
            </a:r>
            <a:r>
              <a:rPr lang="pl-PL" sz="2000" b="1" dirty="0" smtClean="0"/>
              <a:t/>
            </a:r>
            <a:br>
              <a:rPr lang="pl-PL" sz="2000" b="1" dirty="0" smtClean="0"/>
            </a:br>
            <a:r>
              <a:rPr lang="pl-PL" sz="2000" dirty="0" smtClean="0"/>
              <a:t>To </a:t>
            </a:r>
            <a:r>
              <a:rPr lang="pl-PL" sz="2000" dirty="0"/>
              <a:t>przeprawa rowerowa, która powstała w 2017 r. w ramach Zintegrowanych Inwestycji Terytorialnych metropolii warszawskiej, ułatwiając przejazd przez rzekę tym mostem. W kilku punktach na trasie można również przepłynąć </a:t>
            </a:r>
            <a:r>
              <a:rPr lang="pl-PL" sz="2000" dirty="0" smtClean="0"/>
              <a:t/>
            </a:r>
            <a:br>
              <a:rPr lang="pl-PL" sz="2000" dirty="0" smtClean="0"/>
            </a:br>
            <a:r>
              <a:rPr lang="pl-PL" sz="2000" dirty="0" smtClean="0"/>
              <a:t>na </a:t>
            </a:r>
            <a:r>
              <a:rPr lang="pl-PL" sz="2000" dirty="0"/>
              <a:t>drugi brzeg rzeki </a:t>
            </a:r>
            <a:r>
              <a:rPr lang="pl-PL" sz="2000" b="1" dirty="0"/>
              <a:t>tramwajem wodnym</a:t>
            </a:r>
            <a:r>
              <a:rPr lang="pl-PL" sz="2000" dirty="0"/>
              <a:t>, który kursuje od wiosny do jesieni. </a:t>
            </a:r>
            <a:br>
              <a:rPr lang="pl-PL" sz="2000" dirty="0"/>
            </a:br>
            <a:r>
              <a:rPr lang="pl-PL" sz="2000" dirty="0"/>
              <a:t>Zjeżdżając z mostu kierujecie się w lewo na bitą drogę przy </a:t>
            </a:r>
            <a:r>
              <a:rPr lang="pl-PL" sz="2000" dirty="0" smtClean="0"/>
              <a:t/>
            </a:r>
            <a:br>
              <a:rPr lang="pl-PL" sz="2000" dirty="0" smtClean="0"/>
            </a:br>
            <a:r>
              <a:rPr lang="pl-PL" sz="2000" b="1" dirty="0" smtClean="0"/>
              <a:t>Ośrodku </a:t>
            </a:r>
            <a:r>
              <a:rPr lang="pl-PL" sz="2000" b="1" dirty="0"/>
              <a:t>Sportowym</a:t>
            </a:r>
            <a:r>
              <a:rPr lang="pl-PL" sz="2000" dirty="0"/>
              <a:t>, która wyprowadzi Was na jedną z najprzyjemniejszych naszym zdaniem ścieżek w Warszawie nad samym brzegiem Wisły.</a:t>
            </a:r>
            <a:br>
              <a:rPr lang="pl-PL" sz="2000" dirty="0"/>
            </a:br>
            <a:endParaRPr lang="pl-PL"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428736"/>
            <a:ext cx="8229600" cy="1143000"/>
          </a:xfrm>
        </p:spPr>
        <p:txBody>
          <a:bodyPr>
            <a:noAutofit/>
          </a:bodyPr>
          <a:lstStyle/>
          <a:p>
            <a:r>
              <a:rPr lang="pl-PL" sz="1600" dirty="0"/>
              <a:t>Prowadzi ona wzdłuż rzeki aż do </a:t>
            </a:r>
            <a:r>
              <a:rPr lang="pl-PL" sz="1600" b="1" dirty="0" smtClean="0"/>
              <a:t>Mostu </a:t>
            </a:r>
            <a:r>
              <a:rPr lang="pl-PL" sz="1600" b="1" dirty="0"/>
              <a:t>Grota-Roweckiego</a:t>
            </a:r>
            <a:r>
              <a:rPr lang="pl-PL" sz="1600" dirty="0"/>
              <a:t>. Odcinek ten jest objęty ochroną programu Natura 2000. Szutrowa ścieżka łagodnie wije się między drzewami i stanowi niezwykłą okazję przebywania prawie </a:t>
            </a:r>
            <a:r>
              <a:rPr lang="pl-PL" sz="1600" b="1" dirty="0"/>
              <a:t>w centrum miasta nie czując jego gwaru dzięki zielonym, nieuregulowanym brzegom Wisły</a:t>
            </a:r>
            <a:r>
              <a:rPr lang="pl-PL" sz="1600" dirty="0"/>
              <a:t>. Etap ten pozwala spojrzeć na miasto z dystansu. </a:t>
            </a:r>
            <a:r>
              <a:rPr lang="pl-PL" sz="1600" dirty="0" smtClean="0"/>
              <a:t/>
            </a:r>
            <a:br>
              <a:rPr lang="pl-PL" sz="1600" dirty="0" smtClean="0"/>
            </a:br>
            <a:r>
              <a:rPr lang="pl-PL" sz="1600" dirty="0" smtClean="0"/>
              <a:t>Wybierając </a:t>
            </a:r>
            <a:r>
              <a:rPr lang="pl-PL" sz="1600" dirty="0"/>
              <a:t>jedną z </a:t>
            </a:r>
            <a:r>
              <a:rPr lang="pl-PL" sz="1600" b="1" dirty="0"/>
              <a:t>plaż praskich</a:t>
            </a:r>
            <a:r>
              <a:rPr lang="pl-PL" sz="1600" dirty="0"/>
              <a:t> można </a:t>
            </a:r>
            <a:r>
              <a:rPr lang="pl-PL" sz="1600" b="1" dirty="0"/>
              <a:t>podziwiać różnorodną architekturę Warszawy</a:t>
            </a:r>
            <a:r>
              <a:rPr lang="pl-PL" sz="1600" dirty="0"/>
              <a:t> </a:t>
            </a:r>
            <a:r>
              <a:rPr lang="pl-PL" sz="1600" dirty="0" smtClean="0"/>
              <a:t/>
            </a:r>
            <a:br>
              <a:rPr lang="pl-PL" sz="1600" dirty="0" smtClean="0"/>
            </a:br>
            <a:r>
              <a:rPr lang="pl-PL" sz="1600" dirty="0" smtClean="0"/>
              <a:t>od </a:t>
            </a:r>
            <a:r>
              <a:rPr lang="pl-PL" sz="1600" b="1" dirty="0"/>
              <a:t>Pałacu Kultury </a:t>
            </a:r>
            <a:r>
              <a:rPr lang="pl-PL" sz="1600" dirty="0"/>
              <a:t>począwszy, przez nowoczesne drapacze chmur po zabytkowy </a:t>
            </a:r>
            <a:r>
              <a:rPr lang="pl-PL" sz="1600" b="1" dirty="0"/>
              <a:t>Zamek Królewski </a:t>
            </a:r>
            <a:r>
              <a:rPr lang="pl-PL" sz="1600" dirty="0"/>
              <a:t>i kolorowe kamienice </a:t>
            </a:r>
            <a:r>
              <a:rPr lang="pl-PL" sz="1600" b="1" dirty="0"/>
              <a:t>Starówki</a:t>
            </a:r>
            <a:r>
              <a:rPr lang="pl-PL" sz="1600" dirty="0"/>
              <a:t>. Takie widoki oferuje przede wszystkim plaża przy </a:t>
            </a:r>
            <a:r>
              <a:rPr lang="pl-PL" sz="1600" b="1" dirty="0"/>
              <a:t>Moście</a:t>
            </a:r>
            <a:r>
              <a:rPr lang="pl-PL" sz="1600" dirty="0"/>
              <a:t> </a:t>
            </a:r>
            <a:r>
              <a:rPr lang="pl-PL" sz="1600" b="1" dirty="0"/>
              <a:t>Poniatowskiego</a:t>
            </a:r>
            <a:r>
              <a:rPr lang="pl-PL" sz="1600" dirty="0"/>
              <a:t> oraz </a:t>
            </a:r>
            <a:r>
              <a:rPr lang="pl-PL" sz="1600" b="1" dirty="0"/>
              <a:t>Praska Plaża Miejska</a:t>
            </a:r>
            <a:r>
              <a:rPr lang="pl-PL" sz="1600" dirty="0"/>
              <a:t> za </a:t>
            </a:r>
            <a:r>
              <a:rPr lang="pl-PL" sz="1600" b="1" dirty="0" smtClean="0"/>
              <a:t>Mostem </a:t>
            </a:r>
            <a:r>
              <a:rPr lang="pl-PL" sz="1600" b="1" dirty="0"/>
              <a:t>Śląsko-Dąbrowskim </a:t>
            </a:r>
            <a:r>
              <a:rPr lang="pl-PL" sz="1600" dirty="0"/>
              <a:t>jadąc w kierunku północnym. Tu też można </a:t>
            </a:r>
            <a:r>
              <a:rPr lang="pl-PL" sz="1600" b="1" dirty="0"/>
              <a:t>pograć w siatkówkę plażową lub wzmocnić trening na siłowni pod chmurką</a:t>
            </a:r>
            <a:r>
              <a:rPr lang="pl-PL" sz="1600" dirty="0"/>
              <a:t>. Urozmaiceniem dla dzieci będzie tu także park linowy. Na lewy brzeg Wisły proponujemy powrót </a:t>
            </a:r>
            <a:r>
              <a:rPr lang="pl-PL" sz="1600" b="1" dirty="0" smtClean="0"/>
              <a:t>Mostem </a:t>
            </a:r>
            <a:r>
              <a:rPr lang="pl-PL" sz="1600" b="1" dirty="0"/>
              <a:t>Gdańskim</a:t>
            </a:r>
            <a:r>
              <a:rPr lang="pl-PL" sz="1600" dirty="0"/>
              <a:t>. Aby na niego się dostać należy odbić od brzegu </a:t>
            </a:r>
            <a:r>
              <a:rPr lang="pl-PL" sz="1600" dirty="0" smtClean="0"/>
              <a:t>Wisły</a:t>
            </a:r>
            <a:br>
              <a:rPr lang="pl-PL" sz="1600" dirty="0" smtClean="0"/>
            </a:br>
            <a:r>
              <a:rPr lang="pl-PL" sz="1600" dirty="0" smtClean="0"/>
              <a:t> </a:t>
            </a:r>
            <a:r>
              <a:rPr lang="pl-PL" sz="1600" dirty="0"/>
              <a:t>w kierunku wejścia do warszawskiego ZOO od strony północnej. Ścieżka poprowadzona jest bezpiecznie obok torów tramwajowych. Z mostu należy zjechać w lewo przechodząc jeszcze nad Wisłostradą. Po niecałym kilometrze znajdziecie się w </a:t>
            </a:r>
            <a:r>
              <a:rPr lang="pl-PL" sz="1600" b="1" dirty="0"/>
              <a:t>Multimedialnym Parku Fontann</a:t>
            </a:r>
            <a:r>
              <a:rPr lang="pl-PL" sz="1600" dirty="0"/>
              <a:t>.</a:t>
            </a:r>
          </a:p>
        </p:txBody>
      </p:sp>
      <p:pic>
        <p:nvPicPr>
          <p:cNvPr id="4" name="Symbol zastępczy zawartości 3" descr="trasa-rowerowa.jpg"/>
          <p:cNvPicPr>
            <a:picLocks noGrp="1" noChangeAspect="1"/>
          </p:cNvPicPr>
          <p:nvPr>
            <p:ph idx="1"/>
          </p:nvPr>
        </p:nvPicPr>
        <p:blipFill>
          <a:blip r:embed="rId2" cstate="print"/>
          <a:stretch>
            <a:fillRect/>
          </a:stretch>
        </p:blipFill>
        <p:spPr>
          <a:xfrm>
            <a:off x="2786050" y="4071942"/>
            <a:ext cx="3215215" cy="2411411"/>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142984"/>
            <a:ext cx="8229600" cy="1143000"/>
          </a:xfrm>
        </p:spPr>
        <p:txBody>
          <a:bodyPr>
            <a:noAutofit/>
          </a:bodyPr>
          <a:lstStyle/>
          <a:p>
            <a:r>
              <a:rPr lang="pl-PL" sz="1600" dirty="0"/>
              <a:t>Lekka bryza lecąca z wiatrem będzie przyjemnym ochłodzeniem po nadwiślańskiej ścieżce</a:t>
            </a:r>
            <a:r>
              <a:rPr lang="pl-PL" sz="1600" dirty="0" smtClean="0"/>
              <a:t>,</a:t>
            </a:r>
            <a:br>
              <a:rPr lang="pl-PL" sz="1600" dirty="0" smtClean="0"/>
            </a:br>
            <a:r>
              <a:rPr lang="pl-PL" sz="1600" dirty="0" smtClean="0"/>
              <a:t> </a:t>
            </a:r>
            <a:r>
              <a:rPr lang="pl-PL" sz="1600" dirty="0"/>
              <a:t>na której możecie spodziewać się również dla urozmaicenia kilku podjazdów i zjazdów</a:t>
            </a:r>
            <a:r>
              <a:rPr lang="pl-PL" sz="1600" dirty="0" smtClean="0"/>
              <a:t>.</a:t>
            </a:r>
            <a:br>
              <a:rPr lang="pl-PL" sz="1600" dirty="0" smtClean="0"/>
            </a:br>
            <a:r>
              <a:rPr lang="pl-PL" sz="1600" dirty="0" smtClean="0"/>
              <a:t> </a:t>
            </a:r>
            <a:r>
              <a:rPr lang="pl-PL" sz="1600" dirty="0"/>
              <a:t>Na wysokości parku widać już z bliska </a:t>
            </a:r>
            <a:r>
              <a:rPr lang="pl-PL" sz="1600" b="1" dirty="0"/>
              <a:t>Starówkę i Nowe Miasto</a:t>
            </a:r>
            <a:r>
              <a:rPr lang="pl-PL" sz="1600" dirty="0"/>
              <a:t>, nieopodal zaczynają się również </a:t>
            </a:r>
            <a:r>
              <a:rPr lang="pl-PL" sz="1600" b="1" dirty="0"/>
              <a:t>Bulwary Wiślane</a:t>
            </a:r>
            <a:r>
              <a:rPr lang="pl-PL" sz="1600" dirty="0"/>
              <a:t> – najświeższy hit turystyczny miasta. Szeroki deptak tuż nad rzeką mieści miejsce dla spacerowiczów, rowerzystów, atrakcje dla dzieci i restauracje. Tu miasto ożywa w drugiej połowie dnia i wieczorem. Zdecydowanie należy zwolnić by zachować bezpieczeństwo, ale także by cieszyć się możliwościami jakie oferuje </a:t>
            </a:r>
            <a:r>
              <a:rPr lang="pl-PL" sz="1600" dirty="0" smtClean="0"/>
              <a:t>stolica mieszkańcom</a:t>
            </a:r>
            <a:br>
              <a:rPr lang="pl-PL" sz="1600" dirty="0" smtClean="0"/>
            </a:br>
            <a:r>
              <a:rPr lang="pl-PL" sz="1600" dirty="0" smtClean="0"/>
              <a:t> </a:t>
            </a:r>
            <a:r>
              <a:rPr lang="pl-PL" sz="1600" dirty="0"/>
              <a:t>i turystom</a:t>
            </a:r>
            <a:r>
              <a:rPr lang="pl-PL" sz="1600" dirty="0" smtClean="0"/>
              <a:t>.</a:t>
            </a:r>
            <a:br>
              <a:rPr lang="pl-PL" sz="1600" dirty="0" smtClean="0"/>
            </a:br>
            <a:r>
              <a:rPr lang="pl-PL" sz="1600" dirty="0" smtClean="0"/>
              <a:t> </a:t>
            </a:r>
            <a:r>
              <a:rPr lang="pl-PL" sz="1600" dirty="0"/>
              <a:t>Bulwarami docieramy do miejsca startu wycieczki mijając </a:t>
            </a:r>
            <a:r>
              <a:rPr lang="pl-PL" sz="1600" dirty="0" smtClean="0"/>
              <a:t>jeszcze</a:t>
            </a:r>
            <a:br>
              <a:rPr lang="pl-PL" sz="1600" dirty="0" smtClean="0"/>
            </a:br>
            <a:r>
              <a:rPr lang="pl-PL" sz="1600" dirty="0"/>
              <a:t> </a:t>
            </a:r>
            <a:r>
              <a:rPr lang="pl-PL" sz="1600" b="1" dirty="0"/>
              <a:t>Centrum Nauki </a:t>
            </a:r>
            <a:r>
              <a:rPr lang="pl-PL" sz="1600" b="1" dirty="0" smtClean="0"/>
              <a:t>Kopernik</a:t>
            </a:r>
            <a:r>
              <a:rPr lang="pl-PL" sz="1600" b="1" dirty="0"/>
              <a:t>.</a:t>
            </a:r>
            <a:endParaRPr lang="pl-PL" sz="1600" dirty="0"/>
          </a:p>
        </p:txBody>
      </p:sp>
      <p:pic>
        <p:nvPicPr>
          <p:cNvPr id="4" name="Symbol zastępczy zawartości 3" descr="park-fontann-warszawa.jpg"/>
          <p:cNvPicPr>
            <a:picLocks noGrp="1" noChangeAspect="1"/>
          </p:cNvPicPr>
          <p:nvPr>
            <p:ph idx="1"/>
          </p:nvPr>
        </p:nvPicPr>
        <p:blipFill>
          <a:blip r:embed="rId2"/>
          <a:stretch>
            <a:fillRect/>
          </a:stretch>
        </p:blipFill>
        <p:spPr>
          <a:xfrm>
            <a:off x="2143108" y="3286124"/>
            <a:ext cx="4716075" cy="314405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714620"/>
            <a:ext cx="8229600" cy="1143000"/>
          </a:xfrm>
        </p:spPr>
        <p:txBody>
          <a:bodyPr>
            <a:noAutofit/>
          </a:bodyPr>
          <a:lstStyle/>
          <a:p>
            <a:r>
              <a:rPr lang="pl-PL" sz="1600" dirty="0"/>
              <a:t>Jednym z wariantów trasy może być wydłużenie jej o most Siekierkowski na południu miasta. Wówczas zamiast wjeżdżać na </a:t>
            </a:r>
            <a:r>
              <a:rPr lang="pl-PL" sz="1600" b="1" dirty="0"/>
              <a:t>Cypel Czerniakowski </a:t>
            </a:r>
            <a:r>
              <a:rPr lang="pl-PL" sz="1600" dirty="0"/>
              <a:t>należy jechać prosto ścieżką rowerową mijając </a:t>
            </a:r>
            <a:r>
              <a:rPr lang="pl-PL" sz="1600" b="1" dirty="0"/>
              <a:t>Płytę Desantu </a:t>
            </a:r>
            <a:r>
              <a:rPr lang="pl-PL" sz="1600" dirty="0"/>
              <a:t>i podążając wzdłuż ulicy Czerniakowskiej. Aby uniknąć hałasu i ruchu na trasie polecamy skręcić w lewo w ulicę </a:t>
            </a:r>
            <a:r>
              <a:rPr lang="pl-PL" sz="1600" dirty="0" err="1" smtClean="0"/>
              <a:t>Bartycką</a:t>
            </a:r>
            <a:r>
              <a:rPr lang="pl-PL" sz="1600" dirty="0" smtClean="0"/>
              <a:t>, </a:t>
            </a:r>
            <a:r>
              <a:rPr lang="pl-PL" sz="1600" dirty="0"/>
              <a:t>która doprowadzi nas do mostu Siekierkowskiego. </a:t>
            </a:r>
            <a:r>
              <a:rPr lang="pl-PL" sz="1600" dirty="0" smtClean="0"/>
              <a:t/>
            </a:r>
            <a:br>
              <a:rPr lang="pl-PL" sz="1600" dirty="0" smtClean="0"/>
            </a:br>
            <a:r>
              <a:rPr lang="pl-PL" sz="1600" dirty="0" smtClean="0"/>
              <a:t>Jest </a:t>
            </a:r>
            <a:r>
              <a:rPr lang="pl-PL" sz="1600" dirty="0"/>
              <a:t>to najmniej przyjemny odcinek na trasie, na szczęście niezbyt długi. Przy trasie Siekierkowskiej wiedzie już całkiem przyjemna ścieżka rowerowa na drugą stronę Wisły. </a:t>
            </a:r>
            <a:r>
              <a:rPr lang="pl-PL" sz="1600" dirty="0" smtClean="0"/>
              <a:t/>
            </a:r>
            <a:br>
              <a:rPr lang="pl-PL" sz="1600" dirty="0" smtClean="0"/>
            </a:br>
            <a:r>
              <a:rPr lang="pl-PL" sz="1600" dirty="0" smtClean="0"/>
              <a:t>Powrót </a:t>
            </a:r>
            <a:r>
              <a:rPr lang="pl-PL" sz="1600" dirty="0"/>
              <a:t>na północ odbywa się wzdłuż Wału Miedzeszyńskiego również drogą </a:t>
            </a:r>
            <a:r>
              <a:rPr lang="pl-PL" sz="1600" dirty="0" smtClean="0"/>
              <a:t>wyznaczoną</a:t>
            </a:r>
            <a:br>
              <a:rPr lang="pl-PL" sz="1600" dirty="0" smtClean="0"/>
            </a:br>
            <a:r>
              <a:rPr lang="pl-PL" sz="1600" dirty="0" smtClean="0"/>
              <a:t> </a:t>
            </a:r>
            <a:r>
              <a:rPr lang="pl-PL" sz="1600" dirty="0"/>
              <a:t>dla rowerów i łączy się z opisaną trasą na wysokości </a:t>
            </a:r>
            <a:r>
              <a:rPr lang="pl-PL" sz="1600" dirty="0" smtClean="0"/>
              <a:t>Mostu </a:t>
            </a:r>
            <a:r>
              <a:rPr lang="pl-PL" sz="1600" dirty="0"/>
              <a:t>Łazienkowskiego</a:t>
            </a:r>
            <a:r>
              <a:rPr lang="pl-PL" sz="1600" dirty="0" smtClean="0"/>
              <a:t>.</a:t>
            </a:r>
            <a:br>
              <a:rPr lang="pl-PL" sz="1600" dirty="0" smtClean="0"/>
            </a:br>
            <a:r>
              <a:rPr lang="pl-PL" sz="1600" b="1" dirty="0"/>
              <a:t>Drugą możliwością wydłużenia trasy rowerowej i tę polecamy szczególnie</a:t>
            </a:r>
            <a:r>
              <a:rPr lang="pl-PL" sz="1600" dirty="0"/>
              <a:t> z uwagi na większą ilość terenów zielonych i spokoju na trasie względem ruchu drogowego, jest droga na północ. </a:t>
            </a:r>
            <a:r>
              <a:rPr lang="pl-PL" sz="1600" dirty="0" smtClean="0"/>
              <a:t/>
            </a:r>
            <a:br>
              <a:rPr lang="pl-PL" sz="1600" dirty="0" smtClean="0"/>
            </a:br>
            <a:r>
              <a:rPr lang="pl-PL" sz="1600" dirty="0" smtClean="0"/>
              <a:t>Zamiast </a:t>
            </a:r>
            <a:r>
              <a:rPr lang="pl-PL" sz="1600" dirty="0"/>
              <a:t>wracać </a:t>
            </a:r>
            <a:r>
              <a:rPr lang="pl-PL" sz="1600" dirty="0" smtClean="0"/>
              <a:t>Mostem </a:t>
            </a:r>
            <a:r>
              <a:rPr lang="pl-PL" sz="1600" dirty="0"/>
              <a:t>Gdańskim polecamy jechać ścieżką wzdłuż Wisły po praskiej </a:t>
            </a:r>
            <a:r>
              <a:rPr lang="pl-PL" sz="1600" dirty="0" smtClean="0"/>
              <a:t>stronie</a:t>
            </a:r>
            <a:br>
              <a:rPr lang="pl-PL" sz="1600" dirty="0" smtClean="0"/>
            </a:br>
            <a:r>
              <a:rPr lang="pl-PL" sz="1600" dirty="0" smtClean="0"/>
              <a:t> </a:t>
            </a:r>
            <a:r>
              <a:rPr lang="pl-PL" sz="1600" dirty="0"/>
              <a:t>aż do Mostu Grota-Roweckiego. Ścieżka ciągnie się przyjemnie wzdłuż </a:t>
            </a:r>
            <a:r>
              <a:rPr lang="pl-PL" sz="1600" dirty="0" smtClean="0"/>
              <a:t>łąki</a:t>
            </a:r>
            <a:br>
              <a:rPr lang="pl-PL" sz="1600" dirty="0" smtClean="0"/>
            </a:br>
            <a:r>
              <a:rPr lang="pl-PL" sz="1600" dirty="0" smtClean="0"/>
              <a:t> </a:t>
            </a:r>
            <a:r>
              <a:rPr lang="pl-PL" sz="1600" dirty="0"/>
              <a:t>i wału przeciwpowodziowego. Wjeżdżając na umocnienie tuż przed mostem dostaniecie </a:t>
            </a:r>
            <a:r>
              <a:rPr lang="pl-PL" sz="1600" dirty="0" smtClean="0"/>
              <a:t>się</a:t>
            </a:r>
            <a:br>
              <a:rPr lang="pl-PL" sz="1600" dirty="0" smtClean="0"/>
            </a:br>
            <a:r>
              <a:rPr lang="pl-PL" sz="1600" dirty="0" smtClean="0"/>
              <a:t> </a:t>
            </a:r>
            <a:r>
              <a:rPr lang="pl-PL" sz="1600" dirty="0"/>
              <a:t>na ścieżkę prowadzącą na </a:t>
            </a:r>
            <a:r>
              <a:rPr lang="pl-PL" sz="1600" b="1" dirty="0" smtClean="0"/>
              <a:t>przeprawę promem</a:t>
            </a:r>
            <a:r>
              <a:rPr lang="pl-PL" sz="1600" b="1" dirty="0"/>
              <a:t> na drugą stronę rzeki</a:t>
            </a:r>
            <a:r>
              <a:rPr lang="pl-PL" sz="1600" dirty="0"/>
              <a:t>, by wrócić również wzdłuż Wisły szeroką i wygodną ścieżką </a:t>
            </a:r>
            <a:r>
              <a:rPr lang="pl-PL" sz="1600" dirty="0" smtClean="0"/>
              <a:t>szutrową</a:t>
            </a:r>
            <a:r>
              <a:rPr lang="pl-PL" sz="1600" dirty="0"/>
              <a:t>, która doprowadzi Was do </a:t>
            </a:r>
            <a:r>
              <a:rPr lang="pl-PL" sz="1600" b="1" dirty="0"/>
              <a:t>Centrum Olimpijskiego</a:t>
            </a:r>
            <a:r>
              <a:rPr lang="pl-PL" sz="1600" dirty="0"/>
              <a:t>. </a:t>
            </a:r>
            <a:r>
              <a:rPr lang="pl-PL" sz="1600" dirty="0" smtClean="0"/>
              <a:t/>
            </a:r>
            <a:br>
              <a:rPr lang="pl-PL" sz="1600" dirty="0" smtClean="0"/>
            </a:br>
            <a:r>
              <a:rPr lang="pl-PL" sz="1600" dirty="0" smtClean="0"/>
              <a:t>Zjeżdżając </a:t>
            </a:r>
            <a:r>
              <a:rPr lang="pl-PL" sz="1600" dirty="0"/>
              <a:t>z mostu można zajrzeć do </a:t>
            </a:r>
            <a:r>
              <a:rPr lang="pl-PL" sz="1600" b="1" dirty="0"/>
              <a:t>wioski wikingów – ciekawej atrakcji dla dzieci</a:t>
            </a:r>
            <a:r>
              <a:rPr lang="pl-PL" sz="1600" dirty="0"/>
              <a:t>. Minąwszy siedzibę PKOL znajdziecie się na tyłach Klubu Sportowego Spójnia, gdzie znajduje </a:t>
            </a:r>
            <a:r>
              <a:rPr lang="pl-PL" sz="1600" dirty="0" smtClean="0"/>
              <a:t>się</a:t>
            </a:r>
            <a:br>
              <a:rPr lang="pl-PL" sz="1600" dirty="0" smtClean="0"/>
            </a:br>
            <a:r>
              <a:rPr lang="pl-PL" sz="1600" dirty="0" smtClean="0"/>
              <a:t> </a:t>
            </a:r>
            <a:r>
              <a:rPr lang="pl-PL" sz="1600" b="1" dirty="0"/>
              <a:t>Plaża Żoliborz</a:t>
            </a:r>
            <a:r>
              <a:rPr lang="pl-PL" sz="1600" dirty="0"/>
              <a:t>. Tu również można zafundować sobie przyjemną przerwę lub podpompować koła w pobliskim serwisie rowerowym. Ostatni odcinek wycieczki wiedzie </a:t>
            </a:r>
            <a:r>
              <a:rPr lang="pl-PL" sz="1600" dirty="0" smtClean="0"/>
              <a:t>wzdłuż</a:t>
            </a:r>
            <a:br>
              <a:rPr lang="pl-PL" sz="1600" dirty="0" smtClean="0"/>
            </a:br>
            <a:r>
              <a:rPr lang="pl-PL" sz="1600" dirty="0"/>
              <a:t> </a:t>
            </a:r>
            <a:r>
              <a:rPr lang="pl-PL" sz="1600" b="1" dirty="0"/>
              <a:t>Cytadeli Warszawskiej</a:t>
            </a:r>
            <a:r>
              <a:rPr lang="pl-PL" sz="1600" dirty="0"/>
              <a:t> – wartej również odwiedzenia. Minąwszy Cytadelę dojedziecie już do mostu Gdańskiego – miejsca gdzie zawraca pierwszy wariant naszej trasy. Należy zwrócić uwagę, że </a:t>
            </a:r>
            <a:r>
              <a:rPr lang="pl-PL" sz="1600" b="1" dirty="0"/>
              <a:t>na całej trasie wiodą bezpieczne ścieżki rowerowe, bez konieczności korzystania z jezdni.</a:t>
            </a:r>
            <a:endParaRPr lang="pl-PL"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571480"/>
            <a:ext cx="8229600" cy="1143000"/>
          </a:xfrm>
        </p:spPr>
        <p:txBody>
          <a:bodyPr>
            <a:noAutofit/>
          </a:bodyPr>
          <a:lstStyle/>
          <a:p>
            <a:r>
              <a:rPr lang="pl-PL" sz="1600" b="1" dirty="0"/>
              <a:t>Kolejnym wariantem trasy jest wydłużenie jej jeszcze bardziej na północ </a:t>
            </a:r>
            <a:r>
              <a:rPr lang="pl-PL" sz="1600" dirty="0"/>
              <a:t>w kierunku </a:t>
            </a:r>
            <a:r>
              <a:rPr lang="pl-PL" sz="1600" b="1" dirty="0"/>
              <a:t>Nowodworów</a:t>
            </a:r>
            <a:r>
              <a:rPr lang="pl-PL" sz="1600" dirty="0"/>
              <a:t>, skąd można </a:t>
            </a:r>
            <a:r>
              <a:rPr lang="pl-PL" sz="1600" b="1" dirty="0"/>
              <a:t>przeprawić się promem</a:t>
            </a:r>
            <a:r>
              <a:rPr lang="pl-PL" sz="1600" dirty="0"/>
              <a:t> na drugą stronę Wisły. Przypłynięcie promem również daje możliwość oglądania panoramy Warszawy. Aby dostać się do promu należy </a:t>
            </a:r>
            <a:r>
              <a:rPr lang="pl-PL" sz="1600" dirty="0" smtClean="0"/>
              <a:t>podążać </a:t>
            </a:r>
            <a:r>
              <a:rPr lang="pl-PL" sz="1600" dirty="0"/>
              <a:t>dalej bitą </a:t>
            </a:r>
            <a:r>
              <a:rPr lang="pl-PL" sz="1600" dirty="0" smtClean="0"/>
              <a:t>drogą</a:t>
            </a:r>
            <a:r>
              <a:rPr lang="pl-PL" sz="1600" dirty="0"/>
              <a:t> wzdłuż Wisły pod mostem Grota-Roweckiego, która wyprowadzi Was na nową ścieżkę rowerową poprowadzoną między Żeraniem a rzeką. Tu czeka na Was pięknie oświetlona 300-metrowa kładka dla pieszych i rowerzystów oddana do użytku w 2016 roku.</a:t>
            </a:r>
          </a:p>
        </p:txBody>
      </p:sp>
      <p:pic>
        <p:nvPicPr>
          <p:cNvPr id="4" name="Symbol zastępczy zawartości 3" descr="kladka-dla-rowerzystow.jpg"/>
          <p:cNvPicPr>
            <a:picLocks noGrp="1" noChangeAspect="1"/>
          </p:cNvPicPr>
          <p:nvPr>
            <p:ph idx="1"/>
          </p:nvPr>
        </p:nvPicPr>
        <p:blipFill>
          <a:blip r:embed="rId2"/>
          <a:stretch>
            <a:fillRect/>
          </a:stretch>
        </p:blipFill>
        <p:spPr>
          <a:xfrm>
            <a:off x="2000232" y="2428868"/>
            <a:ext cx="5017572" cy="3763179"/>
          </a:xfrm>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E3FA71DCAA7944EACC67A2F89EEF32A" ma:contentTypeVersion="8" ma:contentTypeDescription="Utwórz nowy dokument." ma:contentTypeScope="" ma:versionID="9b0ba850ab6b5d03b5032aeb8040e5e1">
  <xsd:schema xmlns:xsd="http://www.w3.org/2001/XMLSchema" xmlns:xs="http://www.w3.org/2001/XMLSchema" xmlns:p="http://schemas.microsoft.com/office/2006/metadata/properties" xmlns:ns2="6dfa7eef-3902-45a2-b62e-62847ee79db5" targetNamespace="http://schemas.microsoft.com/office/2006/metadata/properties" ma:root="true" ma:fieldsID="1476165660f41cfbf821193234251977" ns2:_="">
    <xsd:import namespace="6dfa7eef-3902-45a2-b62e-62847ee79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fa7eef-3902-45a2-b62e-62847ee79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6F96F9-18B2-47F7-964F-659C393C3B3A}"/>
</file>

<file path=customXml/itemProps2.xml><?xml version="1.0" encoding="utf-8"?>
<ds:datastoreItem xmlns:ds="http://schemas.openxmlformats.org/officeDocument/2006/customXml" ds:itemID="{5621C527-F2AF-4C7E-8CBB-E778A25D77C4}"/>
</file>

<file path=customXml/itemProps3.xml><?xml version="1.0" encoding="utf-8"?>
<ds:datastoreItem xmlns:ds="http://schemas.openxmlformats.org/officeDocument/2006/customXml" ds:itemID="{F4392C24-E809-409A-BFF8-D99C0632A9CE}"/>
</file>

<file path=docProps/app.xml><?xml version="1.0" encoding="utf-8"?>
<Properties xmlns="http://schemas.openxmlformats.org/officeDocument/2006/extended-properties" xmlns:vt="http://schemas.openxmlformats.org/officeDocument/2006/docPropsVTypes">
  <TotalTime>50</TotalTime>
  <Words>113</Words>
  <Application>Microsoft Office PowerPoint</Application>
  <PresentationFormat>Pokaz na ekranie (4:3)</PresentationFormat>
  <Paragraphs>12</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Motyw pakietu Office</vt:lpstr>
      <vt:lpstr>ROWEROWY  MAJ</vt:lpstr>
      <vt:lpstr>    Z sentymentu do rzek to moja ulubiona trasa.  Można realizować ją wielu wariantach: wydłużać i skracać w zależności  od Waszych możliwości kondycyjnych i czasowych.  Ma charakter pętli, dlatego można ją rozpocząć w dowolnym miejscu  na jej trasie i skręcić również w dowolnym kierunku wzdłuż rzeki.  Wystarczy dostać się na brzeg Wisły podążając w prawo lub lewo,  by poznać jej niezwykły czar.  Jest też bardzo urozmaicona pod względem ilości atrakcji po drodze. Wersja, którą proponuję jest przeznaczona dla osób, które mają ochotę na 1,5-godzinną wycieczkę w spokojnym tempie  na trasie 12 kilometrów. Można ją modyfikować w zależności od potrzeb uczestników – dla bardziej wymagających czeka wyprawa od jednego skraju miasta do drugiego na odcinku 40 km (Most Siekierkowski – Młociny),  po tych którzy szukają pomysłu na rodzinną przejażdżkę  z dziećmi .</vt:lpstr>
      <vt:lpstr> Przebieg trasy rowerowej wyruszając w prawo  (na południe) patrząc na Wisłę:  Pomnik Warszawskiej Syrenki  Płyta Desantu   Cypel Czerniakowski   Most Łazienkowski   plaża przy Moście Poniatowskiego   ścieżka pieszo-rowerowa nad Wisłą   Most Gdański   Multimedialny Park Fontann  Bulwary nadwiślańskie   Pomnik Warszawskiej Syrenki </vt:lpstr>
      <vt:lpstr>MAPA TRASY</vt:lpstr>
      <vt:lpstr>Ciekawe miejsca na trasie i wskazówki  Jadąc na północ Wisły poruszacie się po szlaku niebieskim  z widokiem na Stadion Narodowy  i przeciwny zielony brzeg, którym będziecie się przemieszczać.  Dojeżdżacie do Płyty Desantu, za którą należy przejechać przez mostek  przy Porcie Czerniakowskim na Cypel Czerniakowski,  z którego prowadzi wygodny podjazd na Most Łazienkowski.  To przeprawa rowerowa, która powstała w 2017 r. w ramach Zintegrowanych Inwestycji Terytorialnych metropolii warszawskiej, ułatwiając przejazd przez rzekę tym mostem. W kilku punktach na trasie można również przepłynąć  na drugi brzeg rzeki tramwajem wodnym, który kursuje od wiosny do jesieni.  Zjeżdżając z mostu kierujecie się w lewo na bitą drogę przy  Ośrodku Sportowym, która wyprowadzi Was na jedną z najprzyjemniejszych naszym zdaniem ścieżek w Warszawie nad samym brzegiem Wisły. </vt:lpstr>
      <vt:lpstr>Prowadzi ona wzdłuż rzeki aż do Mostu Grota-Roweckiego. Odcinek ten jest objęty ochroną programu Natura 2000. Szutrowa ścieżka łagodnie wije się między drzewami i stanowi niezwykłą okazję przebywania prawie w centrum miasta nie czując jego gwaru dzięki zielonym, nieuregulowanym brzegom Wisły. Etap ten pozwala spojrzeć na miasto z dystansu.  Wybierając jedną z plaż praskich można podziwiać różnorodną architekturę Warszawy  od Pałacu Kultury począwszy, przez nowoczesne drapacze chmur po zabytkowy Zamek Królewski i kolorowe kamienice Starówki. Takie widoki oferuje przede wszystkim plaża przy Moście Poniatowskiego oraz Praska Plaża Miejska za Mostem Śląsko-Dąbrowskim jadąc w kierunku północnym. Tu też można pograć w siatkówkę plażową lub wzmocnić trening na siłowni pod chmurką. Urozmaiceniem dla dzieci będzie tu także park linowy. Na lewy brzeg Wisły proponujemy powrót Mostem Gdańskim. Aby na niego się dostać należy odbić od brzegu Wisły  w kierunku wejścia do warszawskiego ZOO od strony północnej. Ścieżka poprowadzona jest bezpiecznie obok torów tramwajowych. Z mostu należy zjechać w lewo przechodząc jeszcze nad Wisłostradą. Po niecałym kilometrze znajdziecie się w Multimedialnym Parku Fontann.</vt:lpstr>
      <vt:lpstr>Lekka bryza lecąca z wiatrem będzie przyjemnym ochłodzeniem po nadwiślańskiej ścieżce,  na której możecie spodziewać się również dla urozmaicenia kilku podjazdów i zjazdów.  Na wysokości parku widać już z bliska Starówkę i Nowe Miasto, nieopodal zaczynają się również Bulwary Wiślane – najświeższy hit turystyczny miasta. Szeroki deptak tuż nad rzeką mieści miejsce dla spacerowiczów, rowerzystów, atrakcje dla dzieci i restauracje. Tu miasto ożywa w drugiej połowie dnia i wieczorem. Zdecydowanie należy zwolnić by zachować bezpieczeństwo, ale także by cieszyć się możliwościami jakie oferuje stolica mieszkańcom  i turystom.  Bulwarami docieramy do miejsca startu wycieczki mijając jeszcze  Centrum Nauki Kopernik.</vt:lpstr>
      <vt:lpstr>Jednym z wariantów trasy może być wydłużenie jej o most Siekierkowski na południu miasta. Wówczas zamiast wjeżdżać na Cypel Czerniakowski należy jechać prosto ścieżką rowerową mijając Płytę Desantu i podążając wzdłuż ulicy Czerniakowskiej. Aby uniknąć hałasu i ruchu na trasie polecamy skręcić w lewo w ulicę Bartycką, która doprowadzi nas do mostu Siekierkowskiego.  Jest to najmniej przyjemny odcinek na trasie, na szczęście niezbyt długi. Przy trasie Siekierkowskiej wiedzie już całkiem przyjemna ścieżka rowerowa na drugą stronę Wisły.  Powrót na północ odbywa się wzdłuż Wału Miedzeszyńskiego również drogą wyznaczoną  dla rowerów i łączy się z opisaną trasą na wysokości Mostu Łazienkowskiego. Drugą możliwością wydłużenia trasy rowerowej i tę polecamy szczególnie z uwagi na większą ilość terenów zielonych i spokoju na trasie względem ruchu drogowego, jest droga na północ.  Zamiast wracać Mostem Gdańskim polecamy jechać ścieżką wzdłuż Wisły po praskiej stronie  aż do Mostu Grota-Roweckiego. Ścieżka ciągnie się przyjemnie wzdłuż łąki  i wału przeciwpowodziowego. Wjeżdżając na umocnienie tuż przed mostem dostaniecie się  na ścieżkę prowadzącą na przeprawę promem na drugą stronę rzeki, by wrócić również wzdłuż Wisły szeroką i wygodną ścieżką szutrową, która doprowadzi Was do Centrum Olimpijskiego.  Zjeżdżając z mostu można zajrzeć do wioski wikingów – ciekawej atrakcji dla dzieci. Minąwszy siedzibę PKOL znajdziecie się na tyłach Klubu Sportowego Spójnia, gdzie znajduje się  Plaża Żoliborz. Tu również można zafundować sobie przyjemną przerwę lub podpompować koła w pobliskim serwisie rowerowym. Ostatni odcinek wycieczki wiedzie wzdłuż  Cytadeli Warszawskiej – wartej również odwiedzenia. Minąwszy Cytadelę dojedziecie już do mostu Gdańskiego – miejsca gdzie zawraca pierwszy wariant naszej trasy. Należy zwrócić uwagę, że na całej trasie wiodą bezpieczne ścieżki rowerowe, bez konieczności korzystania z jezdni.</vt:lpstr>
      <vt:lpstr>Kolejnym wariantem trasy jest wydłużenie jej jeszcze bardziej na północ w kierunku Nowodworów, skąd można przeprawić się promem na drugą stronę Wisły. Przypłynięcie promem również daje możliwość oglądania panoramy Warszawy. Aby dostać się do promu należy podążać dalej bitą drogą wzdłuż Wisły pod mostem Grota-Roweckiego, która wyprowadzi Was na nową ścieżkę rowerową poprowadzoną między Żeraniem a rzeką. Tu czeka na Was pięknie oświetlona 300-metrowa kładka dla pieszych i rowerzystów oddana do użytku w 2016 roku.</vt:lpstr>
      <vt:lpstr>Mam  nadzieję, że propozycja   wybranej przez  mnie  trasy rowerowej  spełni  Wasze  oczekiwania  i   będzie wspaniałym  pretekstem do wspólnej,  rodzinnej wyprawy rowerowej.  Pozdrawiam serdecznie i do  zobaczenia  na trasie !!!  Wychowawca świetlicy  Magda  Kaczmarczyk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ROWEROWY  MAJ</dc:title>
  <dc:creator>Asus</dc:creator>
  <cp:lastModifiedBy>Asus</cp:lastModifiedBy>
  <cp:revision>31</cp:revision>
  <dcterms:created xsi:type="dcterms:W3CDTF">2020-05-06T17:54:07Z</dcterms:created>
  <dcterms:modified xsi:type="dcterms:W3CDTF">2020-05-06T18:45:07Z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0x010100BE3FA71DCAA7944EACC67A2F89EEF32A</vt:lpwstr>
  </property>
</Properties>
</file>