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04D8-4307-4ECC-8B9C-5575F2BB0EC7}" type="datetimeFigureOut">
              <a:rPr lang="sk-SK" smtClean="0"/>
              <a:pPr/>
              <a:t>10. 11. 2020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Lineárna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>
                <a:solidFill>
                  <a:srgbClr val="C00000"/>
                </a:solidFill>
              </a:rPr>
              <a:t>r</a:t>
            </a:r>
            <a:r>
              <a:rPr lang="sk-SK" dirty="0" smtClean="0">
                <a:solidFill>
                  <a:srgbClr val="C00000"/>
                </a:solidFill>
              </a:rPr>
              <a:t>ovnica</a:t>
            </a:r>
            <a:r>
              <a:rPr lang="sk-SK" dirty="0" smtClean="0">
                <a:solidFill>
                  <a:srgbClr val="C00000"/>
                </a:solidFill>
              </a:rPr>
              <a:t>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Učivo 8</a:t>
            </a:r>
            <a:r>
              <a:rPr lang="sk-SK" dirty="0" smtClean="0">
                <a:solidFill>
                  <a:srgbClr val="002060"/>
                </a:solidFill>
              </a:rPr>
              <a:t>. </a:t>
            </a:r>
            <a:r>
              <a:rPr lang="sk-SK" dirty="0" smtClean="0">
                <a:solidFill>
                  <a:srgbClr val="002060"/>
                </a:solidFill>
              </a:rPr>
              <a:t>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Rovnosť a 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Rovnosť.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Zopakujme si :</a:t>
            </a:r>
          </a:p>
          <a:p>
            <a:pPr>
              <a:buNone/>
            </a:pPr>
            <a:r>
              <a:rPr lang="sk-SK" dirty="0" smtClean="0"/>
              <a:t>Zápisy s číslami alebo s číselnými výrazmi, ktoré majú tvar :</a:t>
            </a:r>
          </a:p>
          <a:p>
            <a:pPr>
              <a:buNone/>
            </a:pPr>
            <a:r>
              <a:rPr lang="sk-SK" dirty="0" smtClean="0"/>
              <a:t>4 + 2 = 6    8 – 4 = 2 . 2</a:t>
            </a:r>
          </a:p>
          <a:p>
            <a:pPr>
              <a:buNone/>
            </a:pPr>
            <a:r>
              <a:rPr lang="sk-SK" dirty="0" smtClean="0"/>
              <a:t>5 . 3 = 30 : 6 + 10</a:t>
            </a:r>
          </a:p>
          <a:p>
            <a:pPr>
              <a:buNone/>
            </a:pPr>
            <a:r>
              <a:rPr lang="sk-SK" dirty="0" smtClean="0"/>
              <a:t>Nazývame </a:t>
            </a:r>
            <a:r>
              <a:rPr lang="sk-SK" b="1" dirty="0" smtClean="0"/>
              <a:t>rovnosť.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   </a:t>
            </a:r>
            <a:r>
              <a:rPr lang="sk-SK" dirty="0" smtClean="0"/>
              <a:t>8 – 4     =    2 . 2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ľ</a:t>
            </a:r>
            <a:r>
              <a:rPr lang="sk-SK" dirty="0" smtClean="0">
                <a:solidFill>
                  <a:srgbClr val="FFC000"/>
                </a:solidFill>
              </a:rPr>
              <a:t>avá strana         pravá strana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                 rovnosti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  Ľ = 4                            P = 4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                    Ľ = P</a:t>
            </a:r>
          </a:p>
          <a:p>
            <a:pPr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Ak platí Ľ = P, rovnosť je platná.</a:t>
            </a:r>
            <a:endParaRPr lang="sk-SK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               </a:t>
            </a:r>
            <a:endParaRPr lang="sk-SK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     </a:t>
            </a:r>
            <a:endParaRPr lang="sk-SK" dirty="0" smtClean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Nerovnosť.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Rovnosť  10 – 4 = - 6 je </a:t>
            </a:r>
            <a:r>
              <a:rPr lang="sk-SK" b="1" dirty="0" smtClean="0"/>
              <a:t>neplatná, </a:t>
            </a:r>
            <a:r>
              <a:rPr lang="sk-SK" dirty="0" smtClean="0"/>
              <a:t>pretože</a:t>
            </a:r>
          </a:p>
          <a:p>
            <a:r>
              <a:rPr lang="sk-SK" dirty="0" smtClean="0"/>
              <a:t>Ľ = 6            P = - 6</a:t>
            </a:r>
          </a:p>
          <a:p>
            <a:r>
              <a:rPr lang="sk-SK" dirty="0" smtClean="0"/>
              <a:t>Zápis opravíme takto :</a:t>
            </a:r>
          </a:p>
          <a:p>
            <a:r>
              <a:rPr lang="sk-SK" dirty="0" smtClean="0"/>
              <a:t>10 – 4 ≠ - 6 a nazývame ho </a:t>
            </a:r>
            <a:r>
              <a:rPr lang="sk-SK" b="1" dirty="0" smtClean="0"/>
              <a:t>nerovnosť.</a:t>
            </a:r>
          </a:p>
          <a:p>
            <a:r>
              <a:rPr lang="sk-SK" dirty="0" smtClean="0"/>
              <a:t>Znak ≠ čítame </a:t>
            </a:r>
            <a:r>
              <a:rPr lang="sk-SK" dirty="0" smtClean="0">
                <a:solidFill>
                  <a:srgbClr val="C00000"/>
                </a:solidFill>
              </a:rPr>
              <a:t>„</a:t>
            </a:r>
            <a:r>
              <a:rPr lang="sk-SK" i="1" dirty="0" smtClean="0">
                <a:solidFill>
                  <a:srgbClr val="C00000"/>
                </a:solidFill>
              </a:rPr>
              <a:t>nerovná sa</a:t>
            </a:r>
            <a:r>
              <a:rPr lang="sk-SK" i="1" dirty="0" smtClean="0"/>
              <a:t>“ </a:t>
            </a:r>
            <a:r>
              <a:rPr lang="sk-SK" dirty="0" smtClean="0"/>
              <a:t>alebo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C00000"/>
                </a:solidFill>
              </a:rPr>
              <a:t>„je rôzne od“.</a:t>
            </a:r>
          </a:p>
          <a:p>
            <a:r>
              <a:rPr lang="sk-SK" dirty="0" smtClean="0"/>
              <a:t>Zopakujme si :</a:t>
            </a:r>
          </a:p>
          <a:p>
            <a:r>
              <a:rPr lang="sk-SK" dirty="0" smtClean="0"/>
              <a:t>Výrazy s jednou premennou .</a:t>
            </a:r>
          </a:p>
          <a:p>
            <a:pPr>
              <a:buNone/>
            </a:pPr>
            <a:r>
              <a:rPr lang="sk-SK" dirty="0" smtClean="0"/>
              <a:t>     x + x + x;  2p – 8...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3x</a:t>
            </a:r>
            <a:r>
              <a:rPr lang="sk-SK" dirty="0" smtClean="0"/>
              <a:t> je jednočlen, kde </a:t>
            </a:r>
            <a:r>
              <a:rPr lang="sk-SK" dirty="0" smtClean="0">
                <a:solidFill>
                  <a:srgbClr val="C00000"/>
                </a:solidFill>
              </a:rPr>
              <a:t>3 </a:t>
            </a:r>
            <a:r>
              <a:rPr lang="sk-SK" dirty="0" smtClean="0"/>
              <a:t>je </a:t>
            </a:r>
            <a:r>
              <a:rPr lang="sk-SK" dirty="0" smtClean="0">
                <a:solidFill>
                  <a:srgbClr val="C00000"/>
                </a:solidFill>
              </a:rPr>
              <a:t>číselný koeficient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x</a:t>
            </a:r>
            <a:r>
              <a:rPr lang="sk-SK" dirty="0" smtClean="0"/>
              <a:t> je </a:t>
            </a:r>
            <a:r>
              <a:rPr lang="sk-SK" dirty="0" smtClean="0">
                <a:solidFill>
                  <a:srgbClr val="C00000"/>
                </a:solidFill>
              </a:rPr>
              <a:t>premenná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3x + 5 </a:t>
            </a:r>
            <a:r>
              <a:rPr lang="sk-SK" dirty="0" smtClean="0"/>
              <a:t>je dvojčlen, kde </a:t>
            </a:r>
            <a:r>
              <a:rPr lang="sk-SK" dirty="0" smtClean="0">
                <a:solidFill>
                  <a:srgbClr val="C00000"/>
                </a:solidFill>
              </a:rPr>
              <a:t>3x </a:t>
            </a:r>
            <a:r>
              <a:rPr lang="sk-SK" dirty="0" smtClean="0"/>
              <a:t>je </a:t>
            </a:r>
            <a:r>
              <a:rPr lang="sk-SK" dirty="0" smtClean="0">
                <a:solidFill>
                  <a:srgbClr val="C00000"/>
                </a:solidFill>
              </a:rPr>
              <a:t>člen s premennou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5</a:t>
            </a:r>
            <a:r>
              <a:rPr lang="sk-SK" dirty="0" smtClean="0"/>
              <a:t> je </a:t>
            </a:r>
            <a:r>
              <a:rPr lang="sk-SK" dirty="0" smtClean="0">
                <a:solidFill>
                  <a:srgbClr val="C00000"/>
                </a:solidFill>
              </a:rPr>
              <a:t>číslo teda člen bez premennej.</a:t>
            </a:r>
            <a:endParaRPr lang="sk-SK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Zopakujme si výrazy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Opačný výraz k danému výrazu.</a:t>
            </a:r>
          </a:p>
          <a:p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 pôvodnom výraze všetky znamienka zameníme za opačné</a:t>
            </a:r>
          </a:p>
          <a:p>
            <a:r>
              <a:rPr lang="sk-SK" dirty="0" smtClean="0"/>
              <a:t>Pôvodný výraz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8 + 3y</a:t>
            </a:r>
          </a:p>
          <a:p>
            <a:r>
              <a:rPr lang="sk-SK" dirty="0" smtClean="0"/>
              <a:t>Opačný výraz    - 2x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- 8 – 3y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Počtové výkony s výrazmi.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Sčítanie výrazov</a:t>
            </a:r>
          </a:p>
          <a:p>
            <a:r>
              <a:rPr lang="sk-SK" dirty="0" smtClean="0"/>
              <a:t>Výrazy s tou istou premennou sčítame tak, že sčítame ich číselné koeficienty a premennú opíšeme</a:t>
            </a:r>
            <a:endParaRPr lang="sk-SK" dirty="0"/>
          </a:p>
          <a:p>
            <a:r>
              <a:rPr lang="sk-SK" dirty="0" smtClean="0"/>
              <a:t>5a + 2a + 9a = 16a</a:t>
            </a:r>
          </a:p>
          <a:p>
            <a:r>
              <a:rPr lang="sk-SK" dirty="0" smtClean="0"/>
              <a:t>( 5x + 8 )+ ( 7x + 3 ) = 12x + 11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Odčítanie výrazovo</a:t>
            </a:r>
          </a:p>
          <a:p>
            <a:r>
              <a:rPr lang="sk-SK" dirty="0" smtClean="0"/>
              <a:t>Odčítať výraz znamená pripočítať opačný výraz</a:t>
            </a:r>
          </a:p>
          <a:p>
            <a:r>
              <a:rPr lang="sk-SK" dirty="0" smtClean="0"/>
              <a:t>5a – ( 2a + 9a ) = 5a + ( - 2a – 9a ) = 5a – 11a = - 6a</a:t>
            </a:r>
          </a:p>
          <a:p>
            <a:r>
              <a:rPr lang="sk-SK" dirty="0" smtClean="0"/>
              <a:t>( 5x +8 ) – ( 7x + 3 ) = 5x + 8 + ( -7x – 3 ) = 5x + 8 -7x – 3 = - 2x + 5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Počtové výkony s výrazmi.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Násobenie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Násobiť výraz číslom, znamená vynásobiť každý člen výrazu daným číslom</a:t>
            </a:r>
          </a:p>
          <a:p>
            <a:r>
              <a:rPr lang="sk-SK" dirty="0" smtClean="0"/>
              <a:t>Napríklad: </a:t>
            </a:r>
          </a:p>
          <a:p>
            <a:r>
              <a:rPr lang="sk-SK" dirty="0" smtClean="0"/>
              <a:t>2. ( 2a + 3 ) = 2.2a + 2.3 =</a:t>
            </a:r>
          </a:p>
          <a:p>
            <a:r>
              <a:rPr lang="sk-SK" dirty="0" smtClean="0"/>
              <a:t>4a + 6 alebo</a:t>
            </a:r>
          </a:p>
          <a:p>
            <a:r>
              <a:rPr lang="sk-SK" dirty="0" smtClean="0"/>
              <a:t>( 5x – 8 ) . 4 = 5x.4 -8.4 =  20x - 32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Delenie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Deliť výraz číslom, znamená vydeliť týmto číslom každý člen výrazu</a:t>
            </a:r>
          </a:p>
          <a:p>
            <a:r>
              <a:rPr lang="sk-SK" dirty="0" smtClean="0"/>
              <a:t>Napríklad:</a:t>
            </a:r>
          </a:p>
          <a:p>
            <a:r>
              <a:rPr lang="sk-SK" dirty="0" smtClean="0"/>
              <a:t>( 3a + 9 ) : 3 = 3a:3 + 9:3 = </a:t>
            </a:r>
          </a:p>
          <a:p>
            <a:r>
              <a:rPr lang="sk-SK" dirty="0" smtClean="0"/>
              <a:t>1a + 3 = a + 3</a:t>
            </a:r>
          </a:p>
          <a:p>
            <a:r>
              <a:rPr lang="sk-SK" dirty="0" smtClean="0"/>
              <a:t>( 15x – 5 ) = 15x:5 – 5:5 =</a:t>
            </a:r>
          </a:p>
          <a:p>
            <a:r>
              <a:rPr lang="sk-SK" dirty="0" smtClean="0"/>
              <a:t>3x - 1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Je zápis rovnosti dvoch výrazov.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Riešiť rovnicu </a:t>
            </a:r>
            <a:r>
              <a:rPr lang="sk-SK" dirty="0" smtClean="0"/>
              <a:t>znamená </a:t>
            </a:r>
            <a:r>
              <a:rPr lang="sk-SK" dirty="0" smtClean="0">
                <a:solidFill>
                  <a:srgbClr val="C00000"/>
                </a:solidFill>
              </a:rPr>
              <a:t>určiť </a:t>
            </a:r>
            <a:r>
              <a:rPr lang="sk-SK" dirty="0" smtClean="0">
                <a:solidFill>
                  <a:srgbClr val="C00000"/>
                </a:solidFill>
              </a:rPr>
              <a:t>hodnotu </a:t>
            </a:r>
            <a:r>
              <a:rPr lang="sk-SK" dirty="0" smtClean="0">
                <a:solidFill>
                  <a:srgbClr val="C00000"/>
                </a:solidFill>
              </a:rPr>
              <a:t>premennej </a:t>
            </a:r>
            <a:r>
              <a:rPr lang="sk-SK" dirty="0" smtClean="0"/>
              <a:t>tak, aby sme dosadením vypočítanej číselnej hodnoty do výrazov na obidvoch stranách rovnice získali </a:t>
            </a:r>
            <a:r>
              <a:rPr lang="sk-SK" dirty="0" smtClean="0">
                <a:solidFill>
                  <a:srgbClr val="C00000"/>
                </a:solidFill>
              </a:rPr>
              <a:t>platnú </a:t>
            </a:r>
            <a:r>
              <a:rPr lang="sk-SK" dirty="0" smtClean="0">
                <a:solidFill>
                  <a:srgbClr val="C00000"/>
                </a:solidFill>
              </a:rPr>
              <a:t>rovnosť.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Zápis    x – 5 = 4    je   </a:t>
            </a:r>
            <a:r>
              <a:rPr lang="sk-SK" dirty="0" smtClean="0">
                <a:solidFill>
                  <a:srgbClr val="FF0000"/>
                </a:solidFill>
              </a:rPr>
              <a:t>rovnica s neznámou x</a:t>
            </a:r>
            <a:endParaRPr lang="sk-S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x   -    5     =      4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ľavá strana             pravá strana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rovnice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Ľ                                 P</a:t>
            </a:r>
          </a:p>
          <a:p>
            <a:pPr>
              <a:buNone/>
            </a:pPr>
            <a:r>
              <a:rPr lang="sk-SK" b="1" dirty="0" smtClean="0"/>
              <a:t>Riešenie rovnice :   </a:t>
            </a:r>
            <a:r>
              <a:rPr lang="sk-SK" dirty="0" smtClean="0"/>
              <a:t>       x – 5 = 4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             x = 4 + 5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             x = 9</a:t>
            </a:r>
          </a:p>
          <a:p>
            <a:pPr>
              <a:buNone/>
            </a:pPr>
            <a:r>
              <a:rPr lang="sk-SK" dirty="0" smtClean="0"/>
              <a:t>Riešenie rovnice je postup, ktorým vypočítame hodnotu neznámej x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je vypočítaná hodnota neznámej x, ktorú nazývame aj </a:t>
            </a:r>
            <a:r>
              <a:rPr lang="sk-SK" b="1" dirty="0" smtClean="0"/>
              <a:t>koreň rovnice.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                       </a:t>
            </a:r>
            <a:endParaRPr 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 Ekvivalentná úprava </a:t>
            </a:r>
            <a:r>
              <a:rPr lang="sk-SK" dirty="0" smtClean="0">
                <a:solidFill>
                  <a:srgbClr val="C00000"/>
                </a:solidFill>
              </a:rPr>
              <a:t>rovnice.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Je úprava rovnice, ktorá mení len tvar rovnice a nemení množinu koreňov rovnice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1. ekvivalentná úprava : </a:t>
            </a:r>
            <a:r>
              <a:rPr lang="sk-SK" dirty="0" smtClean="0"/>
              <a:t>k obidvom stranám rovnice pripočítame alebo odpočítame ľubovoľné číslo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x + 5 = 10     / -5  ekvivalentná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x + 5 – 5 = 10 – 5          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  x = 5   </a:t>
            </a:r>
          </a:p>
          <a:p>
            <a:endParaRPr lang="sk-SK" dirty="0" smtClean="0">
              <a:solidFill>
                <a:srgbClr val="002060"/>
              </a:solidFill>
            </a:endParaRPr>
          </a:p>
          <a:p>
            <a:r>
              <a:rPr lang="sk-SK" dirty="0" smtClean="0">
                <a:solidFill>
                  <a:srgbClr val="002060"/>
                </a:solidFill>
              </a:rPr>
              <a:t>2. ekvivalentná úprava: </a:t>
            </a:r>
            <a:r>
              <a:rPr lang="sk-SK" dirty="0" smtClean="0"/>
              <a:t>obidve strany rovnice vynásobíme alebo vydelíme rovnakým číslom rôznym od nuly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4. x = 48    / : 4   ekvivalentná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4.x : 4 = 48 : 4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1.x = 12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x = 12   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Skúška správnosti.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Vypočítaný koreň dosadíme za neznámu a skontrolujeme rovnosť dvoch výrazov</a:t>
            </a:r>
          </a:p>
          <a:p>
            <a:r>
              <a:rPr lang="sk-SK" dirty="0" smtClean="0"/>
              <a:t>Overíme, či sa ľavá strana ( Ľ ) rovná pravej strane ( P ) rovnice</a:t>
            </a:r>
          </a:p>
          <a:p>
            <a:r>
              <a:rPr lang="sk-SK" dirty="0" smtClean="0"/>
              <a:t>Napríklad:</a:t>
            </a:r>
          </a:p>
          <a:p>
            <a:r>
              <a:rPr lang="sk-SK" dirty="0" smtClean="0"/>
              <a:t>Ľ : x + 5 = 5 + 5 = 10</a:t>
            </a:r>
          </a:p>
          <a:p>
            <a:r>
              <a:rPr lang="sk-SK" dirty="0" smtClean="0"/>
              <a:t>P : 10</a:t>
            </a:r>
          </a:p>
          <a:p>
            <a:r>
              <a:rPr lang="sk-SK" dirty="0" smtClean="0"/>
              <a:t>Ľ = 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689</Words>
  <Application>Microsoft Office PowerPoint</Application>
  <PresentationFormat>Prezentácia na obrazovke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Lineárna rovnica.</vt:lpstr>
      <vt:lpstr>Rovnosť a rovnica.</vt:lpstr>
      <vt:lpstr>Zopakujme si výrazy s premennou.</vt:lpstr>
      <vt:lpstr>Počtové výkony s výrazmi.</vt:lpstr>
      <vt:lpstr>Rovnica.</vt:lpstr>
      <vt:lpstr> Ekvivalentná úprava rovnice.</vt:lpstr>
      <vt:lpstr>Skúška správnosti.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Premenná. Výraz. Rovnica.</dc:title>
  <dc:creator>Katarina Kovacova</dc:creator>
  <cp:lastModifiedBy>Katarina Kovacova</cp:lastModifiedBy>
  <cp:revision>18</cp:revision>
  <dcterms:created xsi:type="dcterms:W3CDTF">2020-04-29T09:35:21Z</dcterms:created>
  <dcterms:modified xsi:type="dcterms:W3CDTF">2020-11-10T09:17:13Z</dcterms:modified>
</cp:coreProperties>
</file>