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1D23-F0CD-45F6-B7ED-DABC81289BA2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EDFD-D23E-45F2-AAC4-DCBF2D629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1D23-F0CD-45F6-B7ED-DABC81289BA2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EDFD-D23E-45F2-AAC4-DCBF2D629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1D23-F0CD-45F6-B7ED-DABC81289BA2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EDFD-D23E-45F2-AAC4-DCBF2D629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1D23-F0CD-45F6-B7ED-DABC81289BA2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EDFD-D23E-45F2-AAC4-DCBF2D629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1D23-F0CD-45F6-B7ED-DABC81289BA2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EDFD-D23E-45F2-AAC4-DCBF2D629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1D23-F0CD-45F6-B7ED-DABC81289BA2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EDFD-D23E-45F2-AAC4-DCBF2D629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1D23-F0CD-45F6-B7ED-DABC81289BA2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EDFD-D23E-45F2-AAC4-DCBF2D629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1D23-F0CD-45F6-B7ED-DABC81289BA2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EDFD-D23E-45F2-AAC4-DCBF2D629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1D23-F0CD-45F6-B7ED-DABC81289BA2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EDFD-D23E-45F2-AAC4-DCBF2D629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1D23-F0CD-45F6-B7ED-DABC81289BA2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EDFD-D23E-45F2-AAC4-DCBF2D629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1D23-F0CD-45F6-B7ED-DABC81289BA2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7EDFD-D23E-45F2-AAC4-DCBF2D629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1D23-F0CD-45F6-B7ED-DABC81289BA2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7EDFD-D23E-45F2-AAC4-DCBF2D629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Upevňovanie a precvičovanie učiva II.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Učivo 8.ročníka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Zopakujme si rovnice.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b="1" dirty="0" smtClean="0"/>
              <a:t>Rovnosť a rovnica.</a:t>
            </a:r>
          </a:p>
          <a:p>
            <a:r>
              <a:rPr lang="sk-SK" dirty="0" smtClean="0"/>
              <a:t>Zápisy s číslami alebo číselnými výrazmi, ktoré majú tvar :</a:t>
            </a:r>
          </a:p>
          <a:p>
            <a:r>
              <a:rPr lang="sk-SK" dirty="0" smtClean="0"/>
              <a:t>4+2=6          8-4=2.2        5.3=30:6+10</a:t>
            </a:r>
          </a:p>
          <a:p>
            <a:pPr>
              <a:buNone/>
            </a:pPr>
            <a:r>
              <a:rPr lang="sk-SK" dirty="0" smtClean="0"/>
              <a:t>    nazývame </a:t>
            </a:r>
            <a:r>
              <a:rPr lang="sk-SK" b="1" dirty="0" smtClean="0"/>
              <a:t>rovnosť.</a:t>
            </a:r>
            <a:endParaRPr lang="sk-SK" dirty="0" smtClean="0"/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Napríklad : 8-4=2.2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4 = 4   táto rovnosť je platná.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Platí, že ľavá strana sa rovná pravej strane rovnosti.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 smtClean="0"/>
              <a:t>Rovnosť  10-4=-6 je </a:t>
            </a:r>
            <a:r>
              <a:rPr lang="sk-SK" b="1" dirty="0" smtClean="0"/>
              <a:t>neplatná</a:t>
            </a:r>
            <a:r>
              <a:rPr lang="sk-SK" dirty="0" smtClean="0"/>
              <a:t>, pretože Ľ=6 a P=-6</a:t>
            </a:r>
          </a:p>
          <a:p>
            <a:pPr>
              <a:buNone/>
            </a:pPr>
            <a:r>
              <a:rPr lang="sk-SK" dirty="0" smtClean="0"/>
              <a:t>Zápis opravíme takto: 10-4≠-6 a nazývame ho </a:t>
            </a:r>
            <a:r>
              <a:rPr lang="sk-SK" b="1" dirty="0" smtClean="0"/>
              <a:t>nerovnosť.</a:t>
            </a:r>
          </a:p>
          <a:p>
            <a:pPr>
              <a:buNone/>
            </a:pPr>
            <a:r>
              <a:rPr lang="sk-SK" dirty="0" smtClean="0"/>
              <a:t>Znak ≠ čítame „nerovná sa“ alebo „ je rôzne od“.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Rovnica.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Zápis x – 5 = 4 nazývame </a:t>
            </a:r>
            <a:r>
              <a:rPr lang="sk-SK" b="1" dirty="0" smtClean="0"/>
              <a:t>rovnica.</a:t>
            </a:r>
            <a:endParaRPr lang="sk-SK" dirty="0" smtClean="0"/>
          </a:p>
          <a:p>
            <a:r>
              <a:rPr lang="sk-SK" dirty="0" smtClean="0"/>
              <a:t>Premennú x na ľavej strane nazývame </a:t>
            </a:r>
            <a:r>
              <a:rPr lang="sk-SK" b="1" dirty="0" smtClean="0"/>
              <a:t>neznáma.</a:t>
            </a:r>
            <a:endParaRPr lang="sk-SK" dirty="0" smtClean="0"/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Zápis   x – 5 = 4    </a:t>
            </a:r>
            <a:r>
              <a:rPr lang="sk-SK" b="1" dirty="0" smtClean="0"/>
              <a:t>je rovnica s neznámou x</a:t>
            </a:r>
          </a:p>
          <a:p>
            <a:pPr>
              <a:buNone/>
            </a:pPr>
            <a:r>
              <a:rPr lang="sk-SK" dirty="0" smtClean="0"/>
              <a:t>           ľavá strana     pravá strana rovnice</a:t>
            </a:r>
          </a:p>
          <a:p>
            <a:pPr>
              <a:buNone/>
            </a:pPr>
            <a:r>
              <a:rPr lang="sk-SK" b="1" dirty="0"/>
              <a:t> </a:t>
            </a:r>
            <a:r>
              <a:rPr lang="sk-SK" b="1" dirty="0" smtClean="0"/>
              <a:t>                   Ľ                       P</a:t>
            </a:r>
          </a:p>
          <a:p>
            <a:pPr>
              <a:buNone/>
            </a:pPr>
            <a:endParaRPr lang="sk-SK" b="1" dirty="0"/>
          </a:p>
          <a:p>
            <a:pPr>
              <a:buNone/>
            </a:pPr>
            <a:r>
              <a:rPr lang="sk-SK" b="1" dirty="0" smtClean="0"/>
              <a:t>Riešenie rovnice</a:t>
            </a:r>
            <a:r>
              <a:rPr lang="sk-SK" dirty="0" smtClean="0"/>
              <a:t> – je </a:t>
            </a:r>
            <a:r>
              <a:rPr lang="sk-SK" b="1" dirty="0" smtClean="0"/>
              <a:t>postup</a:t>
            </a:r>
            <a:r>
              <a:rPr lang="sk-SK" dirty="0" smtClean="0"/>
              <a:t>, ktorým vypočítame        hodnotu neznámej x.</a:t>
            </a:r>
          </a:p>
          <a:p>
            <a:pPr>
              <a:buNone/>
            </a:pPr>
            <a:r>
              <a:rPr lang="sk-SK" b="1" dirty="0"/>
              <a:t> </a:t>
            </a:r>
            <a:r>
              <a:rPr lang="sk-SK" b="1" dirty="0" smtClean="0"/>
              <a:t>                              </a:t>
            </a:r>
            <a:r>
              <a:rPr lang="sk-SK" dirty="0" smtClean="0"/>
              <a:t>-  je vypočítaná hodnota neznámej x, ktorú nazývame aj </a:t>
            </a:r>
            <a:r>
              <a:rPr lang="sk-SK" b="1" dirty="0" smtClean="0"/>
              <a:t>koreň rovnice.</a:t>
            </a:r>
          </a:p>
          <a:p>
            <a:pPr>
              <a:buNone/>
            </a:pPr>
            <a:r>
              <a:rPr lang="sk-SK" dirty="0" smtClean="0"/>
              <a:t>Správnosť riešenia overíme </a:t>
            </a:r>
            <a:r>
              <a:rPr lang="sk-SK" b="1" dirty="0" smtClean="0"/>
              <a:t>skúškou správnosti.</a:t>
            </a:r>
            <a:endParaRPr lang="sk-SK" b="1" dirty="0"/>
          </a:p>
        </p:txBody>
      </p:sp>
      <p:cxnSp>
        <p:nvCxnSpPr>
          <p:cNvPr id="15" name="Rovná spojnica 14"/>
          <p:cNvCxnSpPr/>
          <p:nvPr/>
        </p:nvCxnSpPr>
        <p:spPr>
          <a:xfrm rot="5400000">
            <a:off x="3393273" y="382190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3500430" y="3929066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nica 18"/>
          <p:cNvCxnSpPr/>
          <p:nvPr/>
        </p:nvCxnSpPr>
        <p:spPr>
          <a:xfrm rot="5400000">
            <a:off x="2928926" y="371475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nica 20"/>
          <p:cNvCxnSpPr/>
          <p:nvPr/>
        </p:nvCxnSpPr>
        <p:spPr>
          <a:xfrm rot="10800000">
            <a:off x="1500166" y="3857628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Riešenie rovnice.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Je </a:t>
            </a:r>
            <a:r>
              <a:rPr lang="sk-SK" b="1" dirty="0" smtClean="0"/>
              <a:t>postup</a:t>
            </a:r>
            <a:r>
              <a:rPr lang="sk-SK" dirty="0" smtClean="0"/>
              <a:t> riešenia – výpočet neznámej x</a:t>
            </a:r>
          </a:p>
          <a:p>
            <a:r>
              <a:rPr lang="sk-SK" dirty="0" smtClean="0"/>
              <a:t>Je hodnota neznámej – </a:t>
            </a:r>
            <a:r>
              <a:rPr lang="sk-SK" b="1" dirty="0" smtClean="0"/>
              <a:t>koreň</a:t>
            </a:r>
            <a:r>
              <a:rPr lang="sk-SK" dirty="0" smtClean="0"/>
              <a:t> rovnice</a:t>
            </a:r>
          </a:p>
          <a:p>
            <a:r>
              <a:rPr lang="sk-SK" dirty="0" smtClean="0"/>
              <a:t>Riešenie rovnice sa nezmení, ak vymeníme ľavú a pravú stranu rovnice.</a:t>
            </a:r>
          </a:p>
          <a:p>
            <a:r>
              <a:rPr lang="sk-SK" dirty="0" smtClean="0"/>
              <a:t>Riešenie rovnice sa </a:t>
            </a:r>
            <a:r>
              <a:rPr lang="sk-SK" b="1" dirty="0" smtClean="0"/>
              <a:t>nezmení</a:t>
            </a:r>
            <a:r>
              <a:rPr lang="sk-SK" dirty="0" smtClean="0"/>
              <a:t>, ak k obidvom stranám rovnice </a:t>
            </a:r>
            <a:r>
              <a:rPr lang="sk-SK" b="1" dirty="0" smtClean="0"/>
              <a:t>pričítame</a:t>
            </a:r>
            <a:r>
              <a:rPr lang="sk-SK" dirty="0" smtClean="0"/>
              <a:t> to isté číslo.</a:t>
            </a:r>
          </a:p>
          <a:p>
            <a:r>
              <a:rPr lang="sk-SK" dirty="0" smtClean="0"/>
              <a:t>Riešenie rovnice sa </a:t>
            </a:r>
            <a:r>
              <a:rPr lang="sk-SK" b="1" dirty="0" smtClean="0"/>
              <a:t>nezmení</a:t>
            </a:r>
            <a:r>
              <a:rPr lang="sk-SK" dirty="0" smtClean="0"/>
              <a:t>, ak od obidvoch strán rovnice </a:t>
            </a:r>
            <a:r>
              <a:rPr lang="sk-SK" b="1" dirty="0" smtClean="0"/>
              <a:t>odčítame</a:t>
            </a:r>
            <a:r>
              <a:rPr lang="sk-SK" dirty="0" smtClean="0"/>
              <a:t> to isté číslo.</a:t>
            </a:r>
          </a:p>
          <a:p>
            <a:r>
              <a:rPr lang="sk-SK" dirty="0" smtClean="0"/>
              <a:t>Riešenie rovnice sa </a:t>
            </a:r>
            <a:r>
              <a:rPr lang="sk-SK" b="1" dirty="0" smtClean="0"/>
              <a:t>nezmení,</a:t>
            </a:r>
            <a:r>
              <a:rPr lang="sk-SK" dirty="0" smtClean="0"/>
              <a:t> ak obidve strany rovnice </a:t>
            </a:r>
            <a:r>
              <a:rPr lang="sk-SK" b="1" dirty="0" smtClean="0"/>
              <a:t>vynásobíme</a:t>
            </a:r>
            <a:r>
              <a:rPr lang="sk-SK" dirty="0" smtClean="0"/>
              <a:t> tým istým číslom rôznym od nuly.</a:t>
            </a:r>
          </a:p>
          <a:p>
            <a:r>
              <a:rPr lang="sk-SK" dirty="0" smtClean="0"/>
              <a:t>Riešenie rovnice sa </a:t>
            </a:r>
            <a:r>
              <a:rPr lang="sk-SK" b="1" dirty="0" smtClean="0"/>
              <a:t>nezmení</a:t>
            </a:r>
            <a:r>
              <a:rPr lang="sk-SK" dirty="0" smtClean="0"/>
              <a:t>, ak obidve strany rovnice </a:t>
            </a:r>
            <a:r>
              <a:rPr lang="sk-SK" b="1" dirty="0" smtClean="0"/>
              <a:t>vydelíme </a:t>
            </a:r>
            <a:r>
              <a:rPr lang="sk-SK" dirty="0" smtClean="0"/>
              <a:t>rovnakým číslom rôznym od nuly.</a:t>
            </a:r>
          </a:p>
          <a:p>
            <a:r>
              <a:rPr lang="sk-SK" dirty="0" smtClean="0"/>
              <a:t>Ak číslo alebo člen s neznámou </a:t>
            </a:r>
            <a:r>
              <a:rPr lang="sk-SK" b="1" dirty="0" smtClean="0"/>
              <a:t>prenesieme na druhú stranu </a:t>
            </a:r>
            <a:r>
              <a:rPr lang="sk-SK" dirty="0" smtClean="0"/>
              <a:t>rovnice, </a:t>
            </a:r>
            <a:r>
              <a:rPr lang="sk-SK" b="1" dirty="0" smtClean="0"/>
              <a:t>zmení sa jeho znamienko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/>
                </a:solidFill>
              </a:rPr>
              <a:t>Úpravy lineárnych rovníc.</a:t>
            </a:r>
            <a:endParaRPr lang="sk-SK" dirty="0">
              <a:solidFill>
                <a:schemeClr val="accent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 rovnoramenných váhach nastane </a:t>
            </a:r>
            <a:r>
              <a:rPr lang="sk-SK" b="1" dirty="0" smtClean="0"/>
              <a:t>rovnováha </a:t>
            </a:r>
            <a:r>
              <a:rPr lang="sk-SK" dirty="0" smtClean="0"/>
              <a:t>vtedy, ak na ľavú aj pravú misku položíme závažia rovnakej hmotnosti. Hovoríme, že medzi miskami nastala </a:t>
            </a:r>
            <a:r>
              <a:rPr lang="sk-SK" b="1" dirty="0" smtClean="0"/>
              <a:t>rovnosť.</a:t>
            </a:r>
            <a:endParaRPr lang="sk-SK" dirty="0" smtClean="0"/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/>
          </a:p>
        </p:txBody>
      </p:sp>
      <p:pic>
        <p:nvPicPr>
          <p:cNvPr id="1026" name="Picture 2" descr="C:\Users\Katarina Kovacova\Desktop\g_11715_16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500438"/>
            <a:ext cx="2786082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Postup pri riešení rovnice.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Pri riešení rovnice sa snažíme o prehľadný a zrozumiteľný zápis jednotlivých krokov. Výhodné je, ak postupujeme v tomto poradí.</a:t>
            </a:r>
          </a:p>
          <a:p>
            <a:r>
              <a:rPr lang="sk-SK" b="1" dirty="0" smtClean="0"/>
              <a:t>1.</a:t>
            </a:r>
            <a:r>
              <a:rPr lang="sk-SK" dirty="0" smtClean="0"/>
              <a:t> </a:t>
            </a:r>
            <a:r>
              <a:rPr lang="sk-SK" b="1" dirty="0" smtClean="0"/>
              <a:t>Odstránime z rovnice zátvorky a zlomky.</a:t>
            </a:r>
          </a:p>
          <a:p>
            <a:r>
              <a:rPr lang="sk-SK" b="1" dirty="0" smtClean="0"/>
              <a:t>2. </a:t>
            </a:r>
            <a:r>
              <a:rPr lang="sk-SK" b="1" dirty="0"/>
              <a:t>Z</a:t>
            </a:r>
            <a:r>
              <a:rPr lang="sk-SK" b="1" dirty="0" smtClean="0"/>
              <a:t>jednodušíme ľavú aj pravú stranu rovnice.</a:t>
            </a:r>
          </a:p>
          <a:p>
            <a:r>
              <a:rPr lang="sk-SK" b="1" dirty="0" smtClean="0"/>
              <a:t>3.  Prenesieme členy s neznámou na jednu stranu a čísla na druhú stranu rovnice.</a:t>
            </a:r>
          </a:p>
          <a:p>
            <a:r>
              <a:rPr lang="sk-SK" b="1" dirty="0" smtClean="0"/>
              <a:t>4. Ľavú aj pravú stranu rovnice znovu  zjednodušíme.</a:t>
            </a:r>
          </a:p>
          <a:p>
            <a:r>
              <a:rPr lang="sk-SK" b="1" dirty="0" smtClean="0"/>
              <a:t>5. Vydelíme obidve strany rovnice číslom pri neznámej.</a:t>
            </a:r>
          </a:p>
          <a:p>
            <a:r>
              <a:rPr lang="sk-SK" b="1" dirty="0" smtClean="0"/>
              <a:t>6. Urobíme skúšku správnosti dosadením vypočítanej hodnoty do pôvodnej rovnice.</a:t>
            </a:r>
            <a:endParaRPr lang="sk-SK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402</Words>
  <Application>Microsoft Office PowerPoint</Application>
  <PresentationFormat>Prezentácia na obrazovke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Upevňovanie a precvičovanie učiva II.</vt:lpstr>
      <vt:lpstr>Zopakujme si rovnice.</vt:lpstr>
      <vt:lpstr>Rovnica.</vt:lpstr>
      <vt:lpstr>Riešenie rovnice.</vt:lpstr>
      <vt:lpstr>Úpravy lineárnych rovníc.</vt:lpstr>
      <vt:lpstr>Postup pri riešení rovnice.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Upevňovanie a precvičovanie učiva II.</dc:title>
  <dc:creator>Katarina Kovacova</dc:creator>
  <cp:lastModifiedBy>Katarina Kovacova</cp:lastModifiedBy>
  <cp:revision>12</cp:revision>
  <dcterms:created xsi:type="dcterms:W3CDTF">2021-01-27T10:35:04Z</dcterms:created>
  <dcterms:modified xsi:type="dcterms:W3CDTF">2021-01-27T15:04:05Z</dcterms:modified>
</cp:coreProperties>
</file>