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2" r:id="rId5"/>
    <p:sldId id="261" r:id="rId6"/>
    <p:sldId id="264" r:id="rId7"/>
    <p:sldId id="265" r:id="rId8"/>
    <p:sldId id="263" r:id="rId9"/>
    <p:sldId id="258" r:id="rId10"/>
    <p:sldId id="260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3A1F"/>
    <a:srgbClr val="9EFF29"/>
    <a:srgbClr val="003635"/>
    <a:srgbClr val="D6370C"/>
    <a:srgbClr val="0000CC"/>
    <a:srgbClr val="1D3A00"/>
    <a:srgbClr val="FF856D"/>
    <a:srgbClr val="FF2549"/>
    <a:srgbClr val="005856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3063" y="2794820"/>
            <a:ext cx="8067369" cy="159282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188" y="2131143"/>
            <a:ext cx="8082115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6" y="180091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98755"/>
            <a:ext cx="8246070" cy="3763567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447" y="443407"/>
            <a:ext cx="6658607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781" y="1177436"/>
            <a:ext cx="6681021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3" y="175783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803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80430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803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80430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2466" y="2880004"/>
            <a:ext cx="7860890" cy="1489587"/>
          </a:xfrm>
        </p:spPr>
        <p:txBody>
          <a:bodyPr>
            <a:normAutofit/>
          </a:bodyPr>
          <a:lstStyle/>
          <a:p>
            <a:r>
              <a:rPr lang="sk-SK" sz="4400" dirty="0"/>
              <a:t>CHEMICKÉ VÝPOČTY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0483" y="4697236"/>
            <a:ext cx="7853517" cy="730043"/>
          </a:xfrm>
        </p:spPr>
        <p:txBody>
          <a:bodyPr>
            <a:normAutofit/>
          </a:bodyPr>
          <a:lstStyle/>
          <a:p>
            <a:r>
              <a:rPr lang="sk-SK" sz="1800" dirty="0" err="1"/>
              <a:t>Mgr.Lenka</a:t>
            </a:r>
            <a:r>
              <a:rPr lang="sk-SK" sz="1800" dirty="0"/>
              <a:t> </a:t>
            </a:r>
            <a:r>
              <a:rPr lang="sk-SK" sz="1800" dirty="0" err="1"/>
              <a:t>Štofaníková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extras">
            <a:extLst>
              <a:ext uri="{FF2B5EF4-FFF2-40B4-BE49-F238E27FC236}">
                <a16:creationId xmlns:a16="http://schemas.microsoft.com/office/drawing/2014/main" id="{32E0E54C-AA95-40D0-84FD-2426B1283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28" y="2571750"/>
            <a:ext cx="2610343" cy="180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48101257-9619-4F2C-B909-3A5E44692A30}"/>
              </a:ext>
            </a:extLst>
          </p:cNvPr>
          <p:cNvSpPr txBox="1"/>
          <p:nvPr/>
        </p:nvSpPr>
        <p:spPr>
          <a:xfrm>
            <a:off x="2529068" y="2131772"/>
            <a:ext cx="408586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800" dirty="0">
                <a:latin typeface="+mj-lt"/>
              </a:rPr>
              <a:t>ĎAKUJEM ZA POZORNOSŤ!</a:t>
            </a: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02" y="1052449"/>
            <a:ext cx="8259098" cy="76352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Základné veličiny v chemických výpočtoch: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30B8633-8ED7-434A-BD0A-28759974114A}"/>
              </a:ext>
            </a:extLst>
          </p:cNvPr>
          <p:cNvSpPr txBox="1"/>
          <p:nvPr/>
        </p:nvSpPr>
        <p:spPr>
          <a:xfrm>
            <a:off x="1135117" y="1923393"/>
            <a:ext cx="3085909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Látkové množstvo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Mólová hmotnosť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Látková koncentrácia</a:t>
            </a:r>
          </a:p>
        </p:txBody>
      </p:sp>
      <p:pic>
        <p:nvPicPr>
          <p:cNvPr id="1026" name="Picture 2" descr="Smile teacher of chemistry Royalty Free Vector Image">
            <a:extLst>
              <a:ext uri="{FF2B5EF4-FFF2-40B4-BE49-F238E27FC236}">
                <a16:creationId xmlns:a16="http://schemas.microsoft.com/office/drawing/2014/main" id="{FA3D4EFC-02C4-4112-A232-725305C41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9" b="10994"/>
          <a:stretch/>
        </p:blipFill>
        <p:spPr bwMode="auto">
          <a:xfrm>
            <a:off x="5061199" y="2414546"/>
            <a:ext cx="3659824" cy="253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1. Látkové množstvo</a:t>
            </a:r>
            <a:endParaRPr lang="en-US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A929AE1F-704A-4851-8DC2-42E4D1C0473F}"/>
              </a:ext>
            </a:extLst>
          </p:cNvPr>
          <p:cNvSpPr txBox="1"/>
          <p:nvPr/>
        </p:nvSpPr>
        <p:spPr>
          <a:xfrm>
            <a:off x="2278118" y="1919706"/>
            <a:ext cx="458776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dirty="0"/>
              <a:t>je veličina, ktorá má značku </a:t>
            </a:r>
            <a:r>
              <a:rPr lang="sk-SK" sz="1800" b="1" dirty="0"/>
              <a:t>n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B28DFCE-45C0-4729-861A-006061A84E18}"/>
              </a:ext>
            </a:extLst>
          </p:cNvPr>
          <p:cNvSpPr txBox="1"/>
          <p:nvPr/>
        </p:nvSpPr>
        <p:spPr>
          <a:xfrm>
            <a:off x="2278118" y="2480440"/>
            <a:ext cx="458776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dirty="0"/>
              <a:t>jednotka je </a:t>
            </a:r>
            <a:r>
              <a:rPr lang="sk-SK" sz="1800" b="1" dirty="0"/>
              <a:t>mol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CCB398B5-3636-45AB-88A0-A260F230B292}"/>
              </a:ext>
            </a:extLst>
          </p:cNvPr>
          <p:cNvSpPr txBox="1"/>
          <p:nvPr/>
        </p:nvSpPr>
        <p:spPr>
          <a:xfrm>
            <a:off x="2278118" y="1343636"/>
            <a:ext cx="458776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b="1" dirty="0">
                <a:solidFill>
                  <a:schemeClr val="bg1"/>
                </a:solidFill>
              </a:rPr>
              <a:t>charakterizuje množstvo častíc v látke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5">
                <a:extLst>
                  <a:ext uri="{FF2B5EF4-FFF2-40B4-BE49-F238E27FC236}">
                    <a16:creationId xmlns:a16="http://schemas.microsoft.com/office/drawing/2014/main" id="{11420330-4684-4B11-A80A-67165983620E}"/>
                  </a:ext>
                </a:extLst>
              </p:cNvPr>
              <p:cNvSpPr/>
              <p:nvPr/>
            </p:nvSpPr>
            <p:spPr>
              <a:xfrm>
                <a:off x="3320144" y="3495341"/>
                <a:ext cx="2168094" cy="1319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sk-SK" sz="6000" b="1" dirty="0"/>
                  <a:t>n </a:t>
                </a:r>
                <a14:m>
                  <m:oMath xmlns:m="http://schemas.openxmlformats.org/officeDocument/2006/math">
                    <m:r>
                      <a:rPr lang="en-US" sz="60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6000" b="1" i="0"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r>
                          <a:rPr lang="sk-SK" sz="6000" b="1" i="0">
                            <a:latin typeface="Cambria Math" panose="02040503050406030204" pitchFamily="18" charset="0"/>
                          </a:rPr>
                          <m:t>𝐌</m:t>
                        </m:r>
                      </m:den>
                    </m:f>
                  </m:oMath>
                </a14:m>
                <a:endParaRPr lang="sk-SK" sz="6000" b="1" dirty="0"/>
              </a:p>
            </p:txBody>
          </p:sp>
        </mc:Choice>
        <mc:Fallback xmlns="">
          <p:sp>
            <p:nvSpPr>
              <p:cNvPr id="12" name="Obdélník 5">
                <a:extLst>
                  <a:ext uri="{FF2B5EF4-FFF2-40B4-BE49-F238E27FC236}">
                    <a16:creationId xmlns:a16="http://schemas.microsoft.com/office/drawing/2014/main" id="{11420330-4684-4B11-A80A-671659836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144" y="3495341"/>
                <a:ext cx="2168094" cy="1319336"/>
              </a:xfrm>
              <a:prstGeom prst="rect">
                <a:avLst/>
              </a:prstGeom>
              <a:blipFill>
                <a:blip r:embed="rId2"/>
                <a:stretch>
                  <a:fillRect l="-17183" t="-5069" b="-1612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ál 12">
            <a:extLst>
              <a:ext uri="{FF2B5EF4-FFF2-40B4-BE49-F238E27FC236}">
                <a16:creationId xmlns:a16="http://schemas.microsoft.com/office/drawing/2014/main" id="{9A43D4D6-2BAB-40B7-9C6E-B3EF846E7501}"/>
              </a:ext>
            </a:extLst>
          </p:cNvPr>
          <p:cNvSpPr/>
          <p:nvPr/>
        </p:nvSpPr>
        <p:spPr>
          <a:xfrm>
            <a:off x="4615991" y="3398383"/>
            <a:ext cx="927302" cy="7017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B36C1A16-50DE-4D67-9FB3-DC5366E6E7B2}"/>
              </a:ext>
            </a:extLst>
          </p:cNvPr>
          <p:cNvSpPr/>
          <p:nvPr/>
        </p:nvSpPr>
        <p:spPr>
          <a:xfrm>
            <a:off x="4595789" y="4209907"/>
            <a:ext cx="927302" cy="7017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15" name="TextovéPole 12">
            <a:extLst>
              <a:ext uri="{FF2B5EF4-FFF2-40B4-BE49-F238E27FC236}">
                <a16:creationId xmlns:a16="http://schemas.microsoft.com/office/drawing/2014/main" id="{253BADA6-F1AE-4484-9F09-4472DE4558E8}"/>
              </a:ext>
            </a:extLst>
          </p:cNvPr>
          <p:cNvSpPr txBox="1"/>
          <p:nvPr/>
        </p:nvSpPr>
        <p:spPr>
          <a:xfrm>
            <a:off x="7115503" y="2871295"/>
            <a:ext cx="1818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>
                <a:solidFill>
                  <a:srgbClr val="FF0000"/>
                </a:solidFill>
              </a:rPr>
              <a:t>hmotnosť</a:t>
            </a:r>
          </a:p>
        </p:txBody>
      </p:sp>
      <p:cxnSp>
        <p:nvCxnSpPr>
          <p:cNvPr id="16" name="Přímá spojnice se šipkou 18">
            <a:extLst>
              <a:ext uri="{FF2B5EF4-FFF2-40B4-BE49-F238E27FC236}">
                <a16:creationId xmlns:a16="http://schemas.microsoft.com/office/drawing/2014/main" id="{F53D0713-4346-4A30-9425-6862192DF84C}"/>
              </a:ext>
            </a:extLst>
          </p:cNvPr>
          <p:cNvCxnSpPr>
            <a:cxnSpLocks/>
          </p:cNvCxnSpPr>
          <p:nvPr/>
        </p:nvCxnSpPr>
        <p:spPr>
          <a:xfrm flipH="1">
            <a:off x="5775942" y="3194041"/>
            <a:ext cx="1339561" cy="636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9">
            <a:extLst>
              <a:ext uri="{FF2B5EF4-FFF2-40B4-BE49-F238E27FC236}">
                <a16:creationId xmlns:a16="http://schemas.microsoft.com/office/drawing/2014/main" id="{7B92497B-F664-403A-8573-0BB1F45502E9}"/>
              </a:ext>
            </a:extLst>
          </p:cNvPr>
          <p:cNvCxnSpPr>
            <a:cxnSpLocks/>
          </p:cNvCxnSpPr>
          <p:nvPr/>
        </p:nvCxnSpPr>
        <p:spPr>
          <a:xfrm flipH="1">
            <a:off x="5666391" y="4443056"/>
            <a:ext cx="511571" cy="1344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3">
            <a:extLst>
              <a:ext uri="{FF2B5EF4-FFF2-40B4-BE49-F238E27FC236}">
                <a16:creationId xmlns:a16="http://schemas.microsoft.com/office/drawing/2014/main" id="{E33D82DF-C848-4B65-8658-9E4F811C0605}"/>
              </a:ext>
            </a:extLst>
          </p:cNvPr>
          <p:cNvSpPr txBox="1"/>
          <p:nvPr/>
        </p:nvSpPr>
        <p:spPr>
          <a:xfrm>
            <a:off x="6177962" y="4110889"/>
            <a:ext cx="3501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 err="1">
                <a:solidFill>
                  <a:srgbClr val="FF0000"/>
                </a:solidFill>
              </a:rPr>
              <a:t>molárna</a:t>
            </a:r>
            <a:r>
              <a:rPr lang="sk-SK" sz="2800" b="1" dirty="0">
                <a:solidFill>
                  <a:srgbClr val="FF0000"/>
                </a:solidFill>
              </a:rPr>
              <a:t> hmotnosť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11EF86-C4E7-41E8-8A96-A39D28D3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1. Látkové  množstvo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D5790EDB-DC06-4C11-8660-884B02A90F03}"/>
                  </a:ext>
                </a:extLst>
              </p:cNvPr>
              <p:cNvSpPr/>
              <p:nvPr/>
            </p:nvSpPr>
            <p:spPr>
              <a:xfrm>
                <a:off x="4764614" y="1742085"/>
                <a:ext cx="2909815" cy="1419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sk-SK" sz="6000" b="1" dirty="0"/>
                  <a:t>n </a:t>
                </a:r>
                <a14:m>
                  <m:oMath xmlns:m="http://schemas.openxmlformats.org/officeDocument/2006/math">
                    <m:r>
                      <a:rPr lang="en-US" sz="60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600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sk-SK" sz="600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  <m:r>
                          <a:rPr lang="sk-SK" sz="6000" b="1" i="0" baseline="-25000" smtClean="0">
                            <a:latin typeface="Cambria Math" panose="02040503050406030204" pitchFamily="18" charset="0"/>
                          </a:rPr>
                          <m:t>𝐍𝐌</m:t>
                        </m:r>
                      </m:den>
                    </m:f>
                  </m:oMath>
                </a14:m>
                <a:endParaRPr lang="sk-SK" sz="6000" b="1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D5790EDB-DC06-4C11-8660-884B02A90F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614" y="1742085"/>
                <a:ext cx="2909815" cy="1419171"/>
              </a:xfrm>
              <a:prstGeom prst="rect">
                <a:avLst/>
              </a:prstGeom>
              <a:blipFill>
                <a:blip r:embed="rId2"/>
                <a:stretch>
                  <a:fillRect l="-12788" b="-1502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2ABC684E-B73E-4082-9893-E16CBBB4CC7F}"/>
                  </a:ext>
                </a:extLst>
              </p:cNvPr>
              <p:cNvSpPr/>
              <p:nvPr/>
            </p:nvSpPr>
            <p:spPr>
              <a:xfrm>
                <a:off x="1555388" y="1757427"/>
                <a:ext cx="2304349" cy="1417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sk-SK" sz="6000" b="1" dirty="0"/>
                  <a:t>n </a:t>
                </a:r>
                <a14:m>
                  <m:oMath xmlns:m="http://schemas.openxmlformats.org/officeDocument/2006/math">
                    <m:r>
                      <a:rPr lang="en-US" sz="60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6000" b="1" i="0" smtClean="0">
                            <a:latin typeface="Cambria Math" panose="02040503050406030204" pitchFamily="18" charset="0"/>
                          </a:rPr>
                          <m:t>𝐍</m:t>
                        </m:r>
                      </m:num>
                      <m:den>
                        <m:r>
                          <a:rPr lang="sk-SK" sz="6000" b="1" i="0" smtClean="0">
                            <a:latin typeface="Cambria Math" panose="02040503050406030204" pitchFamily="18" charset="0"/>
                          </a:rPr>
                          <m:t>𝐍</m:t>
                        </m:r>
                        <m:r>
                          <a:rPr lang="sk-SK" sz="6000" b="1" i="0" baseline="-25000" smtClean="0">
                            <a:latin typeface="Cambria Math" panose="02040503050406030204" pitchFamily="18" charset="0"/>
                          </a:rPr>
                          <m:t>𝐀</m:t>
                        </m:r>
                      </m:den>
                    </m:f>
                  </m:oMath>
                </a14:m>
                <a:endParaRPr lang="sk-SK" sz="6000" b="1" dirty="0"/>
              </a:p>
            </p:txBody>
          </p:sp>
        </mc:Choice>
        <mc:Fallback xmlns="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2ABC684E-B73E-4082-9893-E16CBBB4C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388" y="1757427"/>
                <a:ext cx="2304349" cy="1417247"/>
              </a:xfrm>
              <a:prstGeom prst="rect">
                <a:avLst/>
              </a:prstGeom>
              <a:blipFill>
                <a:blip r:embed="rId3"/>
                <a:stretch>
                  <a:fillRect l="-15873" b="-1502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ál 5">
            <a:extLst>
              <a:ext uri="{FF2B5EF4-FFF2-40B4-BE49-F238E27FC236}">
                <a16:creationId xmlns:a16="http://schemas.microsoft.com/office/drawing/2014/main" id="{89549E74-63D8-49D5-B821-84D53DE2B899}"/>
              </a:ext>
            </a:extLst>
          </p:cNvPr>
          <p:cNvSpPr/>
          <p:nvPr/>
        </p:nvSpPr>
        <p:spPr>
          <a:xfrm>
            <a:off x="2955341" y="1702003"/>
            <a:ext cx="697853" cy="7017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060CC53D-4D4C-4B3C-9ECE-8594720F712B}"/>
              </a:ext>
            </a:extLst>
          </p:cNvPr>
          <p:cNvSpPr/>
          <p:nvPr/>
        </p:nvSpPr>
        <p:spPr>
          <a:xfrm>
            <a:off x="2818450" y="2636927"/>
            <a:ext cx="853992" cy="9193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95ACA311-9DB2-44BA-B09E-13A794F654C4}"/>
              </a:ext>
            </a:extLst>
          </p:cNvPr>
          <p:cNvSpPr/>
          <p:nvPr/>
        </p:nvSpPr>
        <p:spPr>
          <a:xfrm>
            <a:off x="6030600" y="2527916"/>
            <a:ext cx="1312781" cy="11373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97889B7-9523-4D82-891B-F7802FA1A2E3}"/>
              </a:ext>
            </a:extLst>
          </p:cNvPr>
          <p:cNvSpPr/>
          <p:nvPr/>
        </p:nvSpPr>
        <p:spPr>
          <a:xfrm>
            <a:off x="6346355" y="1726614"/>
            <a:ext cx="661265" cy="6950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10" name="TextovéPole 15">
            <a:extLst>
              <a:ext uri="{FF2B5EF4-FFF2-40B4-BE49-F238E27FC236}">
                <a16:creationId xmlns:a16="http://schemas.microsoft.com/office/drawing/2014/main" id="{7F15CA85-B38A-4176-B8B2-C50CF3E929A3}"/>
              </a:ext>
            </a:extLst>
          </p:cNvPr>
          <p:cNvSpPr txBox="1"/>
          <p:nvPr/>
        </p:nvSpPr>
        <p:spPr>
          <a:xfrm>
            <a:off x="2579358" y="3986857"/>
            <a:ext cx="2186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dirty="0" err="1">
                <a:solidFill>
                  <a:srgbClr val="FF0000"/>
                </a:solidFill>
              </a:rPr>
              <a:t>Avogadrova</a:t>
            </a:r>
            <a:r>
              <a:rPr lang="sk-SK" b="1" dirty="0">
                <a:solidFill>
                  <a:srgbClr val="FF0000"/>
                </a:solidFill>
              </a:rPr>
              <a:t> </a:t>
            </a:r>
          </a:p>
          <a:p>
            <a:r>
              <a:rPr lang="sk-SK" b="1" dirty="0">
                <a:solidFill>
                  <a:srgbClr val="FF0000"/>
                </a:solidFill>
              </a:rPr>
              <a:t>konštanta</a:t>
            </a:r>
          </a:p>
          <a:p>
            <a:r>
              <a:rPr lang="sk-SK" b="1" dirty="0">
                <a:solidFill>
                  <a:srgbClr val="FF0000"/>
                </a:solidFill>
              </a:rPr>
              <a:t>6,022.10</a:t>
            </a:r>
            <a:r>
              <a:rPr lang="sk-SK" b="1" baseline="30000" dirty="0">
                <a:solidFill>
                  <a:srgbClr val="FF0000"/>
                </a:solidFill>
              </a:rPr>
              <a:t>23 </a:t>
            </a:r>
            <a:r>
              <a:rPr lang="sk-SK" b="1" dirty="0">
                <a:solidFill>
                  <a:srgbClr val="FF0000"/>
                </a:solidFill>
              </a:rPr>
              <a:t>mol</a:t>
            </a:r>
            <a:r>
              <a:rPr lang="sk-SK" b="1" baseline="30000" dirty="0">
                <a:solidFill>
                  <a:srgbClr val="FF0000"/>
                </a:solidFill>
              </a:rPr>
              <a:t>-1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1" name="TextovéPole 17">
            <a:extLst>
              <a:ext uri="{FF2B5EF4-FFF2-40B4-BE49-F238E27FC236}">
                <a16:creationId xmlns:a16="http://schemas.microsoft.com/office/drawing/2014/main" id="{6E1AE19E-3B10-418A-918B-D2B8DAB4E764}"/>
              </a:ext>
            </a:extLst>
          </p:cNvPr>
          <p:cNvSpPr txBox="1"/>
          <p:nvPr/>
        </p:nvSpPr>
        <p:spPr>
          <a:xfrm>
            <a:off x="7505280" y="3532579"/>
            <a:ext cx="1831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dirty="0">
                <a:solidFill>
                  <a:srgbClr val="FF0000"/>
                </a:solidFill>
              </a:rPr>
              <a:t>normálny </a:t>
            </a:r>
          </a:p>
          <a:p>
            <a:r>
              <a:rPr lang="sk-SK" b="1" dirty="0" err="1">
                <a:solidFill>
                  <a:srgbClr val="FF0000"/>
                </a:solidFill>
              </a:rPr>
              <a:t>molárny</a:t>
            </a:r>
            <a:endParaRPr lang="sk-SK" b="1" dirty="0">
              <a:solidFill>
                <a:srgbClr val="FF0000"/>
              </a:solidFill>
            </a:endParaRPr>
          </a:p>
          <a:p>
            <a:r>
              <a:rPr lang="sk-SK" b="1" dirty="0">
                <a:solidFill>
                  <a:srgbClr val="FF0000"/>
                </a:solidFill>
              </a:rPr>
              <a:t>objem 22,41dm</a:t>
            </a:r>
            <a:r>
              <a:rPr lang="sk-SK" b="1" baseline="30000" dirty="0">
                <a:solidFill>
                  <a:srgbClr val="FF0000"/>
                </a:solidFill>
              </a:rPr>
              <a:t>3</a:t>
            </a:r>
            <a:r>
              <a:rPr lang="sk-SK" b="1" dirty="0">
                <a:solidFill>
                  <a:srgbClr val="FF0000"/>
                </a:solidFill>
              </a:rPr>
              <a:t>.mol</a:t>
            </a:r>
            <a:r>
              <a:rPr lang="sk-SK" b="1" baseline="30000" dirty="0">
                <a:solidFill>
                  <a:srgbClr val="FF0000"/>
                </a:solidFill>
              </a:rPr>
              <a:t>-1</a:t>
            </a:r>
            <a:endParaRPr lang="sk-SK" b="1" dirty="0">
              <a:solidFill>
                <a:srgbClr val="FF0000"/>
              </a:solidFill>
            </a:endParaRPr>
          </a:p>
        </p:txBody>
      </p:sp>
      <p:cxnSp>
        <p:nvCxnSpPr>
          <p:cNvPr id="12" name="Přímá spojnice se šipkou 19">
            <a:extLst>
              <a:ext uri="{FF2B5EF4-FFF2-40B4-BE49-F238E27FC236}">
                <a16:creationId xmlns:a16="http://schemas.microsoft.com/office/drawing/2014/main" id="{2C53B108-019A-4A80-B752-7D05FC7219DF}"/>
              </a:ext>
            </a:extLst>
          </p:cNvPr>
          <p:cNvCxnSpPr>
            <a:cxnSpLocks/>
          </p:cNvCxnSpPr>
          <p:nvPr/>
        </p:nvCxnSpPr>
        <p:spPr>
          <a:xfrm flipH="1">
            <a:off x="3746653" y="1726614"/>
            <a:ext cx="642400" cy="3296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20">
            <a:extLst>
              <a:ext uri="{FF2B5EF4-FFF2-40B4-BE49-F238E27FC236}">
                <a16:creationId xmlns:a16="http://schemas.microsoft.com/office/drawing/2014/main" id="{A1FE1F77-1FDC-45B1-A104-073D8857808B}"/>
              </a:ext>
            </a:extLst>
          </p:cNvPr>
          <p:cNvCxnSpPr>
            <a:cxnSpLocks/>
          </p:cNvCxnSpPr>
          <p:nvPr/>
        </p:nvCxnSpPr>
        <p:spPr>
          <a:xfrm flipH="1">
            <a:off x="7222519" y="1820220"/>
            <a:ext cx="565523" cy="5230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22">
            <a:extLst>
              <a:ext uri="{FF2B5EF4-FFF2-40B4-BE49-F238E27FC236}">
                <a16:creationId xmlns:a16="http://schemas.microsoft.com/office/drawing/2014/main" id="{7A7E401F-403A-4D54-A3C0-A843236FE0DC}"/>
              </a:ext>
            </a:extLst>
          </p:cNvPr>
          <p:cNvCxnSpPr>
            <a:cxnSpLocks/>
          </p:cNvCxnSpPr>
          <p:nvPr/>
        </p:nvCxnSpPr>
        <p:spPr>
          <a:xfrm flipH="1" flipV="1">
            <a:off x="3546767" y="3532580"/>
            <a:ext cx="10150" cy="285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23">
            <a:extLst>
              <a:ext uri="{FF2B5EF4-FFF2-40B4-BE49-F238E27FC236}">
                <a16:creationId xmlns:a16="http://schemas.microsoft.com/office/drawing/2014/main" id="{D946F33C-A352-46A7-9817-1FB61BFBC50C}"/>
              </a:ext>
            </a:extLst>
          </p:cNvPr>
          <p:cNvCxnSpPr>
            <a:cxnSpLocks/>
          </p:cNvCxnSpPr>
          <p:nvPr/>
        </p:nvCxnSpPr>
        <p:spPr>
          <a:xfrm flipH="1" flipV="1">
            <a:off x="7526090" y="3032843"/>
            <a:ext cx="523900" cy="4448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14">
            <a:extLst>
              <a:ext uri="{FF2B5EF4-FFF2-40B4-BE49-F238E27FC236}">
                <a16:creationId xmlns:a16="http://schemas.microsoft.com/office/drawing/2014/main" id="{31BA2ABB-9016-46ED-AF23-22762DB56799}"/>
              </a:ext>
            </a:extLst>
          </p:cNvPr>
          <p:cNvSpPr txBox="1"/>
          <p:nvPr/>
        </p:nvSpPr>
        <p:spPr>
          <a:xfrm>
            <a:off x="3930475" y="1404108"/>
            <a:ext cx="1304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dirty="0">
                <a:solidFill>
                  <a:srgbClr val="FF0000"/>
                </a:solidFill>
              </a:rPr>
              <a:t>počet častíc</a:t>
            </a:r>
          </a:p>
        </p:txBody>
      </p:sp>
      <p:sp>
        <p:nvSpPr>
          <p:cNvPr id="32" name="TextovéPole 16">
            <a:extLst>
              <a:ext uri="{FF2B5EF4-FFF2-40B4-BE49-F238E27FC236}">
                <a16:creationId xmlns:a16="http://schemas.microsoft.com/office/drawing/2014/main" id="{1D0B9C2C-B7D9-41D0-8655-AAD4037F47D7}"/>
              </a:ext>
            </a:extLst>
          </p:cNvPr>
          <p:cNvSpPr txBox="1"/>
          <p:nvPr/>
        </p:nvSpPr>
        <p:spPr>
          <a:xfrm>
            <a:off x="7722136" y="144989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dirty="0">
                <a:solidFill>
                  <a:srgbClr val="FF0000"/>
                </a:solidFill>
              </a:rPr>
              <a:t>objem</a:t>
            </a:r>
          </a:p>
        </p:txBody>
      </p:sp>
    </p:spTree>
    <p:extLst>
      <p:ext uri="{BB962C8B-B14F-4D97-AF65-F5344CB8AC3E}">
        <p14:creationId xmlns:p14="http://schemas.microsoft.com/office/powerpoint/2010/main" val="245114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6F326A-8181-44BD-8D02-7EB2F698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2. Mólová hmotnosť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9B1B2279-A22A-42E6-A7F2-73D35AEA8B98}"/>
              </a:ext>
            </a:extLst>
          </p:cNvPr>
          <p:cNvSpPr txBox="1"/>
          <p:nvPr/>
        </p:nvSpPr>
        <p:spPr>
          <a:xfrm>
            <a:off x="2152650" y="1268577"/>
            <a:ext cx="458832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dirty="0"/>
              <a:t>je veličina, ktorá má značku </a:t>
            </a:r>
            <a:r>
              <a:rPr lang="sk-SK" sz="1800" b="1" dirty="0"/>
              <a:t>M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40A10E3-8D3B-45ED-8A8C-32DE18514533}"/>
              </a:ext>
            </a:extLst>
          </p:cNvPr>
          <p:cNvSpPr txBox="1"/>
          <p:nvPr/>
        </p:nvSpPr>
        <p:spPr>
          <a:xfrm>
            <a:off x="2152650" y="1921720"/>
            <a:ext cx="458832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/>
              <a:t>jednotka je </a:t>
            </a:r>
            <a:r>
              <a:rPr lang="sk-SK" sz="1800" b="1"/>
              <a:t>g.mol</a:t>
            </a:r>
            <a:r>
              <a:rPr lang="sk-SK" sz="1800" b="1" baseline="30000"/>
              <a:t>-1 </a:t>
            </a:r>
            <a:r>
              <a:rPr lang="sk-SK" sz="1800"/>
              <a:t>alebo </a:t>
            </a:r>
            <a:r>
              <a:rPr lang="sk-SK" sz="1800" b="1"/>
              <a:t>g/mol</a:t>
            </a:r>
            <a:endParaRPr lang="sk-SK" sz="1800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0C48EE5A-2D22-4142-83FD-E0B04CDA6D94}"/>
              </a:ext>
            </a:extLst>
          </p:cNvPr>
          <p:cNvSpPr txBox="1"/>
          <p:nvPr/>
        </p:nvSpPr>
        <p:spPr>
          <a:xfrm>
            <a:off x="2152650" y="2563586"/>
            <a:ext cx="458832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k-SK" sz="1800" b="1" dirty="0"/>
              <a:t>Mólová hmotnosť atómov </a:t>
            </a:r>
            <a:r>
              <a:rPr lang="sk-SK" sz="1800" dirty="0"/>
              <a:t>chemických prvkov je uvedená v </a:t>
            </a:r>
            <a:r>
              <a:rPr lang="sk-SK" sz="1800" b="1" dirty="0"/>
              <a:t>PSP</a:t>
            </a:r>
            <a:r>
              <a:rPr lang="sk-SK" sz="1800" dirty="0"/>
              <a:t> a </a:t>
            </a:r>
            <a:r>
              <a:rPr lang="sk-SK" sz="1800" b="1" dirty="0"/>
              <a:t>chemických tabuľkách</a:t>
            </a:r>
            <a:r>
              <a:rPr lang="sk-SK" sz="1800" dirty="0"/>
              <a:t>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2BC1DAE8-E167-4655-B4EE-3E881B88183D}"/>
              </a:ext>
            </a:extLst>
          </p:cNvPr>
          <p:cNvSpPr txBox="1">
            <a:spLocks/>
          </p:cNvSpPr>
          <p:nvPr/>
        </p:nvSpPr>
        <p:spPr>
          <a:xfrm>
            <a:off x="2152650" y="3585374"/>
            <a:ext cx="6471369" cy="11147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000" b="1" dirty="0" err="1">
                <a:solidFill>
                  <a:schemeClr val="bg1"/>
                </a:solidFill>
              </a:rPr>
              <a:t>Molárna</a:t>
            </a:r>
            <a:r>
              <a:rPr lang="sk-SK" sz="2000" b="1" dirty="0">
                <a:solidFill>
                  <a:schemeClr val="bg1"/>
                </a:solidFill>
              </a:rPr>
              <a:t> hmotnosť chemických zlúčenín </a:t>
            </a:r>
            <a:r>
              <a:rPr lang="sk-SK" sz="2000" dirty="0">
                <a:solidFill>
                  <a:schemeClr val="bg1"/>
                </a:solidFill>
              </a:rPr>
              <a:t>sa vypočíta </a:t>
            </a:r>
            <a:r>
              <a:rPr lang="sk-SK" sz="2000" b="1" dirty="0">
                <a:solidFill>
                  <a:schemeClr val="bg1"/>
                </a:solidFill>
              </a:rPr>
              <a:t>sčítaním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molárnych</a:t>
            </a:r>
            <a:r>
              <a:rPr lang="sk-SK" sz="2000" dirty="0">
                <a:solidFill>
                  <a:schemeClr val="bg1"/>
                </a:solidFill>
              </a:rPr>
              <a:t> hmotností atómov prvkov tvoriacich zlúčeninu </a:t>
            </a:r>
            <a:r>
              <a:rPr lang="sk-SK" sz="2000" b="1" dirty="0">
                <a:solidFill>
                  <a:schemeClr val="bg1"/>
                </a:solidFill>
              </a:rPr>
              <a:t>vynásobených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b="1" dirty="0">
                <a:solidFill>
                  <a:schemeClr val="bg1"/>
                </a:solidFill>
              </a:rPr>
              <a:t>počtom</a:t>
            </a:r>
            <a:r>
              <a:rPr lang="sk-SK" sz="2000" dirty="0">
                <a:solidFill>
                  <a:schemeClr val="bg1"/>
                </a:solidFill>
              </a:rPr>
              <a:t> týchto </a:t>
            </a:r>
            <a:r>
              <a:rPr lang="sk-SK" sz="2000" b="1" dirty="0">
                <a:solidFill>
                  <a:schemeClr val="bg1"/>
                </a:solidFill>
              </a:rPr>
              <a:t>atómov</a:t>
            </a:r>
            <a:r>
              <a:rPr lang="sk-SK" sz="2000" dirty="0">
                <a:solidFill>
                  <a:schemeClr val="bg1"/>
                </a:solidFill>
              </a:rPr>
              <a:t> vo vzorci.</a:t>
            </a:r>
            <a:endParaRPr lang="sk-SK" sz="2000" b="1" baseline="30000" dirty="0">
              <a:solidFill>
                <a:schemeClr val="bg1"/>
              </a:solidFill>
            </a:endParaRPr>
          </a:p>
          <a:p>
            <a:pPr algn="ctr"/>
            <a:endParaRPr lang="sk-SK" sz="3200" b="1" dirty="0"/>
          </a:p>
        </p:txBody>
      </p:sp>
      <p:pic>
        <p:nvPicPr>
          <p:cNvPr id="11" name="Obrázek 4">
            <a:extLst>
              <a:ext uri="{FF2B5EF4-FFF2-40B4-BE49-F238E27FC236}">
                <a16:creationId xmlns:a16="http://schemas.microsoft.com/office/drawing/2014/main" id="{1BEDF8E9-9C72-46A7-8813-C4A5D972DC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8"/>
          <a:stretch/>
        </p:blipFill>
        <p:spPr>
          <a:xfrm>
            <a:off x="6438231" y="582292"/>
            <a:ext cx="2705769" cy="17179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BlokTextu 11">
                <a:extLst>
                  <a:ext uri="{FF2B5EF4-FFF2-40B4-BE49-F238E27FC236}">
                    <a16:creationId xmlns:a16="http://schemas.microsoft.com/office/drawing/2014/main" id="{1A364366-F5DD-4071-BB1C-E84890E36FB0}"/>
                  </a:ext>
                </a:extLst>
              </p:cNvPr>
              <p:cNvSpPr txBox="1"/>
              <p:nvPr/>
            </p:nvSpPr>
            <p:spPr>
              <a:xfrm>
                <a:off x="7223234" y="2675744"/>
                <a:ext cx="1185041" cy="66691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k-SK" sz="2800" b="1" dirty="0"/>
                  <a:t>M </a:t>
                </a:r>
                <a14:m>
                  <m:oMath xmlns:m="http://schemas.openxmlformats.org/officeDocument/2006/math">
                    <m:r>
                      <a:rPr lang="en-US" sz="28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800" b="1" i="0"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r>
                          <a:rPr lang="sk-SK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sk-SK" sz="2800" b="1" dirty="0"/>
              </a:p>
            </p:txBody>
          </p:sp>
        </mc:Choice>
        <mc:Fallback xmlns="">
          <p:sp>
            <p:nvSpPr>
              <p:cNvPr id="12" name="BlokTextu 11">
                <a:extLst>
                  <a:ext uri="{FF2B5EF4-FFF2-40B4-BE49-F238E27FC236}">
                    <a16:creationId xmlns:a16="http://schemas.microsoft.com/office/drawing/2014/main" id="{1A364366-F5DD-4071-BB1C-E84890E36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234" y="2675744"/>
                <a:ext cx="1185041" cy="666914"/>
              </a:xfrm>
              <a:prstGeom prst="rect">
                <a:avLst/>
              </a:prstGeom>
              <a:blipFill>
                <a:blip r:embed="rId3"/>
                <a:stretch>
                  <a:fillRect l="-9596" b="-1061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22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/>
        </p:nvSpPr>
        <p:spPr>
          <a:xfrm>
            <a:off x="273666" y="441902"/>
            <a:ext cx="8596668" cy="4259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sz="3200" dirty="0"/>
          </a:p>
          <a:p>
            <a:pPr marL="0" indent="0">
              <a:buNone/>
            </a:pPr>
            <a:r>
              <a:rPr lang="sk-SK" sz="3200" dirty="0"/>
              <a:t>Vypočítaj </a:t>
            </a:r>
            <a:r>
              <a:rPr lang="sk-SK" sz="3200" dirty="0" err="1"/>
              <a:t>molárnu</a:t>
            </a:r>
            <a:r>
              <a:rPr lang="sk-SK" sz="3200" dirty="0"/>
              <a:t> hmotnosť: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dirty="0"/>
              <a:t>M (N</a:t>
            </a:r>
            <a:r>
              <a:rPr lang="sk-SK" sz="3200" baseline="-25000" dirty="0"/>
              <a:t>2</a:t>
            </a:r>
            <a:r>
              <a:rPr lang="sk-SK" sz="3200" dirty="0"/>
              <a:t>)=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dirty="0"/>
              <a:t>M (CO</a:t>
            </a:r>
            <a:r>
              <a:rPr lang="sk-SK" sz="3200" baseline="-25000" dirty="0"/>
              <a:t>2</a:t>
            </a:r>
            <a:r>
              <a:rPr lang="sk-SK" sz="3200" dirty="0"/>
              <a:t>)=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dirty="0"/>
              <a:t>M (H</a:t>
            </a:r>
            <a:r>
              <a:rPr lang="sk-SK" sz="3200" baseline="-25000" dirty="0"/>
              <a:t>2</a:t>
            </a:r>
            <a:r>
              <a:rPr lang="sk-SK" sz="3200" dirty="0"/>
              <a:t>SO</a:t>
            </a:r>
            <a:r>
              <a:rPr lang="sk-SK" sz="3200" baseline="-25000" dirty="0"/>
              <a:t>4</a:t>
            </a:r>
            <a:r>
              <a:rPr lang="sk-SK" sz="3200" dirty="0"/>
              <a:t>)=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dirty="0"/>
              <a:t>M (Na</a:t>
            </a:r>
            <a:r>
              <a:rPr lang="sk-SK" sz="3200" baseline="-25000" dirty="0"/>
              <a:t>2</a:t>
            </a:r>
            <a:r>
              <a:rPr lang="sk-SK" sz="3200" dirty="0"/>
              <a:t>CO</a:t>
            </a:r>
            <a:r>
              <a:rPr lang="sk-SK" sz="3200" baseline="-25000" dirty="0"/>
              <a:t>3</a:t>
            </a:r>
            <a:r>
              <a:rPr lang="sk-SK" sz="3200" dirty="0"/>
              <a:t>)=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dirty="0"/>
              <a:t>M (CuSO</a:t>
            </a:r>
            <a:r>
              <a:rPr lang="sk-SK" sz="3200" baseline="-25000" dirty="0"/>
              <a:t>4</a:t>
            </a:r>
            <a:r>
              <a:rPr lang="sk-SK" sz="3200" dirty="0"/>
              <a:t> . 5H</a:t>
            </a:r>
            <a:r>
              <a:rPr lang="sk-SK" sz="3200" baseline="-25000" dirty="0"/>
              <a:t>2</a:t>
            </a:r>
            <a:r>
              <a:rPr lang="sk-SK" sz="3200" dirty="0"/>
              <a:t>O)=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3200" b="1" dirty="0"/>
          </a:p>
          <a:p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288891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/>
        </p:nvSpPr>
        <p:spPr>
          <a:xfrm>
            <a:off x="0" y="588578"/>
            <a:ext cx="9856422" cy="4113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sz="3200" dirty="0"/>
          </a:p>
          <a:p>
            <a:pPr marL="0" indent="0">
              <a:buNone/>
            </a:pPr>
            <a:r>
              <a:rPr lang="sk-SK" sz="3200" dirty="0"/>
              <a:t>Vypočítaj </a:t>
            </a:r>
            <a:r>
              <a:rPr lang="sk-SK" sz="3200" dirty="0" err="1"/>
              <a:t>molárnu</a:t>
            </a:r>
            <a:r>
              <a:rPr lang="sk-SK" sz="3200" dirty="0"/>
              <a:t> hmotnosť: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2800" dirty="0"/>
              <a:t>M (N</a:t>
            </a:r>
            <a:r>
              <a:rPr lang="sk-SK" sz="2800" baseline="-25000" dirty="0"/>
              <a:t>2</a:t>
            </a:r>
            <a:r>
              <a:rPr lang="sk-SK" sz="2800" dirty="0"/>
              <a:t>)= 2.14= </a:t>
            </a:r>
            <a:r>
              <a:rPr lang="sk-SK" sz="2800" b="1" dirty="0">
                <a:solidFill>
                  <a:srgbClr val="FF0000"/>
                </a:solidFill>
              </a:rPr>
              <a:t>28 g.mol</a:t>
            </a:r>
            <a:r>
              <a:rPr lang="sk-SK" sz="2800" b="1" baseline="30000" dirty="0">
                <a:solidFill>
                  <a:srgbClr val="FF0000"/>
                </a:solidFill>
              </a:rPr>
              <a:t>-1 </a:t>
            </a:r>
            <a:endParaRPr lang="sk-SK" sz="2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800" dirty="0"/>
              <a:t>M (CO</a:t>
            </a:r>
            <a:r>
              <a:rPr lang="sk-SK" sz="2800" baseline="-25000" dirty="0"/>
              <a:t>2</a:t>
            </a:r>
            <a:r>
              <a:rPr lang="sk-SK" sz="2800" dirty="0"/>
              <a:t>)=12+2.16= </a:t>
            </a:r>
            <a:r>
              <a:rPr lang="sk-SK" sz="2800" b="1" dirty="0">
                <a:solidFill>
                  <a:srgbClr val="FF0000"/>
                </a:solidFill>
              </a:rPr>
              <a:t>44 g.mol</a:t>
            </a:r>
            <a:r>
              <a:rPr lang="sk-SK" sz="2800" b="1" baseline="30000" dirty="0">
                <a:solidFill>
                  <a:srgbClr val="FF0000"/>
                </a:solidFill>
              </a:rPr>
              <a:t>-1 </a:t>
            </a:r>
            <a:endParaRPr lang="sk-SK" sz="2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800" dirty="0"/>
              <a:t>M (H</a:t>
            </a:r>
            <a:r>
              <a:rPr lang="sk-SK" sz="2800" baseline="-25000" dirty="0"/>
              <a:t>2</a:t>
            </a:r>
            <a:r>
              <a:rPr lang="sk-SK" sz="2800" dirty="0"/>
              <a:t>SO</a:t>
            </a:r>
            <a:r>
              <a:rPr lang="sk-SK" sz="2800" baseline="-25000" dirty="0"/>
              <a:t>4</a:t>
            </a:r>
            <a:r>
              <a:rPr lang="sk-SK" sz="2800" dirty="0"/>
              <a:t>)=2.1+32+4.16= </a:t>
            </a:r>
            <a:r>
              <a:rPr lang="sk-SK" sz="2800" b="1" dirty="0">
                <a:solidFill>
                  <a:srgbClr val="FF0000"/>
                </a:solidFill>
              </a:rPr>
              <a:t>98 g.mol</a:t>
            </a:r>
            <a:r>
              <a:rPr lang="sk-SK" sz="2800" b="1" baseline="30000" dirty="0">
                <a:solidFill>
                  <a:srgbClr val="FF0000"/>
                </a:solidFill>
              </a:rPr>
              <a:t>-1 </a:t>
            </a:r>
            <a:endParaRPr lang="sk-SK" sz="2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800" dirty="0"/>
              <a:t>M (Na</a:t>
            </a:r>
            <a:r>
              <a:rPr lang="sk-SK" sz="2800" baseline="-25000" dirty="0"/>
              <a:t>2</a:t>
            </a:r>
            <a:r>
              <a:rPr lang="sk-SK" sz="2800" dirty="0"/>
              <a:t>CO</a:t>
            </a:r>
            <a:r>
              <a:rPr lang="sk-SK" sz="2800" baseline="-25000" dirty="0"/>
              <a:t>3</a:t>
            </a:r>
            <a:r>
              <a:rPr lang="sk-SK" sz="2800" dirty="0"/>
              <a:t>)=2.23+12+3.16= </a:t>
            </a:r>
            <a:r>
              <a:rPr lang="sk-SK" sz="2800" b="1" dirty="0">
                <a:solidFill>
                  <a:srgbClr val="FF0000"/>
                </a:solidFill>
              </a:rPr>
              <a:t>106 g.mol</a:t>
            </a:r>
            <a:r>
              <a:rPr lang="sk-SK" sz="2800" b="1" baseline="30000" dirty="0">
                <a:solidFill>
                  <a:srgbClr val="FF0000"/>
                </a:solidFill>
              </a:rPr>
              <a:t>-1 </a:t>
            </a:r>
            <a:endParaRPr lang="sk-SK" sz="2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800" dirty="0"/>
              <a:t>M (CuSO</a:t>
            </a:r>
            <a:r>
              <a:rPr lang="sk-SK" sz="2800" baseline="-25000" dirty="0"/>
              <a:t>4</a:t>
            </a:r>
            <a:r>
              <a:rPr lang="sk-SK" sz="2800" dirty="0"/>
              <a:t> . 5H</a:t>
            </a:r>
            <a:r>
              <a:rPr lang="sk-SK" sz="2800" baseline="-25000" dirty="0"/>
              <a:t>2</a:t>
            </a:r>
            <a:r>
              <a:rPr lang="sk-SK" sz="2800" dirty="0"/>
              <a:t>O)=64+32+4.16+5.(2.1+16)= </a:t>
            </a:r>
            <a:r>
              <a:rPr lang="sk-SK" sz="2800" b="1" dirty="0">
                <a:solidFill>
                  <a:srgbClr val="FF0000"/>
                </a:solidFill>
              </a:rPr>
              <a:t>250 g.mol</a:t>
            </a:r>
            <a:r>
              <a:rPr lang="sk-SK" sz="2800" b="1" baseline="30000" dirty="0">
                <a:solidFill>
                  <a:srgbClr val="FF0000"/>
                </a:solidFill>
              </a:rPr>
              <a:t>-1 </a:t>
            </a:r>
            <a:endParaRPr lang="sk-SK" sz="2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k-SK" sz="3200" dirty="0"/>
          </a:p>
          <a:p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57773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18677-F896-4AE7-ABF0-0066FDA3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Látková koncentrácia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FBD511E-BADA-4347-8C89-721DBD370C7A}"/>
              </a:ext>
            </a:extLst>
          </p:cNvPr>
          <p:cNvSpPr txBox="1"/>
          <p:nvPr/>
        </p:nvSpPr>
        <p:spPr>
          <a:xfrm>
            <a:off x="2278117" y="1353235"/>
            <a:ext cx="548902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b="1" dirty="0">
                <a:solidFill>
                  <a:schemeClr val="bg1"/>
                </a:solidFill>
              </a:rPr>
              <a:t>charakterizuje látkové množstvo určitej látky v 1dm</a:t>
            </a:r>
            <a:r>
              <a:rPr lang="sk-SK" sz="1800" b="1" baseline="30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35C041E2-FED8-45FE-8659-E4B924464221}"/>
              </a:ext>
            </a:extLst>
          </p:cNvPr>
          <p:cNvSpPr txBox="1"/>
          <p:nvPr/>
        </p:nvSpPr>
        <p:spPr>
          <a:xfrm>
            <a:off x="2278117" y="1962492"/>
            <a:ext cx="458776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dirty="0"/>
              <a:t>je veličina, ktorá má značku </a:t>
            </a:r>
            <a:r>
              <a:rPr lang="sk-SK" sz="1800" b="1" dirty="0"/>
              <a:t>c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E3304490-DD89-45C5-83A4-B31D98F91F85}"/>
              </a:ext>
            </a:extLst>
          </p:cNvPr>
          <p:cNvSpPr txBox="1"/>
          <p:nvPr/>
        </p:nvSpPr>
        <p:spPr>
          <a:xfrm>
            <a:off x="2278117" y="2559139"/>
            <a:ext cx="458776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dirty="0"/>
              <a:t>jednotka je </a:t>
            </a:r>
            <a:r>
              <a:rPr lang="sk-SK" sz="1800" b="1" dirty="0"/>
              <a:t>mol.dm</a:t>
            </a:r>
            <a:r>
              <a:rPr lang="sk-SK" sz="1800" b="1" baseline="30000" dirty="0"/>
              <a:t>-3 </a:t>
            </a:r>
            <a:r>
              <a:rPr lang="sk-SK" sz="1800" dirty="0"/>
              <a:t>alebo </a:t>
            </a:r>
            <a:r>
              <a:rPr lang="sk-SK" sz="1800" b="1" dirty="0"/>
              <a:t>mol/dm</a:t>
            </a:r>
            <a:r>
              <a:rPr lang="sk-SK" sz="1800" b="1" baseline="30000" dirty="0"/>
              <a:t>3 </a:t>
            </a:r>
            <a:endParaRPr lang="sk-SK" sz="1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5">
                <a:extLst>
                  <a:ext uri="{FF2B5EF4-FFF2-40B4-BE49-F238E27FC236}">
                    <a16:creationId xmlns:a16="http://schemas.microsoft.com/office/drawing/2014/main" id="{11420330-4684-4B11-A80A-67165983620E}"/>
                  </a:ext>
                </a:extLst>
              </p:cNvPr>
              <p:cNvSpPr/>
              <p:nvPr/>
            </p:nvSpPr>
            <p:spPr>
              <a:xfrm>
                <a:off x="2591618" y="3326555"/>
                <a:ext cx="1964512" cy="1321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sk-SK" sz="6000" b="1" dirty="0"/>
                  <a:t>c </a:t>
                </a:r>
                <a14:m>
                  <m:oMath xmlns:m="http://schemas.openxmlformats.org/officeDocument/2006/math">
                    <m:r>
                      <a:rPr lang="en-US" sz="60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6000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num>
                      <m:den>
                        <m:r>
                          <a:rPr lang="sk-SK" sz="600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den>
                    </m:f>
                  </m:oMath>
                </a14:m>
                <a:endParaRPr lang="sk-SK" sz="6000" b="1" dirty="0"/>
              </a:p>
            </p:txBody>
          </p:sp>
        </mc:Choice>
        <mc:Fallback xmlns="">
          <p:sp>
            <p:nvSpPr>
              <p:cNvPr id="10" name="Obdélník 5">
                <a:extLst>
                  <a:ext uri="{FF2B5EF4-FFF2-40B4-BE49-F238E27FC236}">
                    <a16:creationId xmlns:a16="http://schemas.microsoft.com/office/drawing/2014/main" id="{11420330-4684-4B11-A80A-671659836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618" y="3326555"/>
                <a:ext cx="1964512" cy="1321259"/>
              </a:xfrm>
              <a:prstGeom prst="rect">
                <a:avLst/>
              </a:prstGeom>
              <a:blipFill>
                <a:blip r:embed="rId2"/>
                <a:stretch>
                  <a:fillRect l="-18634" t="-5556" b="-1666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ál 10">
            <a:extLst>
              <a:ext uri="{FF2B5EF4-FFF2-40B4-BE49-F238E27FC236}">
                <a16:creationId xmlns:a16="http://schemas.microsoft.com/office/drawing/2014/main" id="{9A43D4D6-2BAB-40B7-9C6E-B3EF846E7501}"/>
              </a:ext>
            </a:extLst>
          </p:cNvPr>
          <p:cNvSpPr/>
          <p:nvPr/>
        </p:nvSpPr>
        <p:spPr>
          <a:xfrm>
            <a:off x="3657646" y="3195246"/>
            <a:ext cx="927302" cy="7017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B36C1A16-50DE-4D67-9FB3-DC5366E6E7B2}"/>
              </a:ext>
            </a:extLst>
          </p:cNvPr>
          <p:cNvSpPr/>
          <p:nvPr/>
        </p:nvSpPr>
        <p:spPr>
          <a:xfrm>
            <a:off x="3657646" y="4077395"/>
            <a:ext cx="927302" cy="7017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53BADA6-F1AE-4484-9F09-4472DE4558E8}"/>
              </a:ext>
            </a:extLst>
          </p:cNvPr>
          <p:cNvSpPr txBox="1"/>
          <p:nvPr/>
        </p:nvSpPr>
        <p:spPr>
          <a:xfrm>
            <a:off x="5541069" y="3168396"/>
            <a:ext cx="313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dirty="0">
                <a:solidFill>
                  <a:srgbClr val="FF0000"/>
                </a:solidFill>
              </a:rPr>
              <a:t>látkové množstvo</a:t>
            </a:r>
          </a:p>
        </p:txBody>
      </p:sp>
      <p:cxnSp>
        <p:nvCxnSpPr>
          <p:cNvPr id="14" name="Přímá spojnice se šipkou 18">
            <a:extLst>
              <a:ext uri="{FF2B5EF4-FFF2-40B4-BE49-F238E27FC236}">
                <a16:creationId xmlns:a16="http://schemas.microsoft.com/office/drawing/2014/main" id="{F53D0713-4346-4A30-9425-6862192DF84C}"/>
              </a:ext>
            </a:extLst>
          </p:cNvPr>
          <p:cNvCxnSpPr>
            <a:cxnSpLocks/>
          </p:cNvCxnSpPr>
          <p:nvPr/>
        </p:nvCxnSpPr>
        <p:spPr>
          <a:xfrm flipH="1">
            <a:off x="4707724" y="3326555"/>
            <a:ext cx="804527" cy="248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9">
            <a:extLst>
              <a:ext uri="{FF2B5EF4-FFF2-40B4-BE49-F238E27FC236}">
                <a16:creationId xmlns:a16="http://schemas.microsoft.com/office/drawing/2014/main" id="{7B92497B-F664-403A-8573-0BB1F45502E9}"/>
              </a:ext>
            </a:extLst>
          </p:cNvPr>
          <p:cNvCxnSpPr>
            <a:cxnSpLocks/>
          </p:cNvCxnSpPr>
          <p:nvPr/>
        </p:nvCxnSpPr>
        <p:spPr>
          <a:xfrm flipH="1" flipV="1">
            <a:off x="4707724" y="4430501"/>
            <a:ext cx="635026" cy="2173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3">
            <a:extLst>
              <a:ext uri="{FF2B5EF4-FFF2-40B4-BE49-F238E27FC236}">
                <a16:creationId xmlns:a16="http://schemas.microsoft.com/office/drawing/2014/main" id="{E33D82DF-C848-4B65-8658-9E4F811C0605}"/>
              </a:ext>
            </a:extLst>
          </p:cNvPr>
          <p:cNvSpPr txBox="1"/>
          <p:nvPr/>
        </p:nvSpPr>
        <p:spPr>
          <a:xfrm>
            <a:off x="5342750" y="4515427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dirty="0">
                <a:solidFill>
                  <a:srgbClr val="FF0000"/>
                </a:solidFill>
              </a:rPr>
              <a:t>objem</a:t>
            </a:r>
          </a:p>
        </p:txBody>
      </p:sp>
    </p:spTree>
    <p:extLst>
      <p:ext uri="{BB962C8B-B14F-4D97-AF65-F5344CB8AC3E}">
        <p14:creationId xmlns:p14="http://schemas.microsoft.com/office/powerpoint/2010/main" val="342572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508033"/>
            <a:ext cx="2690648" cy="47982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Látkové množstvo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959436"/>
            <a:ext cx="2690648" cy="22762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sk-SK" dirty="0"/>
              <a:t>Charakterizuje množstvo častíc v látke</a:t>
            </a:r>
          </a:p>
          <a:p>
            <a:pPr algn="l"/>
            <a:r>
              <a:rPr lang="sk-SK" dirty="0"/>
              <a:t>Značka </a:t>
            </a:r>
            <a:r>
              <a:rPr lang="sk-SK" b="1" dirty="0"/>
              <a:t>n</a:t>
            </a:r>
          </a:p>
          <a:p>
            <a:pPr algn="l"/>
            <a:r>
              <a:rPr lang="sk-SK" dirty="0"/>
              <a:t>Jednotka </a:t>
            </a:r>
            <a:r>
              <a:rPr lang="sk-SK" b="1" dirty="0"/>
              <a:t>mol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690648" y="1508033"/>
            <a:ext cx="3090042" cy="47982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Molová hmotnosť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2690648" y="1966221"/>
            <a:ext cx="3090042" cy="22762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sk-SK" dirty="0"/>
              <a:t>Vyjadruje hmotnosť jedného mólu častíc</a:t>
            </a:r>
          </a:p>
          <a:p>
            <a:pPr algn="l"/>
            <a:r>
              <a:rPr lang="sk-SK" dirty="0"/>
              <a:t>Značka </a:t>
            </a:r>
            <a:r>
              <a:rPr lang="sk-SK" b="1" dirty="0"/>
              <a:t>M</a:t>
            </a:r>
          </a:p>
          <a:p>
            <a:pPr algn="l"/>
            <a:r>
              <a:rPr lang="sk-SK" dirty="0"/>
              <a:t>Jednotka </a:t>
            </a:r>
            <a:r>
              <a:rPr lang="sk-SK" b="1" dirty="0"/>
              <a:t>g/mol</a:t>
            </a:r>
            <a:endParaRPr lang="en-US" b="1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406929C-A966-4CB4-A2BE-25F9A824AB3F}"/>
              </a:ext>
            </a:extLst>
          </p:cNvPr>
          <p:cNvSpPr txBox="1">
            <a:spLocks/>
          </p:cNvSpPr>
          <p:nvPr/>
        </p:nvSpPr>
        <p:spPr>
          <a:xfrm>
            <a:off x="5780690" y="1500608"/>
            <a:ext cx="3363310" cy="4798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schemeClr val="bg1"/>
                </a:solidFill>
              </a:rPr>
              <a:t>Látková koncentrácia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93E2D27-BE07-48BA-8477-849663CEF4B8}"/>
              </a:ext>
            </a:extLst>
          </p:cNvPr>
          <p:cNvSpPr txBox="1">
            <a:spLocks/>
          </p:cNvSpPr>
          <p:nvPr/>
        </p:nvSpPr>
        <p:spPr>
          <a:xfrm>
            <a:off x="5780690" y="1955718"/>
            <a:ext cx="3363310" cy="22762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dirty="0"/>
              <a:t>Charakterizuje látkové množstvo určitej látky v 1 dm</a:t>
            </a:r>
            <a:r>
              <a:rPr lang="sk-SK" sz="2400" baseline="30000" dirty="0"/>
              <a:t>3</a:t>
            </a:r>
          </a:p>
          <a:p>
            <a:pPr algn="l"/>
            <a:r>
              <a:rPr lang="sk-SK" dirty="0"/>
              <a:t>Značka </a:t>
            </a:r>
            <a:r>
              <a:rPr lang="sk-SK" b="1" dirty="0"/>
              <a:t>c</a:t>
            </a:r>
          </a:p>
          <a:p>
            <a:pPr algn="l"/>
            <a:r>
              <a:rPr lang="sk-SK" dirty="0"/>
              <a:t>Jednotka </a:t>
            </a:r>
            <a:r>
              <a:rPr lang="sk-SK" sz="2400" b="1" dirty="0"/>
              <a:t>mol/dm</a:t>
            </a:r>
            <a:r>
              <a:rPr lang="sk-SK" sz="2400" b="1" baseline="30000" dirty="0"/>
              <a:t>3 </a:t>
            </a:r>
            <a:endParaRPr lang="sk-SK" sz="2400" b="1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Prezentácia na obrazovke (16:9)</PresentationFormat>
  <Paragraphs>68</Paragraphs>
  <Slides>10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Wingdings</vt:lpstr>
      <vt:lpstr>Wingdings 3</vt:lpstr>
      <vt:lpstr>Office Theme</vt:lpstr>
      <vt:lpstr>CHEMICKÉ VÝPOČTY</vt:lpstr>
      <vt:lpstr>Základné veličiny v chemických výpočtoch:</vt:lpstr>
      <vt:lpstr>1. Látkové množstvo</vt:lpstr>
      <vt:lpstr>1. Látkové  množstvo</vt:lpstr>
      <vt:lpstr>2. Mólová hmotnosť</vt:lpstr>
      <vt:lpstr>Prezentácia programu PowerPoint</vt:lpstr>
      <vt:lpstr>Prezentácia programu PowerPoint</vt:lpstr>
      <vt:lpstr>3. Látková koncentrácia</vt:lpstr>
      <vt:lpstr>Slide Title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2020-11-03T10:04:22Z</dcterms:modified>
</cp:coreProperties>
</file>