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852" r:id="rId4"/>
  </p:sldMasterIdLst>
  <p:notesMasterIdLst>
    <p:notesMasterId r:id="rId12"/>
  </p:notesMasterIdLst>
  <p:handoutMasterIdLst>
    <p:handoutMasterId r:id="rId13"/>
  </p:handoutMasterIdLst>
  <p:sldIdLst>
    <p:sldId id="268" r:id="rId5"/>
    <p:sldId id="269" r:id="rId6"/>
    <p:sldId id="270" r:id="rId7"/>
    <p:sldId id="271" r:id="rId8"/>
    <p:sldId id="272" r:id="rId9"/>
    <p:sldId id="273" r:id="rId10"/>
    <p:sldId id="274" r:id="rId11"/>
  </p:sldIdLst>
  <p:sldSz cx="12192000" cy="6858000"/>
  <p:notesSz cx="6858000" cy="9144000"/>
  <p:defaultTextStyle>
    <a:defPPr rtl="0">
      <a:defRPr lang="sk-sk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72" d="100"/>
          <a:sy n="72" d="100"/>
        </p:scale>
        <p:origin x="77" y="6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á hlavič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sk-SK" dirty="0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6A6ED598-8530-421D-BCC0-09B6A74EFF67}" type="datetime1">
              <a:rPr lang="sk-SK" smtClean="0"/>
              <a:t>6. 11. 2020</a:t>
            </a:fld>
            <a:endParaRPr lang="sk-SK" dirty="0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sk-SK" dirty="0"/>
          </a:p>
        </p:txBody>
      </p:sp>
      <p:sp>
        <p:nvSpPr>
          <p:cNvPr id="5" name="Zástupné číslo snímky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A823BED-889D-4675-B830-85EC3976F687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81102261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á hlavič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sk-SK" noProof="0" dirty="0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6AF8695E-4D8A-4BD9-99E4-674AAC88470E}" type="datetime1">
              <a:rPr lang="sk-SK" noProof="0" smtClean="0"/>
              <a:t>6. 11. 2020</a:t>
            </a:fld>
            <a:endParaRPr lang="sk-SK" noProof="0" dirty="0"/>
          </a:p>
        </p:txBody>
      </p:sp>
      <p:sp>
        <p:nvSpPr>
          <p:cNvPr id="4" name="Zástupný symbol obrázka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sk-SK" noProof="0" dirty="0"/>
          </a:p>
        </p:txBody>
      </p:sp>
      <p:sp>
        <p:nvSpPr>
          <p:cNvPr id="5" name="Zástupné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sk-SK" noProof="0" dirty="0"/>
              <a:t>Kliknutím upravíte štýly predlohy textu</a:t>
            </a:r>
          </a:p>
          <a:p>
            <a:pPr lvl="1" rtl="0"/>
            <a:r>
              <a:rPr lang="sk-SK" noProof="0" dirty="0"/>
              <a:t>Druhá úroveň</a:t>
            </a:r>
          </a:p>
          <a:p>
            <a:pPr lvl="2" rtl="0"/>
            <a:r>
              <a:rPr lang="sk-SK" noProof="0" dirty="0"/>
              <a:t>Tretia úroveň</a:t>
            </a:r>
          </a:p>
          <a:p>
            <a:pPr lvl="3" rtl="0"/>
            <a:r>
              <a:rPr lang="sk-SK" noProof="0" dirty="0"/>
              <a:t>Štvrtá úroveň</a:t>
            </a:r>
          </a:p>
          <a:p>
            <a:pPr lvl="4" rtl="0"/>
            <a:r>
              <a:rPr lang="sk-SK" noProof="0" dirty="0"/>
              <a:t>Piata úroveň</a:t>
            </a:r>
          </a:p>
        </p:txBody>
      </p:sp>
      <p:sp>
        <p:nvSpPr>
          <p:cNvPr id="6" name="Zástupnáb pät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sk-SK" noProof="0" dirty="0"/>
          </a:p>
        </p:txBody>
      </p:sp>
      <p:sp>
        <p:nvSpPr>
          <p:cNvPr id="7" name="Zástupné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2F7FBCA-4BE8-4FB5-91BD-69C6AC6BDB5D}" type="slidenum">
              <a:rPr lang="sk-SK" noProof="0" smtClean="0"/>
              <a:t>‹#›</a:t>
            </a:fld>
            <a:endParaRPr lang="sk-SK" noProof="0" dirty="0"/>
          </a:p>
        </p:txBody>
      </p:sp>
    </p:spTree>
    <p:extLst>
      <p:ext uri="{BB962C8B-B14F-4D97-AF65-F5344CB8AC3E}">
        <p14:creationId xmlns:p14="http://schemas.microsoft.com/office/powerpoint/2010/main" val="71123671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ázka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é poznámk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sk-SK" dirty="0"/>
          </a:p>
        </p:txBody>
      </p:sp>
      <p:sp>
        <p:nvSpPr>
          <p:cNvPr id="4" name="Zástupné číslo snímky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2F7FBCA-4BE8-4FB5-91BD-69C6AC6BDB5D}" type="slidenum">
              <a:rPr lang="sk-SK" smtClean="0"/>
              <a:t>1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8755446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sk-SK" smtClean="0"/>
              <a:t>Kliknutím 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DE0508A-363E-4B4E-A20E-17546B5CDF31}" type="datetime1">
              <a:rPr lang="sk-SK" noProof="0" smtClean="0"/>
              <a:t>6. 11. 2020</a:t>
            </a:fld>
            <a:endParaRPr lang="sk-SK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sk-SK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sk-SK" noProof="0" smtClean="0"/>
              <a:pPr/>
              <a:t>‹#›</a:t>
            </a:fld>
            <a:endParaRPr lang="sk-SK" noProof="0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36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AA174FE-A67D-4A16-87E2-AACA790AC06A}" type="datetime1">
              <a:rPr lang="sk-SK" noProof="0" smtClean="0"/>
              <a:t>6. 11. 2020</a:t>
            </a:fld>
            <a:endParaRPr lang="sk-SK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sk-SK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sk-SK" noProof="0" smtClean="0"/>
              <a:t>‹#›</a:t>
            </a:fld>
            <a:endParaRPr lang="sk-SK" noProof="0" dirty="0"/>
          </a:p>
        </p:txBody>
      </p:sp>
    </p:spTree>
    <p:extLst>
      <p:ext uri="{BB962C8B-B14F-4D97-AF65-F5344CB8AC3E}">
        <p14:creationId xmlns:p14="http://schemas.microsoft.com/office/powerpoint/2010/main" val="406116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566FFFE-0A65-4C2E-B7A7-F4BF2FF9FB1A}" type="datetime1">
              <a:rPr lang="sk-SK" noProof="0" smtClean="0"/>
              <a:t>6. 11. 2020</a:t>
            </a:fld>
            <a:endParaRPr lang="sk-SK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sk-SK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sk-SK" noProof="0" smtClean="0"/>
              <a:t>‹#›</a:t>
            </a:fld>
            <a:endParaRPr lang="sk-SK" noProof="0" dirty="0"/>
          </a:p>
        </p:txBody>
      </p:sp>
    </p:spTree>
    <p:extLst>
      <p:ext uri="{BB962C8B-B14F-4D97-AF65-F5344CB8AC3E}">
        <p14:creationId xmlns:p14="http://schemas.microsoft.com/office/powerpoint/2010/main" val="1517655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D70B423-3106-4E9F-9319-0CD07D7A7EF2}" type="datetime1">
              <a:rPr lang="sk-SK" noProof="0" smtClean="0"/>
              <a:t>6. 11. 2020</a:t>
            </a:fld>
            <a:endParaRPr lang="sk-SK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sk-SK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sk-SK" noProof="0" smtClean="0"/>
              <a:pPr/>
              <a:t>‹#›</a:t>
            </a:fld>
            <a:endParaRPr lang="sk-SK" noProof="0" dirty="0"/>
          </a:p>
        </p:txBody>
      </p:sp>
    </p:spTree>
    <p:extLst>
      <p:ext uri="{BB962C8B-B14F-4D97-AF65-F5344CB8AC3E}">
        <p14:creationId xmlns:p14="http://schemas.microsoft.com/office/powerpoint/2010/main" val="1329119329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B75428C-215E-4840-80F0-0FDA85EC3EF4}" type="datetime1">
              <a:rPr lang="sk-SK" noProof="0" smtClean="0"/>
              <a:t>6. 11. 2020</a:t>
            </a:fld>
            <a:endParaRPr lang="sk-SK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sk-SK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sk-SK" noProof="0" smtClean="0"/>
              <a:t>‹#›</a:t>
            </a:fld>
            <a:endParaRPr lang="sk-SK" noProof="0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2131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D70B423-3106-4E9F-9319-0CD07D7A7EF2}" type="datetime1">
              <a:rPr lang="sk-SK" noProof="0" smtClean="0"/>
              <a:t>6. 11. 2020</a:t>
            </a:fld>
            <a:endParaRPr lang="sk-SK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sk-SK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sk-SK" noProof="0" smtClean="0"/>
              <a:pPr/>
              <a:t>‹#›</a:t>
            </a:fld>
            <a:endParaRPr lang="sk-SK" noProof="0" dirty="0"/>
          </a:p>
        </p:txBody>
      </p:sp>
    </p:spTree>
    <p:extLst>
      <p:ext uri="{BB962C8B-B14F-4D97-AF65-F5344CB8AC3E}">
        <p14:creationId xmlns:p14="http://schemas.microsoft.com/office/powerpoint/2010/main" val="834190938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96258C4-E3A0-4ED4-9BEB-3C158FBFC2F7}" type="datetime1">
              <a:rPr lang="sk-SK" noProof="0" smtClean="0"/>
              <a:t>6. 11. 2020</a:t>
            </a:fld>
            <a:endParaRPr lang="sk-SK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sk-SK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sk-SK" noProof="0" smtClean="0"/>
              <a:t>‹#›</a:t>
            </a:fld>
            <a:endParaRPr lang="sk-SK" noProof="0" dirty="0"/>
          </a:p>
        </p:txBody>
      </p:sp>
    </p:spTree>
    <p:extLst>
      <p:ext uri="{BB962C8B-B14F-4D97-AF65-F5344CB8AC3E}">
        <p14:creationId xmlns:p14="http://schemas.microsoft.com/office/powerpoint/2010/main" val="1475797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D70B423-3106-4E9F-9319-0CD07D7A7EF2}" type="datetime1">
              <a:rPr lang="sk-SK" noProof="0" smtClean="0"/>
              <a:t>6. 11. 2020</a:t>
            </a:fld>
            <a:endParaRPr lang="sk-SK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sk-SK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sk-SK" noProof="0" smtClean="0"/>
              <a:pPr/>
              <a:t>‹#›</a:t>
            </a:fld>
            <a:endParaRPr lang="sk-SK" noProof="0" dirty="0"/>
          </a:p>
        </p:txBody>
      </p:sp>
    </p:spTree>
    <p:extLst>
      <p:ext uri="{BB962C8B-B14F-4D97-AF65-F5344CB8AC3E}">
        <p14:creationId xmlns:p14="http://schemas.microsoft.com/office/powerpoint/2010/main" val="562466064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D70B423-3106-4E9F-9319-0CD07D7A7EF2}" type="datetime1">
              <a:rPr lang="sk-SK" noProof="0" smtClean="0"/>
              <a:t>6. 11. 2020</a:t>
            </a:fld>
            <a:endParaRPr lang="sk-SK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rtl="0"/>
            <a:endParaRPr lang="sk-SK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sk-SK" noProof="0" smtClean="0"/>
              <a:pPr/>
              <a:t>‹#›</a:t>
            </a:fld>
            <a:endParaRPr lang="sk-SK" noProof="0" dirty="0"/>
          </a:p>
        </p:txBody>
      </p:sp>
    </p:spTree>
    <p:extLst>
      <p:ext uri="{BB962C8B-B14F-4D97-AF65-F5344CB8AC3E}">
        <p14:creationId xmlns:p14="http://schemas.microsoft.com/office/powerpoint/2010/main" val="2690965402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pPr rtl="0"/>
            <a:fld id="{ED70B423-3106-4E9F-9319-0CD07D7A7EF2}" type="datetime1">
              <a:rPr lang="sk-SK" noProof="0" smtClean="0"/>
              <a:t>6. 11. 2020</a:t>
            </a:fld>
            <a:endParaRPr lang="sk-SK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sk-SK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sk-SK" noProof="0" smtClean="0"/>
              <a:pPr/>
              <a:t>‹#›</a:t>
            </a:fld>
            <a:endParaRPr lang="sk-SK" noProof="0" dirty="0"/>
          </a:p>
        </p:txBody>
      </p:sp>
    </p:spTree>
    <p:extLst>
      <p:ext uri="{BB962C8B-B14F-4D97-AF65-F5344CB8AC3E}">
        <p14:creationId xmlns:p14="http://schemas.microsoft.com/office/powerpoint/2010/main" val="3277376038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2F756FB-82E7-4841-8C3F-094EBB95BF83}" type="datetime1">
              <a:rPr lang="sk-SK" noProof="0" smtClean="0"/>
              <a:t>6. 11. 2020</a:t>
            </a:fld>
            <a:endParaRPr lang="sk-SK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sk-SK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sk-SK" noProof="0" smtClean="0"/>
              <a:t>‹#›</a:t>
            </a:fld>
            <a:endParaRPr lang="sk-SK" noProof="0" dirty="0"/>
          </a:p>
        </p:txBody>
      </p:sp>
    </p:spTree>
    <p:extLst>
      <p:ext uri="{BB962C8B-B14F-4D97-AF65-F5344CB8AC3E}">
        <p14:creationId xmlns:p14="http://schemas.microsoft.com/office/powerpoint/2010/main" val="140790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 rtl="0"/>
            <a:fld id="{ED70B423-3106-4E9F-9319-0CD07D7A7EF2}" type="datetime1">
              <a:rPr lang="sk-SK" noProof="0" smtClean="0"/>
              <a:t>6. 11. 2020</a:t>
            </a:fld>
            <a:endParaRPr lang="sk-SK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 rtl="0"/>
            <a:endParaRPr lang="sk-SK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 rtl="0"/>
            <a:fld id="{4FAB73BC-B049-4115-A692-8D63A059BFB8}" type="slidenum">
              <a:rPr lang="sk-SK" noProof="0" smtClean="0"/>
              <a:pPr/>
              <a:t>‹#›</a:t>
            </a:fld>
            <a:endParaRPr lang="sk-SK" noProof="0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6299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sk.wikipedia.org/wiki/Feud%C3%A1l" TargetMode="External"/><Relationship Id="rId3" Type="http://schemas.openxmlformats.org/officeDocument/2006/relationships/hyperlink" Target="https://sk.wikipedia.org/wiki/Sloven%C4%8Dina" TargetMode="External"/><Relationship Id="rId7" Type="http://schemas.openxmlformats.org/officeDocument/2006/relationships/hyperlink" Target="https://sk.wikipedia.org/wiki/1848" TargetMode="External"/><Relationship Id="rId2" Type="http://schemas.openxmlformats.org/officeDocument/2006/relationships/hyperlink" Target="https://sk.wikipedia.org/wiki/%C4%8Ce%C5%A1tina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sk.wikipedia.org/wiki/%C5%A0t%C3%BArovci" TargetMode="External"/><Relationship Id="rId5" Type="http://schemas.openxmlformats.org/officeDocument/2006/relationships/hyperlink" Target="https://sk.wikipedia.org/wiki/Duma_bratislavsk%C3%A1" TargetMode="External"/><Relationship Id="rId4" Type="http://schemas.openxmlformats.org/officeDocument/2006/relationships/hyperlink" Target="https://sk.wikipedia.org/wiki/%C4%BDudov%C3%ADt_%C5%A0t%C3%BAr" TargetMode="External"/><Relationship Id="rId9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k.wikipedia.org/wiki/%C4%BDudov%C3%ADt_%C5%A0t%C3%BAr" TargetMode="External"/><Relationship Id="rId2" Type="http://schemas.openxmlformats.org/officeDocument/2006/relationships/hyperlink" Target="https://sk.wikipedia.org/wiki/1843" TargetMode="Externa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jpeg"/><Relationship Id="rId5" Type="http://schemas.openxmlformats.org/officeDocument/2006/relationships/hyperlink" Target="https://sk.wikipedia.org/wiki/Levo%C4%8Da" TargetMode="External"/><Relationship Id="rId4" Type="http://schemas.openxmlformats.org/officeDocument/2006/relationships/hyperlink" Target="https://sk.wikipedia.org/wiki/Bratislava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 descr="detailný záber strán knihy">
            <a:extLst>
              <a:ext uri="{FF2B5EF4-FFF2-40B4-BE49-F238E27FC236}">
                <a16:creationId xmlns:a16="http://schemas.microsoft.com/office/drawing/2014/main" id="{E8B6E499-B9AF-4C9F-9B5A-1EFCE8B402C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740" r="9545"/>
          <a:stretch/>
        </p:blipFill>
        <p:spPr>
          <a:xfrm>
            <a:off x="452761" y="10"/>
            <a:ext cx="5643239" cy="685799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DAE48B8D-7A59-42A4-A61B-B66E6063DD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44928" y="758952"/>
            <a:ext cx="4593631" cy="1698001"/>
          </a:xfrm>
        </p:spPr>
        <p:txBody>
          <a:bodyPr rtlCol="0">
            <a:normAutofit/>
          </a:bodyPr>
          <a:lstStyle/>
          <a:p>
            <a:r>
              <a:rPr lang="sk-SK" sz="5400" b="1" dirty="0" smtClean="0"/>
              <a:t>Janko Kráľ: Orol</a:t>
            </a:r>
            <a:endParaRPr lang="sk-SK" sz="5400" b="1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3871044-9D2C-42D1-8B31-E3D6F11C60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17152" y="5468510"/>
            <a:ext cx="3950503" cy="916387"/>
          </a:xfrm>
        </p:spPr>
        <p:txBody>
          <a:bodyPr rtlCol="0">
            <a:normAutofit lnSpcReduction="10000"/>
          </a:bodyPr>
          <a:lstStyle/>
          <a:p>
            <a:pPr rtl="0"/>
            <a:r>
              <a:rPr lang="sk-SK" b="1" dirty="0" smtClean="0">
                <a:solidFill>
                  <a:schemeClr val="tx1">
                    <a:lumMod val="85000"/>
                  </a:schemeClr>
                </a:solidFill>
              </a:rPr>
              <a:t>SJL, 9. ročník, </a:t>
            </a:r>
          </a:p>
          <a:p>
            <a:pPr rtl="0"/>
            <a:r>
              <a:rPr lang="sk-SK" b="1" dirty="0" smtClean="0">
                <a:solidFill>
                  <a:schemeClr val="tx1">
                    <a:lumMod val="85000"/>
                  </a:schemeClr>
                </a:solidFill>
              </a:rPr>
              <a:t>Mgr. A. </a:t>
            </a:r>
            <a:r>
              <a:rPr lang="sk-SK" b="1" dirty="0" err="1" smtClean="0">
                <a:solidFill>
                  <a:schemeClr val="tx1">
                    <a:lumMod val="85000"/>
                  </a:schemeClr>
                </a:solidFill>
              </a:rPr>
              <a:t>Tutokyová</a:t>
            </a:r>
            <a:endParaRPr lang="sk-SK" b="1" dirty="0">
              <a:solidFill>
                <a:schemeClr val="tx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644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727296" y="286602"/>
            <a:ext cx="9159903" cy="2424793"/>
          </a:xfrm>
        </p:spPr>
        <p:txBody>
          <a:bodyPr>
            <a:normAutofit/>
          </a:bodyPr>
          <a:lstStyle/>
          <a:p>
            <a:pPr algn="ctr"/>
            <a:r>
              <a:rPr lang="sk-SK" sz="3600" b="1" dirty="0">
                <a:latin typeface="Arial" panose="020B0604020202020204" pitchFamily="34" charset="0"/>
                <a:cs typeface="Arial" panose="020B0604020202020204" pitchFamily="34" charset="0"/>
              </a:rPr>
              <a:t>Janko Kráľ</a:t>
            </a:r>
            <a:r>
              <a:rPr lang="sk-SK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k-SK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(*24.4.1822 v Liptovskom Mikuláši </a:t>
            </a:r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  <a:t>– † </a:t>
            </a:r>
            <a:r>
              <a:rPr 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23.5.1876 v Zlatých Moravciach)</a:t>
            </a:r>
            <a:br>
              <a:rPr 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často </a:t>
            </a:r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  <a:t>označovaný ako </a:t>
            </a:r>
            <a:r>
              <a:rPr lang="sk-SK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básnik-búrlivák</a:t>
            </a:r>
            <a:r>
              <a:rPr lang="sk-SK" sz="20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bol slovenský národný </a:t>
            </a:r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  <a:t>buditeľ, predstaviteľ </a:t>
            </a:r>
            <a:r>
              <a:rPr lang="sk-SK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romantizmu </a:t>
            </a:r>
            <a:r>
              <a:rPr 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  <a:t>a jeden z najvýznamnejších a najradikálnejších </a:t>
            </a:r>
            <a:r>
              <a:rPr 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básnikov </a:t>
            </a:r>
            <a:r>
              <a:rPr lang="sk-SK" sz="20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štúrovskej</a:t>
            </a:r>
            <a:r>
              <a:rPr 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  <a:t>generácie. </a:t>
            </a:r>
          </a:p>
        </p:txBody>
      </p:sp>
      <p:pic>
        <p:nvPicPr>
          <p:cNvPr id="4" name="emb549D3FA18" descr="Janko Kráľ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48" y="286603"/>
            <a:ext cx="2179761" cy="242479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Vývojový diagram: dierna páska 4"/>
          <p:cNvSpPr/>
          <p:nvPr/>
        </p:nvSpPr>
        <p:spPr>
          <a:xfrm>
            <a:off x="627047" y="2790908"/>
            <a:ext cx="6338295" cy="3506524"/>
          </a:xfrm>
          <a:prstGeom prst="flowChartPunchedTape">
            <a:avLst/>
          </a:prstGeom>
          <a:solidFill>
            <a:schemeClr val="bg2">
              <a:lumMod val="75000"/>
            </a:schemeClr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b="1" dirty="0"/>
              <a:t>Janka Kráľa </a:t>
            </a:r>
            <a:r>
              <a:rPr lang="sk-SK" sz="1600" dirty="0"/>
              <a:t>vychovávala láskavá matka a prísny otec, ktorý sa vraj správal k rodine hrubo – čo sa podpísalo zrejme na jeho povahe (neskôr sa tento model opakoval v jeho manželstve s Máriou </a:t>
            </a:r>
            <a:r>
              <a:rPr lang="sk-SK" sz="1600" dirty="0" err="1"/>
              <a:t>Modrányovou</a:t>
            </a:r>
            <a:r>
              <a:rPr lang="sk-SK" sz="1600" dirty="0"/>
              <a:t>). Mal vznetlivú povahu, bol impertinentný, </a:t>
            </a:r>
            <a:r>
              <a:rPr lang="sk-SK" sz="1600" dirty="0" smtClean="0"/>
              <a:t>cynický, </a:t>
            </a:r>
            <a:r>
              <a:rPr lang="sk-SK" sz="1600" dirty="0"/>
              <a:t>ale poctivý a pracovitý. </a:t>
            </a:r>
          </a:p>
          <a:p>
            <a:pPr algn="ctr"/>
            <a:r>
              <a:rPr lang="sk-SK" sz="1600" dirty="0"/>
              <a:t>Povahou predstavoval Kráľ buriča a </a:t>
            </a:r>
            <a:r>
              <a:rPr lang="sk-SK" sz="1600" dirty="0" smtClean="0"/>
              <a:t>revolucionára. Jeho </a:t>
            </a:r>
            <a:r>
              <a:rPr lang="sk-SK" sz="1600" dirty="0"/>
              <a:t>poézia mala emotívny a myšlienkový náboj. Patril k samotárom, zaujímal sa však o zložité osudy slovenského </a:t>
            </a:r>
            <a:r>
              <a:rPr lang="sk-SK" sz="1600" dirty="0" smtClean="0"/>
              <a:t>národa. </a:t>
            </a:r>
            <a:endParaRPr lang="sk-SK" sz="1600" dirty="0"/>
          </a:p>
        </p:txBody>
      </p:sp>
      <p:pic>
        <p:nvPicPr>
          <p:cNvPr id="6" name="Obrázok 5" descr="Zobraziť zdrojový obrázok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5124" y="3002707"/>
            <a:ext cx="3745230" cy="28086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483352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77078" y="286604"/>
            <a:ext cx="11227242" cy="1391122"/>
          </a:xfrm>
        </p:spPr>
        <p:txBody>
          <a:bodyPr>
            <a:normAutofit/>
          </a:bodyPr>
          <a:lstStyle/>
          <a:p>
            <a:pPr algn="ctr"/>
            <a:r>
              <a:rPr lang="sk-SK" sz="2400" b="1" dirty="0"/>
              <a:t>Prvé verše začal písať už počas štúdií na bratislavskom lýceu. Spočiatku písal v </a:t>
            </a:r>
            <a:r>
              <a:rPr lang="sk-SK" sz="2400" b="1" dirty="0">
                <a:hlinkClick r:id="rId2" tooltip="Čeština"/>
              </a:rPr>
              <a:t>češtine</a:t>
            </a:r>
            <a:r>
              <a:rPr lang="sk-SK" sz="2400" b="1" dirty="0"/>
              <a:t>, neskôr začal používať spisovnú </a:t>
            </a:r>
            <a:r>
              <a:rPr lang="sk-SK" sz="2400" b="1" dirty="0">
                <a:hlinkClick r:id="rId3" tooltip="Slovenčina"/>
              </a:rPr>
              <a:t>slovenčinu</a:t>
            </a:r>
            <a:r>
              <a:rPr lang="sk-SK" sz="2400" b="1" dirty="0"/>
              <a:t> a patril k jedným z prvých básnikov, ktorí používali </a:t>
            </a:r>
            <a:r>
              <a:rPr lang="sk-SK" sz="2400" b="1" dirty="0">
                <a:hlinkClick r:id="rId4" tooltip="Ľudovít Štúr"/>
              </a:rPr>
              <a:t>Štúrovu</a:t>
            </a:r>
            <a:r>
              <a:rPr lang="sk-SK" sz="2400" b="1" dirty="0"/>
              <a:t> slovenčinu (prvá báseň v Štúrovej slovenčine – </a:t>
            </a:r>
            <a:r>
              <a:rPr lang="sk-SK" sz="2400" b="1" dirty="0">
                <a:hlinkClick r:id="rId5" tooltip="Duma bratislavská"/>
              </a:rPr>
              <a:t>Duma bratislavská</a:t>
            </a:r>
            <a:r>
              <a:rPr lang="sk-SK" sz="2400" b="1" dirty="0"/>
              <a:t> je práve od Janka Kráľa)</a:t>
            </a:r>
          </a:p>
        </p:txBody>
      </p:sp>
      <p:sp>
        <p:nvSpPr>
          <p:cNvPr id="3" name="Obdĺžnik s jedným odstrihnutým a jedným zaobleným rohom 2"/>
          <p:cNvSpPr/>
          <p:nvPr/>
        </p:nvSpPr>
        <p:spPr>
          <a:xfrm>
            <a:off x="5438691" y="2281668"/>
            <a:ext cx="5565913" cy="3315694"/>
          </a:xfrm>
          <a:prstGeom prst="snipRoundRect">
            <a:avLst/>
          </a:prstGeom>
          <a:ln>
            <a:solidFill>
              <a:srgbClr val="00B0F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dirty="0"/>
              <a:t>Začal písať epické </a:t>
            </a:r>
            <a:r>
              <a:rPr lang="sk-SK" dirty="0" smtClean="0"/>
              <a:t>básne  </a:t>
            </a:r>
            <a:r>
              <a:rPr lang="sk-SK" dirty="0"/>
              <a:t>s historickou tematikou, postupne však nadväzoval na ľudovú </a:t>
            </a:r>
            <a:r>
              <a:rPr lang="sk-SK" dirty="0" smtClean="0"/>
              <a:t>slovesnosť, </a:t>
            </a:r>
            <a:r>
              <a:rPr lang="sk-SK" dirty="0"/>
              <a:t>ako to zvykli </a:t>
            </a:r>
            <a:r>
              <a:rPr lang="sk-SK" dirty="0">
                <a:hlinkClick r:id="rId6" tooltip="Štúrovci"/>
              </a:rPr>
              <a:t>štúrovci</a:t>
            </a:r>
            <a:r>
              <a:rPr lang="sk-SK" dirty="0"/>
              <a:t>. V marci roku </a:t>
            </a:r>
            <a:r>
              <a:rPr lang="sk-SK" dirty="0">
                <a:hlinkClick r:id="rId7" tooltip="1848"/>
              </a:rPr>
              <a:t>1848</a:t>
            </a:r>
            <a:r>
              <a:rPr lang="sk-SK" dirty="0"/>
              <a:t> </a:t>
            </a:r>
            <a:r>
              <a:rPr lang="sk-SK" dirty="0" smtClean="0"/>
              <a:t> </a:t>
            </a:r>
            <a:r>
              <a:rPr lang="sk-SK" dirty="0" smtClean="0"/>
              <a:t>aktívne </a:t>
            </a:r>
            <a:r>
              <a:rPr lang="sk-SK" dirty="0"/>
              <a:t>veršami i so zbraňou v ruke spolu s </a:t>
            </a:r>
            <a:r>
              <a:rPr lang="sk-SK" dirty="0" smtClean="0"/>
              <a:t>učiteľom </a:t>
            </a:r>
            <a:r>
              <a:rPr lang="sk-SK" dirty="0"/>
              <a:t>Jánom </a:t>
            </a:r>
            <a:r>
              <a:rPr lang="sk-SK" dirty="0" err="1" smtClean="0"/>
              <a:t>Rotaridesom</a:t>
            </a:r>
            <a:r>
              <a:rPr lang="sk-SK" dirty="0" smtClean="0"/>
              <a:t> </a:t>
            </a:r>
            <a:r>
              <a:rPr lang="sk-SK" dirty="0"/>
              <a:t>burcoval poddaný ľud do povstania proti </a:t>
            </a:r>
            <a:r>
              <a:rPr lang="sk-SK" dirty="0">
                <a:hlinkClick r:id="rId8" tooltip="Feudál"/>
              </a:rPr>
              <a:t>feudálom</a:t>
            </a:r>
            <a:r>
              <a:rPr lang="sk-SK" dirty="0"/>
              <a:t>. Vyzývali </a:t>
            </a:r>
            <a:r>
              <a:rPr lang="sk-SK" dirty="0" smtClean="0"/>
              <a:t>sedliakov spáliť </a:t>
            </a:r>
            <a:r>
              <a:rPr lang="sk-SK" dirty="0"/>
              <a:t>urbárske tabely a v obciach Horné Plachtince, Dolné Plachtince a Stredné Plachtince a Príbelce vyvolali ľudové povstanie, ktoré bolo potlačené 30. marca 1848</a:t>
            </a:r>
            <a:r>
              <a:rPr lang="sk-SK" dirty="0" smtClean="0"/>
              <a:t>.</a:t>
            </a:r>
            <a:endParaRPr lang="sk-SK" dirty="0"/>
          </a:p>
        </p:txBody>
      </p:sp>
      <p:sp>
        <p:nvSpPr>
          <p:cNvPr id="4" name="BlokTextu 3"/>
          <p:cNvSpPr txBox="1"/>
          <p:nvPr/>
        </p:nvSpPr>
        <p:spPr>
          <a:xfrm>
            <a:off x="755374" y="858741"/>
            <a:ext cx="13437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k-SK" dirty="0"/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9927" y="2082774"/>
            <a:ext cx="2634444" cy="351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089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4685" y="326003"/>
            <a:ext cx="3474719" cy="1486894"/>
          </a:xfrm>
        </p:spPr>
        <p:txBody>
          <a:bodyPr>
            <a:normAutofit fontScale="90000"/>
          </a:bodyPr>
          <a:lstStyle/>
          <a:p>
            <a:r>
              <a:rPr lang="sk-SK" dirty="0" smtClean="0">
                <a:solidFill>
                  <a:srgbClr val="00B0F0"/>
                </a:solidFill>
              </a:rPr>
              <a:t>          TVORBA</a:t>
            </a:r>
            <a:br>
              <a:rPr lang="sk-SK" dirty="0" smtClean="0">
                <a:solidFill>
                  <a:srgbClr val="00B0F0"/>
                </a:solidFill>
              </a:rPr>
            </a:br>
            <a:r>
              <a:rPr lang="sk-SK" dirty="0">
                <a:solidFill>
                  <a:srgbClr val="00B0F0"/>
                </a:solidFill>
              </a:rPr>
              <a:t/>
            </a:r>
            <a:br>
              <a:rPr lang="sk-SK" dirty="0">
                <a:solidFill>
                  <a:srgbClr val="00B0F0"/>
                </a:solidFill>
              </a:rPr>
            </a:br>
            <a:endParaRPr lang="sk-SK" dirty="0">
              <a:solidFill>
                <a:srgbClr val="00B0F0"/>
              </a:solidFill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4405023" y="731520"/>
            <a:ext cx="6887817" cy="3029447"/>
          </a:xfrm>
        </p:spPr>
        <p:txBody>
          <a:bodyPr/>
          <a:lstStyle/>
          <a:p>
            <a:pPr algn="ctr"/>
            <a:r>
              <a:rPr lang="sk-SK" sz="2800" b="1" dirty="0" smtClean="0">
                <a:solidFill>
                  <a:srgbClr val="00B0F0"/>
                </a:solidFill>
              </a:rPr>
              <a:t>Báseň Orol</a:t>
            </a:r>
          </a:p>
          <a:p>
            <a:pPr algn="ctr"/>
            <a:r>
              <a:rPr lang="sk-SK" b="1" dirty="0" smtClean="0">
                <a:solidFill>
                  <a:srgbClr val="00B0F0"/>
                </a:solidFill>
              </a:rPr>
              <a:t>- vznikla </a:t>
            </a:r>
            <a:r>
              <a:rPr lang="sk-SK" b="1" dirty="0">
                <a:solidFill>
                  <a:srgbClr val="00B0F0"/>
                </a:solidFill>
              </a:rPr>
              <a:t>ako príležitostný pozdrav k vydaniu Orla </a:t>
            </a:r>
            <a:r>
              <a:rPr lang="sk-SK" b="1" dirty="0" smtClean="0">
                <a:solidFill>
                  <a:srgbClr val="00B0F0"/>
                </a:solidFill>
              </a:rPr>
              <a:t>tatranského</a:t>
            </a:r>
          </a:p>
          <a:p>
            <a:pPr algn="ctr"/>
            <a:r>
              <a:rPr lang="sk-SK" b="1" dirty="0" smtClean="0"/>
              <a:t>- osobná </a:t>
            </a:r>
            <a:r>
              <a:rPr lang="sk-SK" b="1" dirty="0"/>
              <a:t>spoveď Janka Kráľa, </a:t>
            </a:r>
            <a:endParaRPr lang="sk-SK" b="1" dirty="0" smtClean="0"/>
          </a:p>
          <a:p>
            <a:pPr algn="ctr"/>
            <a:r>
              <a:rPr lang="sk-SK" dirty="0" smtClean="0"/>
              <a:t>- básnik sa vyznáva </a:t>
            </a:r>
            <a:r>
              <a:rPr lang="sk-SK" dirty="0"/>
              <a:t>zo svojho osobného nepokoja </a:t>
            </a:r>
            <a:r>
              <a:rPr lang="sk-SK" dirty="0" smtClean="0"/>
              <a:t>,</a:t>
            </a:r>
          </a:p>
          <a:p>
            <a:pPr algn="ctr"/>
            <a:r>
              <a:rPr lang="sk-SK" b="1" dirty="0">
                <a:solidFill>
                  <a:schemeClr val="bg2">
                    <a:lumMod val="75000"/>
                  </a:schemeClr>
                </a:solidFill>
              </a:rPr>
              <a:t>T</a:t>
            </a:r>
            <a:r>
              <a:rPr lang="sk-SK" b="1" dirty="0" smtClean="0">
                <a:solidFill>
                  <a:schemeClr val="bg2">
                    <a:lumMod val="75000"/>
                  </a:schemeClr>
                </a:solidFill>
              </a:rPr>
              <a:t>éma: únik z domova za slobodou,</a:t>
            </a:r>
          </a:p>
          <a:p>
            <a:pPr algn="ctr"/>
            <a:r>
              <a:rPr lang="sk-SK" b="1" dirty="0" smtClean="0">
                <a:solidFill>
                  <a:srgbClr val="0070C0"/>
                </a:solidFill>
              </a:rPr>
              <a:t>Hl. myšlienka: sloboda prináša človeku osamelosť</a:t>
            </a:r>
            <a:endParaRPr lang="sk-SK" b="1" dirty="0">
              <a:solidFill>
                <a:srgbClr val="0070C0"/>
              </a:solidFill>
            </a:endParaRPr>
          </a:p>
        </p:txBody>
      </p:sp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>
          <a:xfrm>
            <a:off x="143123" y="1081377"/>
            <a:ext cx="3514477" cy="5223827"/>
          </a:xfrm>
        </p:spPr>
        <p:txBody>
          <a:bodyPr/>
          <a:lstStyle/>
          <a:p>
            <a:pPr algn="ctr"/>
            <a:r>
              <a:rPr lang="sk-SK" sz="1800" b="1" i="1" dirty="0"/>
              <a:t>Zakliata panna vo Váhu a divný Janko</a:t>
            </a:r>
            <a:r>
              <a:rPr lang="sk-SK" sz="1800" b="1" dirty="0"/>
              <a:t> </a:t>
            </a:r>
            <a:r>
              <a:rPr lang="sk-SK" sz="1800" dirty="0"/>
              <a:t>– balada z konca roku </a:t>
            </a:r>
            <a:r>
              <a:rPr lang="sk-SK" sz="1800" dirty="0">
                <a:hlinkClick r:id="rId2" tooltip="1843"/>
              </a:rPr>
              <a:t>1843</a:t>
            </a:r>
            <a:r>
              <a:rPr lang="sk-SK" sz="1800" dirty="0"/>
              <a:t>, ktorá je dodnes považovaná za jednu z najcharakteristickejších Kráľových básní. Z </a:t>
            </a:r>
            <a:r>
              <a:rPr lang="sk-SK" sz="1800" dirty="0" smtClean="0"/>
              <a:t> </a:t>
            </a:r>
            <a:r>
              <a:rPr lang="sk-SK" sz="1800" dirty="0"/>
              <a:t>jej atmosféry ako aj názvu dostal na dlhé roky aj autor meno „divný Janko</a:t>
            </a:r>
            <a:r>
              <a:rPr lang="sk-SK" sz="1800" dirty="0" smtClean="0"/>
              <a:t>“. </a:t>
            </a:r>
          </a:p>
          <a:p>
            <a:pPr algn="ctr"/>
            <a:r>
              <a:rPr lang="pl-PL" sz="1800" b="1" i="1" dirty="0"/>
              <a:t>Moja pieseň</a:t>
            </a:r>
            <a:r>
              <a:rPr lang="pl-PL" sz="1800" b="1" dirty="0"/>
              <a:t> </a:t>
            </a:r>
            <a:r>
              <a:rPr lang="pl-PL" sz="1800" dirty="0"/>
              <a:t>– ponáška na ľudovú </a:t>
            </a:r>
            <a:r>
              <a:rPr lang="pl-PL" sz="1800" dirty="0" smtClean="0"/>
              <a:t>pieseň</a:t>
            </a:r>
          </a:p>
          <a:p>
            <a:pPr algn="ctr"/>
            <a:r>
              <a:rPr lang="sk-SK" sz="1800" b="1" dirty="0" smtClean="0"/>
              <a:t>Duma bratislavská </a:t>
            </a:r>
            <a:r>
              <a:rPr lang="sk-SK" sz="1800" dirty="0" smtClean="0"/>
              <a:t>– predstavuje </a:t>
            </a:r>
            <a:r>
              <a:rPr lang="sk-SK" sz="1800" dirty="0"/>
              <a:t>Kráľovo rozhorčenie nad prenasledovaním a suspendovaním jeho učiteľa </a:t>
            </a:r>
            <a:r>
              <a:rPr lang="sk-SK" sz="1800" dirty="0">
                <a:hlinkClick r:id="rId3" tooltip="Ľudovít Štúr"/>
              </a:rPr>
              <a:t>Ľudovíta Štúra</a:t>
            </a:r>
            <a:r>
              <a:rPr lang="sk-SK" sz="1800" dirty="0"/>
              <a:t>. Zachytený je v nej </a:t>
            </a:r>
            <a:r>
              <a:rPr lang="sk-SK" sz="1800" dirty="0" err="1"/>
              <a:t>demoštratívny</a:t>
            </a:r>
            <a:r>
              <a:rPr lang="sk-SK" sz="1800" dirty="0"/>
              <a:t> odchod slovenských študentov z </a:t>
            </a:r>
            <a:r>
              <a:rPr lang="sk-SK" sz="1800" dirty="0">
                <a:hlinkClick r:id="rId4" tooltip="Bratislava"/>
              </a:rPr>
              <a:t>Bratislavy</a:t>
            </a:r>
            <a:r>
              <a:rPr lang="sk-SK" sz="1800" dirty="0"/>
              <a:t> do </a:t>
            </a:r>
            <a:r>
              <a:rPr lang="sk-SK" sz="1800" dirty="0">
                <a:hlinkClick r:id="rId5" tooltip="Levoča"/>
              </a:rPr>
              <a:t>Levoče</a:t>
            </a:r>
            <a:r>
              <a:rPr lang="sk-SK" sz="1800" dirty="0" smtClean="0"/>
              <a:t>.</a:t>
            </a:r>
            <a:endParaRPr lang="sk-SK" sz="1800" dirty="0"/>
          </a:p>
          <a:p>
            <a:pPr algn="ctr"/>
            <a:endParaRPr lang="sk-SK" dirty="0"/>
          </a:p>
        </p:txBody>
      </p:sp>
      <p:pic>
        <p:nvPicPr>
          <p:cNvPr id="11" name="Obrázok 10" descr="Zobraziť zdrojový obrázok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8130" y="3587418"/>
            <a:ext cx="2682117" cy="28370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89780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jekt pre obsah 4" descr="Zobraziť zdrojový obrázok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14" y="151430"/>
            <a:ext cx="6208322" cy="612214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Vodorovný zvitok 5"/>
          <p:cNvSpPr/>
          <p:nvPr/>
        </p:nvSpPr>
        <p:spPr>
          <a:xfrm>
            <a:off x="6058894" y="151430"/>
            <a:ext cx="5963478" cy="6185759"/>
          </a:xfrm>
          <a:prstGeom prst="horizontalScroll">
            <a:avLst/>
          </a:prstGeom>
          <a:solidFill>
            <a:schemeClr val="bg1">
              <a:lumMod val="95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2000" i="1" dirty="0" smtClean="0">
                <a:solidFill>
                  <a:srgbClr val="7030A0"/>
                </a:solidFill>
              </a:rPr>
              <a:t>„Môj synak drahý, moje potešenie,</a:t>
            </a:r>
          </a:p>
          <a:p>
            <a:pPr algn="ctr"/>
            <a:r>
              <a:rPr lang="sk-SK" sz="2000" i="1" dirty="0" smtClean="0">
                <a:solidFill>
                  <a:srgbClr val="7030A0"/>
                </a:solidFill>
              </a:rPr>
              <a:t>Ak to uznáš, že som ti ja mati,</a:t>
            </a:r>
          </a:p>
          <a:p>
            <a:pPr algn="ctr"/>
            <a:r>
              <a:rPr lang="sk-SK" sz="2000" i="1" dirty="0" smtClean="0">
                <a:solidFill>
                  <a:srgbClr val="7030A0"/>
                </a:solidFill>
              </a:rPr>
              <a:t>Prijmi poradu – ktože ti ju môže,</a:t>
            </a:r>
          </a:p>
          <a:p>
            <a:pPr algn="ctr"/>
            <a:r>
              <a:rPr lang="sk-SK" sz="2000" i="1" dirty="0" smtClean="0">
                <a:solidFill>
                  <a:srgbClr val="7030A0"/>
                </a:solidFill>
              </a:rPr>
              <a:t>Ak len nie tvoja vlastná mater </a:t>
            </a:r>
            <a:r>
              <a:rPr lang="sk-SK" sz="2000" i="1" dirty="0" err="1" smtClean="0">
                <a:solidFill>
                  <a:srgbClr val="7030A0"/>
                </a:solidFill>
              </a:rPr>
              <a:t>dati</a:t>
            </a:r>
            <a:r>
              <a:rPr lang="sk-SK" sz="2000" i="1" dirty="0">
                <a:solidFill>
                  <a:srgbClr val="7030A0"/>
                </a:solidFill>
              </a:rPr>
              <a:t> </a:t>
            </a:r>
            <a:r>
              <a:rPr lang="sk-SK" sz="2000" i="1" dirty="0" smtClean="0">
                <a:solidFill>
                  <a:srgbClr val="7030A0"/>
                </a:solidFill>
              </a:rPr>
              <a:t>–</a:t>
            </a:r>
          </a:p>
          <a:p>
            <a:pPr algn="ctr"/>
            <a:r>
              <a:rPr lang="sk-SK" sz="2000" i="1" dirty="0" smtClean="0">
                <a:solidFill>
                  <a:srgbClr val="7030A0"/>
                </a:solidFill>
              </a:rPr>
              <a:t>Prijmi poradu: ďaleko sa nepusť,</a:t>
            </a:r>
          </a:p>
          <a:p>
            <a:pPr algn="ctr"/>
            <a:r>
              <a:rPr lang="sk-SK" sz="2000" i="1" dirty="0" smtClean="0">
                <a:solidFill>
                  <a:srgbClr val="7030A0"/>
                </a:solidFill>
              </a:rPr>
              <a:t>Na šírom poli </a:t>
            </a:r>
            <a:r>
              <a:rPr lang="sk-SK" sz="2000" i="1" dirty="0" err="1" smtClean="0">
                <a:solidFill>
                  <a:srgbClr val="7030A0"/>
                </a:solidFill>
              </a:rPr>
              <a:t>prítulky</a:t>
            </a:r>
            <a:r>
              <a:rPr lang="sk-SK" sz="2000" i="1" dirty="0" smtClean="0">
                <a:solidFill>
                  <a:srgbClr val="7030A0"/>
                </a:solidFill>
              </a:rPr>
              <a:t> nenájdeš</a:t>
            </a:r>
            <a:r>
              <a:rPr lang="sk-SK" dirty="0" smtClean="0">
                <a:solidFill>
                  <a:srgbClr val="7030A0"/>
                </a:solidFill>
              </a:rPr>
              <a:t>.“</a:t>
            </a:r>
            <a:endParaRPr lang="sk-SK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484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rgbClr val="002060"/>
                </a:solidFill>
              </a:rPr>
              <a:t>                             </a:t>
            </a:r>
            <a:r>
              <a:rPr lang="sk-SK" b="1" dirty="0" smtClean="0">
                <a:solidFill>
                  <a:schemeClr val="accent1">
                    <a:lumMod val="75000"/>
                  </a:schemeClr>
                </a:solidFill>
              </a:rPr>
              <a:t>Reflexia</a:t>
            </a:r>
            <a:br>
              <a:rPr lang="sk-SK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sk-SK" dirty="0" smtClean="0">
                <a:solidFill>
                  <a:srgbClr val="00B0F0"/>
                </a:solidFill>
              </a:rPr>
              <a:t>    </a:t>
            </a:r>
            <a:endParaRPr lang="sk-SK" dirty="0">
              <a:solidFill>
                <a:srgbClr val="00B0F0"/>
              </a:solidFill>
            </a:endParaRPr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1097279" y="2371060"/>
            <a:ext cx="10781969" cy="3589474"/>
          </a:xfrm>
        </p:spPr>
        <p:txBody>
          <a:bodyPr/>
          <a:lstStyle/>
          <a:p>
            <a:r>
              <a:rPr lang="sk-SK" sz="2800" dirty="0" smtClean="0">
                <a:solidFill>
                  <a:schemeClr val="accent1">
                    <a:lumMod val="75000"/>
                  </a:schemeClr>
                </a:solidFill>
              </a:rPr>
              <a:t>- reflexia – úvaha</a:t>
            </a:r>
          </a:p>
          <a:p>
            <a:r>
              <a:rPr lang="sk-SK" sz="2800" dirty="0" smtClean="0">
                <a:solidFill>
                  <a:schemeClr val="accent1">
                    <a:lumMod val="75000"/>
                  </a:schemeClr>
                </a:solidFill>
              </a:rPr>
              <a:t>- reflexívna lyrika – básnik uvažuje a zamýšľa sa nad tým, čo sa ho dotýka, čo ho trápi</a:t>
            </a:r>
          </a:p>
          <a:p>
            <a:r>
              <a:rPr lang="sk-SK" sz="2800" dirty="0" smtClean="0">
                <a:solidFill>
                  <a:schemeClr val="accent1">
                    <a:lumMod val="75000"/>
                  </a:schemeClr>
                </a:solidFill>
              </a:rPr>
              <a:t>- v básni Orol je to túžba po slobode, po slobodnom národe, ale táto túžba je nenaplnená 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156599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7280" y="254797"/>
            <a:ext cx="10058400" cy="1494490"/>
          </a:xfrm>
        </p:spPr>
        <p:txBody>
          <a:bodyPr/>
          <a:lstStyle/>
          <a:p>
            <a:endParaRPr lang="sk-SK"/>
          </a:p>
        </p:txBody>
      </p:sp>
      <p:pic>
        <p:nvPicPr>
          <p:cNvPr id="4" name="Obrázok 3" descr="Zobraziť zdrojový obrázok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081" y="190829"/>
            <a:ext cx="10646797" cy="611455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Obdĺžnik 2"/>
          <p:cNvSpPr/>
          <p:nvPr/>
        </p:nvSpPr>
        <p:spPr>
          <a:xfrm>
            <a:off x="1033671" y="850790"/>
            <a:ext cx="3379303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2800" b="1" i="1" dirty="0" smtClean="0">
                <a:solidFill>
                  <a:schemeClr val="bg1"/>
                </a:solidFill>
              </a:rPr>
              <a:t>„Ja </a:t>
            </a:r>
            <a:r>
              <a:rPr lang="sk-SK" sz="2800" b="1" i="1" dirty="0">
                <a:solidFill>
                  <a:schemeClr val="bg1"/>
                </a:solidFill>
              </a:rPr>
              <a:t>strechy nemám, ja kde sadnúť nemám,</a:t>
            </a:r>
            <a:br>
              <a:rPr lang="sk-SK" sz="2800" b="1" i="1" dirty="0">
                <a:solidFill>
                  <a:schemeClr val="bg1"/>
                </a:solidFill>
              </a:rPr>
            </a:br>
            <a:r>
              <a:rPr lang="sk-SK" sz="2800" b="1" i="1" dirty="0">
                <a:solidFill>
                  <a:schemeClr val="bg1"/>
                </a:solidFill>
              </a:rPr>
              <a:t>hrom mi ukáže miesto, kde ležať mám.</a:t>
            </a:r>
            <a:br>
              <a:rPr lang="sk-SK" sz="2800" b="1" i="1" dirty="0">
                <a:solidFill>
                  <a:schemeClr val="bg1"/>
                </a:solidFill>
              </a:rPr>
            </a:br>
            <a:r>
              <a:rPr lang="sk-SK" sz="2800" b="1" i="1" dirty="0">
                <a:solidFill>
                  <a:schemeClr val="bg1"/>
                </a:solidFill>
              </a:rPr>
              <a:t>Okolo mňa sa chmáry, hromy vijú,</a:t>
            </a:r>
            <a:br>
              <a:rPr lang="sk-SK" sz="2800" b="1" i="1" dirty="0">
                <a:solidFill>
                  <a:schemeClr val="bg1"/>
                </a:solidFill>
              </a:rPr>
            </a:br>
            <a:r>
              <a:rPr lang="sk-SK" sz="2800" b="1" i="1" dirty="0">
                <a:solidFill>
                  <a:schemeClr val="bg1"/>
                </a:solidFill>
              </a:rPr>
              <a:t>ja letím, letím, kým ma nezabijú</a:t>
            </a:r>
            <a:r>
              <a:rPr lang="sk-SK" sz="2800" b="1" i="1" dirty="0" smtClean="0">
                <a:solidFill>
                  <a:schemeClr val="bg1"/>
                </a:solidFill>
              </a:rPr>
              <a:t>…“</a:t>
            </a:r>
            <a:r>
              <a:rPr lang="sk-SK" sz="2800" b="1" i="1" dirty="0">
                <a:solidFill>
                  <a:srgbClr val="0070C0"/>
                </a:solidFill>
              </a:rPr>
              <a:t/>
            </a:r>
            <a:br>
              <a:rPr lang="sk-SK" sz="2800" b="1" i="1" dirty="0">
                <a:solidFill>
                  <a:srgbClr val="0070C0"/>
                </a:solidFill>
              </a:rPr>
            </a:br>
            <a:r>
              <a:rPr lang="sk-SK" sz="2800" i="1" dirty="0"/>
              <a:t>(1845)</a:t>
            </a:r>
            <a:r>
              <a:rPr lang="sk-SK" sz="2800" i="1" dirty="0">
                <a:solidFill>
                  <a:srgbClr val="000000"/>
                </a:solidFill>
              </a:rPr>
              <a:t/>
            </a:r>
            <a:br>
              <a:rPr lang="sk-SK" sz="2800" i="1" dirty="0">
                <a:solidFill>
                  <a:srgbClr val="000000"/>
                </a:solidFill>
              </a:rPr>
            </a:br>
            <a:r>
              <a:rPr lang="sk-SK" sz="2800" i="1" dirty="0">
                <a:solidFill>
                  <a:srgbClr val="000000"/>
                </a:solidFill>
              </a:rPr>
              <a:t/>
            </a:r>
            <a:br>
              <a:rPr lang="sk-SK" sz="2800" i="1" dirty="0">
                <a:solidFill>
                  <a:srgbClr val="000000"/>
                </a:solidFill>
              </a:rPr>
            </a:br>
            <a:endParaRPr lang="sk-SK" sz="2800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97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ktíva">
  <a:themeElements>
    <a:clrScheme name="Retrospektív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ktí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í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BC17B96-44E1-4D27-8275-49488FA5EBD9}">
  <ds:schemaRefs>
    <ds:schemaRef ds:uri="71af3243-3dd4-4a8d-8c0d-dd76da1f02a5"/>
    <ds:schemaRef ds:uri="http://purl.org/dc/elements/1.1/"/>
    <ds:schemaRef ds:uri="http://www.w3.org/XML/1998/namespace"/>
    <ds:schemaRef ds:uri="16c05727-aa75-4e4a-9b5f-8a80a1165891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BE274086-DBC4-4534-ADD1-A99867C702D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1F3672F-4ECD-442D-A450-8D0D8AE9ABE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0</TotalTime>
  <Words>442</Words>
  <Application>Microsoft Office PowerPoint</Application>
  <PresentationFormat>Širokouhlá</PresentationFormat>
  <Paragraphs>30</Paragraphs>
  <Slides>7</Slides>
  <Notes>1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Retrospektíva</vt:lpstr>
      <vt:lpstr>Janko Kráľ: Orol</vt:lpstr>
      <vt:lpstr>Janko Kráľ  (*24.4.1822 v Liptovskom Mikuláši – † 23.5.1876 v Zlatých Moravciach) často označovaný ako básnik-búrlivák.   - bol slovenský národný buditeľ, predstaviteľ romantizmu  a jeden z najvýznamnejších a najradikálnejších básnikov štúrovskej generácie. </vt:lpstr>
      <vt:lpstr>Prvé verše začal písať už počas štúdií na bratislavskom lýceu. Spočiatku písal v češtine, neskôr začal používať spisovnú slovenčinu a patril k jedným z prvých básnikov, ktorí používali Štúrovu slovenčinu (prvá báseň v Štúrovej slovenčine – Duma bratislavská je práve od Janka Kráľa)</vt:lpstr>
      <vt:lpstr>          TVORBA  </vt:lpstr>
      <vt:lpstr>Prezentácia programu PowerPoint</vt:lpstr>
      <vt:lpstr>                             Reflexia     </vt:lpstr>
      <vt:lpstr>Prezentácia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2020-11-05T20:51:42Z</dcterms:created>
  <dcterms:modified xsi:type="dcterms:W3CDTF">2020-11-06T07:47:33Z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