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8"/>
    <p:sldId id="257" r:id="rId49"/>
    <p:sldId id="258" r:id="rId50"/>
    <p:sldId id="259" r:id="rId51"/>
    <p:sldId id="260" r:id="rId52"/>
    <p:sldId id="261" r:id="rId53"/>
    <p:sldId id="262" r:id="rId54"/>
    <p:sldId id="263" r:id="rId55"/>
    <p:sldId id="264" r:id="rId56"/>
    <p:sldId id="265" r:id="rId57"/>
    <p:sldId id="266" r:id="rId58"/>
    <p:sldId id="267" r:id="rId59"/>
    <p:sldId id="268" r:id="rId60"/>
    <p:sldId id="269" r:id="rId61"/>
    <p:sldId id="270" r:id="rId62"/>
    <p:sldId id="271" r:id="rId63"/>
    <p:sldId id="272" r:id="rId64"/>
    <p:sldId id="273" r:id="rId65"/>
    <p:sldId id="274" r:id="rId6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ns" charset="1" panose="020B0606030504020204"/>
      <p:regular r:id="rId22"/>
    </p:embeddedFont>
    <p:embeddedFont>
      <p:font typeface="Open Sans Bold" charset="1" panose="020B0806030504020204"/>
      <p:regular r:id="rId23"/>
    </p:embeddedFont>
    <p:embeddedFont>
      <p:font typeface="Open Sans Italics" charset="1" panose="020B0606030504020204"/>
      <p:regular r:id="rId24"/>
    </p:embeddedFont>
    <p:embeddedFont>
      <p:font typeface="Open Sans Bold Italics" charset="1" panose="020B0806030504020204"/>
      <p:regular r:id="rId25"/>
    </p:embeddedFont>
    <p:embeddedFont>
      <p:font typeface="Open Sans Light" charset="1" panose="020B0306030504020204"/>
      <p:regular r:id="rId26"/>
    </p:embeddedFont>
    <p:embeddedFont>
      <p:font typeface="Open Sans Light Italics" charset="1" panose="020B0306030504020204"/>
      <p:regular r:id="rId27"/>
    </p:embeddedFont>
    <p:embeddedFont>
      <p:font typeface="Open Sans Ultra-Bold" charset="1" panose="00000000000000000000"/>
      <p:regular r:id="rId28"/>
    </p:embeddedFont>
    <p:embeddedFont>
      <p:font typeface="Open Sans Ultra-Bold Italics" charset="1" panose="00000000000000000000"/>
      <p:regular r:id="rId29"/>
    </p:embeddedFont>
    <p:embeddedFont>
      <p:font typeface="Montserrat" charset="1" panose="00000500000000000000"/>
      <p:regular r:id="rId30"/>
    </p:embeddedFont>
    <p:embeddedFont>
      <p:font typeface="Montserrat Bold" charset="1" panose="00000800000000000000"/>
      <p:regular r:id="rId31"/>
    </p:embeddedFont>
    <p:embeddedFont>
      <p:font typeface="Montserrat Italics" charset="1" panose="00000500000000000000"/>
      <p:regular r:id="rId32"/>
    </p:embeddedFont>
    <p:embeddedFont>
      <p:font typeface="Montserrat Bold Italics" charset="1" panose="00000800000000000000"/>
      <p:regular r:id="rId33"/>
    </p:embeddedFont>
    <p:embeddedFont>
      <p:font typeface="Montserrat Thin" charset="1" panose="00000300000000000000"/>
      <p:regular r:id="rId34"/>
    </p:embeddedFont>
    <p:embeddedFont>
      <p:font typeface="Montserrat Thin Italics" charset="1" panose="00000300000000000000"/>
      <p:regular r:id="rId35"/>
    </p:embeddedFont>
    <p:embeddedFont>
      <p:font typeface="Montserrat Extra-Light" charset="1" panose="00000300000000000000"/>
      <p:regular r:id="rId36"/>
    </p:embeddedFont>
    <p:embeddedFont>
      <p:font typeface="Montserrat Extra-Light Italics" charset="1" panose="00000300000000000000"/>
      <p:regular r:id="rId37"/>
    </p:embeddedFont>
    <p:embeddedFont>
      <p:font typeface="Montserrat Light" charset="1" panose="00000400000000000000"/>
      <p:regular r:id="rId38"/>
    </p:embeddedFont>
    <p:embeddedFont>
      <p:font typeface="Montserrat Light Italics" charset="1" panose="00000400000000000000"/>
      <p:regular r:id="rId39"/>
    </p:embeddedFont>
    <p:embeddedFont>
      <p:font typeface="Montserrat Medium" charset="1" panose="00000600000000000000"/>
      <p:regular r:id="rId40"/>
    </p:embeddedFont>
    <p:embeddedFont>
      <p:font typeface="Montserrat Medium Italics" charset="1" panose="00000600000000000000"/>
      <p:regular r:id="rId41"/>
    </p:embeddedFont>
    <p:embeddedFont>
      <p:font typeface="Montserrat Semi-Bold" charset="1" panose="00000700000000000000"/>
      <p:regular r:id="rId42"/>
    </p:embeddedFont>
    <p:embeddedFont>
      <p:font typeface="Montserrat Semi-Bold Italics" charset="1" panose="00000700000000000000"/>
      <p:regular r:id="rId43"/>
    </p:embeddedFont>
    <p:embeddedFont>
      <p:font typeface="Montserrat Ultra-Bold" charset="1" panose="00000900000000000000"/>
      <p:regular r:id="rId44"/>
    </p:embeddedFont>
    <p:embeddedFont>
      <p:font typeface="Montserrat Ultra-Bold Italics" charset="1" panose="00000900000000000000"/>
      <p:regular r:id="rId45"/>
    </p:embeddedFont>
    <p:embeddedFont>
      <p:font typeface="Montserrat Heavy" charset="1" panose="00000A00000000000000"/>
      <p:regular r:id="rId46"/>
    </p:embeddedFont>
    <p:embeddedFont>
      <p:font typeface="Montserrat Heavy Italics" charset="1" panose="00000A0000000000000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slides/slide1.xml" Type="http://schemas.openxmlformats.org/officeDocument/2006/relationships/slide"/><Relationship Id="rId49" Target="slides/slide2.xml" Type="http://schemas.openxmlformats.org/officeDocument/2006/relationships/slide"/><Relationship Id="rId5" Target="tableStyles.xml" Type="http://schemas.openxmlformats.org/officeDocument/2006/relationships/tableStyles"/><Relationship Id="rId50" Target="slides/slide3.xml" Type="http://schemas.openxmlformats.org/officeDocument/2006/relationships/slide"/><Relationship Id="rId51" Target="slides/slide4.xml" Type="http://schemas.openxmlformats.org/officeDocument/2006/relationships/slide"/><Relationship Id="rId52" Target="slides/slide5.xml" Type="http://schemas.openxmlformats.org/officeDocument/2006/relationships/slide"/><Relationship Id="rId53" Target="slides/slide6.xml" Type="http://schemas.openxmlformats.org/officeDocument/2006/relationships/slide"/><Relationship Id="rId54" Target="slides/slide7.xml" Type="http://schemas.openxmlformats.org/officeDocument/2006/relationships/slide"/><Relationship Id="rId55" Target="slides/slide8.xml" Type="http://schemas.openxmlformats.org/officeDocument/2006/relationships/slide"/><Relationship Id="rId56" Target="slides/slide9.xml" Type="http://schemas.openxmlformats.org/officeDocument/2006/relationships/slide"/><Relationship Id="rId57" Target="slides/slide10.xml" Type="http://schemas.openxmlformats.org/officeDocument/2006/relationships/slide"/><Relationship Id="rId58" Target="slides/slide11.xml" Type="http://schemas.openxmlformats.org/officeDocument/2006/relationships/slide"/><Relationship Id="rId59" Target="slides/slide12.xml" Type="http://schemas.openxmlformats.org/officeDocument/2006/relationships/slide"/><Relationship Id="rId6" Target="fonts/font6.fntdata" Type="http://schemas.openxmlformats.org/officeDocument/2006/relationships/font"/><Relationship Id="rId60" Target="slides/slide13.xml" Type="http://schemas.openxmlformats.org/officeDocument/2006/relationships/slide"/><Relationship Id="rId61" Target="slides/slide14.xml" Type="http://schemas.openxmlformats.org/officeDocument/2006/relationships/slide"/><Relationship Id="rId62" Target="slides/slide15.xml" Type="http://schemas.openxmlformats.org/officeDocument/2006/relationships/slide"/><Relationship Id="rId63" Target="slides/slide16.xml" Type="http://schemas.openxmlformats.org/officeDocument/2006/relationships/slide"/><Relationship Id="rId64" Target="slides/slide17.xml" Type="http://schemas.openxmlformats.org/officeDocument/2006/relationships/slide"/><Relationship Id="rId65" Target="slides/slide18.xml" Type="http://schemas.openxmlformats.org/officeDocument/2006/relationships/slide"/><Relationship Id="rId66" Target="slides/slide19.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jpe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jpeg" Type="http://schemas.openxmlformats.org/officeDocument/2006/relationships/image"/><Relationship Id="rId20" Target="../media/image1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8.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svg" Type="http://schemas.openxmlformats.org/officeDocument/2006/relationships/image"/><Relationship Id="rId11" Target="../media/image65.png" Type="http://schemas.openxmlformats.org/officeDocument/2006/relationships/image"/><Relationship Id="rId12" Target="../media/image66.svg" Type="http://schemas.openxmlformats.org/officeDocument/2006/relationships/image"/><Relationship Id="rId2" Target="../media/image1.jpeg" Type="http://schemas.openxmlformats.org/officeDocument/2006/relationships/image"/><Relationship Id="rId3" Target="../media/image61.png" Type="http://schemas.openxmlformats.org/officeDocument/2006/relationships/image"/><Relationship Id="rId4" Target="../media/image62.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63.png" Type="http://schemas.openxmlformats.org/officeDocument/2006/relationships/image"/><Relationship Id="rId8" Target="../media/image64.svg" Type="http://schemas.openxmlformats.org/officeDocument/2006/relationships/image"/><Relationship Id="rId9" Target="../media/image5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0.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6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8.jpe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 Id="rId8" Target="../media/image6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svg" Type="http://schemas.openxmlformats.org/officeDocument/2006/relationships/image"/><Relationship Id="rId2" Target="../media/image1.jpe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5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2" Target="../media/image1.jpe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https://www.mjakmama24.pl/dziecko/co-kupic/5-bezpiecznych-gier-mobilnych-dla-dziecka-aa-UriU-H9h1-PdT9.html"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70.png" Type="http://schemas.openxmlformats.org/officeDocument/2006/relationships/image"/><Relationship Id="rId12" Target="../media/image71.svg" Type="http://schemas.openxmlformats.org/officeDocument/2006/relationships/image"/><Relationship Id="rId13" Target="../media/image63.png" Type="http://schemas.openxmlformats.org/officeDocument/2006/relationships/image"/><Relationship Id="rId14" Target="../media/image64.svg" Type="http://schemas.openxmlformats.org/officeDocument/2006/relationships/image"/><Relationship Id="rId15" Target="../media/image53.png" Type="http://schemas.openxmlformats.org/officeDocument/2006/relationships/image"/><Relationship Id="rId16" Target="../media/image54.svg" Type="http://schemas.openxmlformats.org/officeDocument/2006/relationships/image"/><Relationship Id="rId17" Target="../media/image10.png" Type="http://schemas.openxmlformats.org/officeDocument/2006/relationships/image"/><Relationship Id="rId18" Target="../media/image11.svg" Type="http://schemas.openxmlformats.org/officeDocument/2006/relationships/image"/><Relationship Id="rId19" Target="../media/image72.png" Type="http://schemas.openxmlformats.org/officeDocument/2006/relationships/image"/><Relationship Id="rId2" Target="../media/image1.jpeg" Type="http://schemas.openxmlformats.org/officeDocument/2006/relationships/image"/><Relationship Id="rId20" Target="../media/image73.svg" Type="http://schemas.openxmlformats.org/officeDocument/2006/relationships/image"/><Relationship Id="rId21" Target="../media/image74.png" Type="http://schemas.openxmlformats.org/officeDocument/2006/relationships/image"/><Relationship Id="rId22" Target="../media/image75.svg" Type="http://schemas.openxmlformats.org/officeDocument/2006/relationships/image"/><Relationship Id="rId23" Target="../media/image34.png" Type="http://schemas.openxmlformats.org/officeDocument/2006/relationships/image"/><Relationship Id="rId24" Target="../media/image35.sv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70.png" Type="http://schemas.openxmlformats.org/officeDocument/2006/relationships/image"/><Relationship Id="rId12" Target="../media/image71.svg" Type="http://schemas.openxmlformats.org/officeDocument/2006/relationships/image"/><Relationship Id="rId13" Target="../media/image63.png" Type="http://schemas.openxmlformats.org/officeDocument/2006/relationships/image"/><Relationship Id="rId14" Target="../media/image64.svg" Type="http://schemas.openxmlformats.org/officeDocument/2006/relationships/image"/><Relationship Id="rId15" Target="../media/image53.png" Type="http://schemas.openxmlformats.org/officeDocument/2006/relationships/image"/><Relationship Id="rId16" Target="../media/image54.svg" Type="http://schemas.openxmlformats.org/officeDocument/2006/relationships/image"/><Relationship Id="rId17" Target="../media/image10.png" Type="http://schemas.openxmlformats.org/officeDocument/2006/relationships/image"/><Relationship Id="rId18" Target="../media/image11.svg" Type="http://schemas.openxmlformats.org/officeDocument/2006/relationships/image"/><Relationship Id="rId19" Target="../media/image72.png" Type="http://schemas.openxmlformats.org/officeDocument/2006/relationships/image"/><Relationship Id="rId2" Target="../media/image1.jpeg" Type="http://schemas.openxmlformats.org/officeDocument/2006/relationships/image"/><Relationship Id="rId20" Target="../media/image73.svg" Type="http://schemas.openxmlformats.org/officeDocument/2006/relationships/image"/><Relationship Id="rId21" Target="../media/image74.png" Type="http://schemas.openxmlformats.org/officeDocument/2006/relationships/image"/><Relationship Id="rId22" Target="../media/image75.svg" Type="http://schemas.openxmlformats.org/officeDocument/2006/relationships/image"/><Relationship Id="rId23" Target="../media/image34.png" Type="http://schemas.openxmlformats.org/officeDocument/2006/relationships/image"/><Relationship Id="rId24" Target="../media/image35.sv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0.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31.jpe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3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6.png" Type="http://schemas.openxmlformats.org/officeDocument/2006/relationships/image"/><Relationship Id="rId4" Target="../media/image47.svg" Type="http://schemas.openxmlformats.org/officeDocument/2006/relationships/image"/><Relationship Id="rId5" Target="../media/image4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svg" Type="http://schemas.openxmlformats.org/officeDocument/2006/relationships/image"/><Relationship Id="rId11" Target="../media/image55.jpeg" Type="http://schemas.openxmlformats.org/officeDocument/2006/relationships/image"/><Relationship Id="rId12" Target="../media/image56.png" Type="http://schemas.openxmlformats.org/officeDocument/2006/relationships/image"/><Relationship Id="rId2" Target="../media/image1.jpe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5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7.jpe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16170610" y="8159024"/>
            <a:ext cx="2726990" cy="3303622"/>
          </a:xfrm>
          <a:custGeom>
            <a:avLst/>
            <a:gdLst/>
            <a:ahLst/>
            <a:cxnLst/>
            <a:rect r="r" b="b" t="t" l="l"/>
            <a:pathLst>
              <a:path h="3303622" w="2726990">
                <a:moveTo>
                  <a:pt x="0" y="0"/>
                </a:moveTo>
                <a:lnTo>
                  <a:pt x="2726990" y="0"/>
                </a:lnTo>
                <a:lnTo>
                  <a:pt x="2726990" y="3303623"/>
                </a:lnTo>
                <a:lnTo>
                  <a:pt x="0" y="33036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800000">
            <a:off x="13054323"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605194">
            <a:off x="-2215768" y="5391444"/>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5400000">
            <a:off x="3349294" y="-2026183"/>
            <a:ext cx="3661487" cy="3435141"/>
          </a:xfrm>
          <a:custGeom>
            <a:avLst/>
            <a:gdLst/>
            <a:ahLst/>
            <a:cxnLst/>
            <a:rect r="r" b="b" t="t" l="l"/>
            <a:pathLst>
              <a:path h="3435141" w="3661487">
                <a:moveTo>
                  <a:pt x="0" y="0"/>
                </a:moveTo>
                <a:lnTo>
                  <a:pt x="3661487" y="0"/>
                </a:lnTo>
                <a:lnTo>
                  <a:pt x="3661487" y="3435141"/>
                </a:lnTo>
                <a:lnTo>
                  <a:pt x="0" y="34351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1989203" y="9093961"/>
            <a:ext cx="3359375" cy="3460030"/>
          </a:xfrm>
          <a:custGeom>
            <a:avLst/>
            <a:gdLst/>
            <a:ahLst/>
            <a:cxnLst/>
            <a:rect r="r" b="b" t="t" l="l"/>
            <a:pathLst>
              <a:path h="3460030" w="3359375">
                <a:moveTo>
                  <a:pt x="0" y="0"/>
                </a:moveTo>
                <a:lnTo>
                  <a:pt x="3359375" y="0"/>
                </a:lnTo>
                <a:lnTo>
                  <a:pt x="3359375" y="3460030"/>
                </a:lnTo>
                <a:lnTo>
                  <a:pt x="0" y="34600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627440">
            <a:off x="17259300" y="2564716"/>
            <a:ext cx="2274362" cy="4114800"/>
          </a:xfrm>
          <a:custGeom>
            <a:avLst/>
            <a:gdLst/>
            <a:ahLst/>
            <a:cxnLst/>
            <a:rect r="r" b="b" t="t" l="l"/>
            <a:pathLst>
              <a:path h="4114800" w="2274362">
                <a:moveTo>
                  <a:pt x="0" y="0"/>
                </a:moveTo>
                <a:lnTo>
                  <a:pt x="2274362" y="0"/>
                </a:lnTo>
                <a:lnTo>
                  <a:pt x="227436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957301" y="888946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3976760" y="5410200"/>
            <a:ext cx="2406554" cy="2406554"/>
          </a:xfrm>
          <a:custGeom>
            <a:avLst/>
            <a:gdLst/>
            <a:ahLst/>
            <a:cxnLst/>
            <a:rect r="r" b="b" t="t" l="l"/>
            <a:pathLst>
              <a:path h="2406554" w="2406554">
                <a:moveTo>
                  <a:pt x="0" y="0"/>
                </a:moveTo>
                <a:lnTo>
                  <a:pt x="2406555" y="0"/>
                </a:lnTo>
                <a:lnTo>
                  <a:pt x="2406555" y="2406554"/>
                </a:lnTo>
                <a:lnTo>
                  <a:pt x="0" y="2406554"/>
                </a:lnTo>
                <a:lnTo>
                  <a:pt x="0" y="0"/>
                </a:lnTo>
                <a:close/>
              </a:path>
            </a:pathLst>
          </a:custGeom>
          <a:blipFill>
            <a:blip r:embed="rId15"/>
            <a:stretch>
              <a:fillRect l="0" t="0" r="0" b="0"/>
            </a:stretch>
          </a:blipFill>
        </p:spPr>
      </p:sp>
      <p:grpSp>
        <p:nvGrpSpPr>
          <p:cNvPr name="Group 11" id="11"/>
          <p:cNvGrpSpPr/>
          <p:nvPr/>
        </p:nvGrpSpPr>
        <p:grpSpPr>
          <a:xfrm rot="0">
            <a:off x="10875159" y="0"/>
            <a:ext cx="12768282" cy="10287000"/>
            <a:chOff x="0" y="0"/>
            <a:chExt cx="910415" cy="733492"/>
          </a:xfrm>
        </p:grpSpPr>
        <p:sp>
          <p:nvSpPr>
            <p:cNvPr name="Freeform 12" id="12"/>
            <p:cNvSpPr/>
            <p:nvPr/>
          </p:nvSpPr>
          <p:spPr>
            <a:xfrm flipH="false" flipV="false" rot="0">
              <a:off x="0" y="0"/>
              <a:ext cx="910415" cy="733492"/>
            </a:xfrm>
            <a:custGeom>
              <a:avLst/>
              <a:gdLst/>
              <a:ahLst/>
              <a:cxnLst/>
              <a:rect r="r" b="b" t="t" l="l"/>
              <a:pathLst>
                <a:path h="733492" w="910415">
                  <a:moveTo>
                    <a:pt x="0" y="0"/>
                  </a:moveTo>
                  <a:lnTo>
                    <a:pt x="910415" y="0"/>
                  </a:lnTo>
                  <a:lnTo>
                    <a:pt x="910415" y="733492"/>
                  </a:lnTo>
                  <a:lnTo>
                    <a:pt x="0" y="733492"/>
                  </a:lnTo>
                  <a:close/>
                </a:path>
              </a:pathLst>
            </a:custGeom>
            <a:blipFill>
              <a:blip r:embed="rId16"/>
              <a:stretch>
                <a:fillRect l="0" t="-1948" r="0" b="-1948"/>
              </a:stretch>
            </a:blipFill>
          </p:spPr>
        </p:sp>
      </p:grpSp>
      <p:sp>
        <p:nvSpPr>
          <p:cNvPr name="Freeform 13" id="13"/>
          <p:cNvSpPr/>
          <p:nvPr/>
        </p:nvSpPr>
        <p:spPr>
          <a:xfrm flipH="false" flipV="false" rot="0">
            <a:off x="8067318" y="8055023"/>
            <a:ext cx="4051773" cy="2512099"/>
          </a:xfrm>
          <a:custGeom>
            <a:avLst/>
            <a:gdLst/>
            <a:ahLst/>
            <a:cxnLst/>
            <a:rect r="r" b="b" t="t" l="l"/>
            <a:pathLst>
              <a:path h="2512099" w="4051773">
                <a:moveTo>
                  <a:pt x="0" y="0"/>
                </a:moveTo>
                <a:lnTo>
                  <a:pt x="4051772" y="0"/>
                </a:lnTo>
                <a:lnTo>
                  <a:pt x="4051772" y="2512099"/>
                </a:lnTo>
                <a:lnTo>
                  <a:pt x="0" y="251209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7832840"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5" id="15"/>
          <p:cNvSpPr txBox="true"/>
          <p:nvPr/>
        </p:nvSpPr>
        <p:spPr>
          <a:xfrm rot="0">
            <a:off x="588524" y="9210675"/>
            <a:ext cx="10581528" cy="957864"/>
          </a:xfrm>
          <a:prstGeom prst="rect">
            <a:avLst/>
          </a:prstGeom>
        </p:spPr>
        <p:txBody>
          <a:bodyPr anchor="t" rtlCol="false" tIns="0" lIns="0" bIns="0" rIns="0">
            <a:spAutoFit/>
          </a:bodyPr>
          <a:lstStyle/>
          <a:p>
            <a:pPr>
              <a:lnSpc>
                <a:spcPts val="3434"/>
              </a:lnSpc>
            </a:pPr>
            <a:r>
              <a:rPr lang="en-US" sz="3209" spc="-112">
                <a:solidFill>
                  <a:srgbClr val="000000"/>
                </a:solidFill>
                <a:latin typeface="Agrandir"/>
              </a:rPr>
              <a:t>Przedszkole nr 6 “Pod Zielonym Parasolem” w Morągu</a:t>
            </a:r>
          </a:p>
          <a:p>
            <a:pPr algn="ctr" marL="0" indent="0" lvl="0">
              <a:lnSpc>
                <a:spcPts val="3434"/>
              </a:lnSpc>
              <a:spcBef>
                <a:spcPct val="0"/>
              </a:spcBef>
            </a:pPr>
            <a:r>
              <a:rPr lang="en-US" sz="3209" spc="-112">
                <a:solidFill>
                  <a:srgbClr val="000000"/>
                </a:solidFill>
                <a:latin typeface="Agrandir"/>
              </a:rPr>
              <a:t>opracowała: Małgorzata Małyj</a:t>
            </a:r>
          </a:p>
        </p:txBody>
      </p:sp>
      <p:sp>
        <p:nvSpPr>
          <p:cNvPr name="TextBox 16" id="16"/>
          <p:cNvSpPr txBox="true"/>
          <p:nvPr/>
        </p:nvSpPr>
        <p:spPr>
          <a:xfrm rot="0">
            <a:off x="588524" y="1948103"/>
            <a:ext cx="9941436" cy="2881072"/>
          </a:xfrm>
          <a:prstGeom prst="rect">
            <a:avLst/>
          </a:prstGeom>
        </p:spPr>
        <p:txBody>
          <a:bodyPr anchor="t" rtlCol="false" tIns="0" lIns="0" bIns="0" rIns="0">
            <a:spAutoFit/>
          </a:bodyPr>
          <a:lstStyle/>
          <a:p>
            <a:pPr marL="0" indent="0" lvl="0">
              <a:lnSpc>
                <a:spcPts val="10170"/>
              </a:lnSpc>
              <a:spcBef>
                <a:spcPct val="0"/>
              </a:spcBef>
            </a:pPr>
            <a:r>
              <a:rPr lang="en-US" sz="9504">
                <a:solidFill>
                  <a:srgbClr val="000000"/>
                </a:solidFill>
                <a:latin typeface="Agrandir Bold"/>
              </a:rPr>
              <a:t>Bezpieczeństwo dziecka w sieci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273378" y="-596023"/>
            <a:ext cx="7647914" cy="11479046"/>
          </a:xfrm>
          <a:custGeom>
            <a:avLst/>
            <a:gdLst/>
            <a:ahLst/>
            <a:cxnLst/>
            <a:rect r="r" b="b" t="t" l="l"/>
            <a:pathLst>
              <a:path h="11479046" w="7647914">
                <a:moveTo>
                  <a:pt x="0" y="0"/>
                </a:moveTo>
                <a:lnTo>
                  <a:pt x="7647914" y="0"/>
                </a:lnTo>
                <a:lnTo>
                  <a:pt x="7647914" y="11479046"/>
                </a:lnTo>
                <a:lnTo>
                  <a:pt x="0" y="11479046"/>
                </a:lnTo>
                <a:lnTo>
                  <a:pt x="0" y="0"/>
                </a:lnTo>
                <a:close/>
              </a:path>
            </a:pathLst>
          </a:custGeom>
          <a:blipFill>
            <a:blip r:embed="rId3"/>
            <a:stretch>
              <a:fillRect l="-39544" t="0" r="-39544" b="0"/>
            </a:stretch>
          </a:blipFill>
        </p:spPr>
      </p:sp>
      <p:sp>
        <p:nvSpPr>
          <p:cNvPr name="TextBox 4" id="4"/>
          <p:cNvSpPr txBox="true"/>
          <p:nvPr/>
        </p:nvSpPr>
        <p:spPr>
          <a:xfrm rot="0">
            <a:off x="7594449" y="1155287"/>
            <a:ext cx="10693551" cy="2855468"/>
          </a:xfrm>
          <a:prstGeom prst="rect">
            <a:avLst/>
          </a:prstGeom>
        </p:spPr>
        <p:txBody>
          <a:bodyPr anchor="t" rtlCol="false" tIns="0" lIns="0" bIns="0" rIns="0">
            <a:spAutoFit/>
          </a:bodyPr>
          <a:lstStyle/>
          <a:p>
            <a:pPr marL="0" indent="0" lvl="0">
              <a:lnSpc>
                <a:spcPts val="7006"/>
              </a:lnSpc>
            </a:pPr>
            <a:r>
              <a:rPr lang="en-US" sz="6200" spc="-217">
                <a:solidFill>
                  <a:srgbClr val="000000"/>
                </a:solidFill>
                <a:latin typeface="Agrandir Bold"/>
              </a:rPr>
              <a:t>Skutki nadmiernego korzystania z urządzeń elektronicznych przez dzieci</a:t>
            </a:r>
          </a:p>
        </p:txBody>
      </p:sp>
      <p:sp>
        <p:nvSpPr>
          <p:cNvPr name="Freeform 5" id="5"/>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0">
            <a:off x="5230757" y="899304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7" id="7"/>
          <p:cNvSpPr txBox="true"/>
          <p:nvPr/>
        </p:nvSpPr>
        <p:spPr>
          <a:xfrm rot="0">
            <a:off x="7873422" y="4261883"/>
            <a:ext cx="10108694" cy="5941695"/>
          </a:xfrm>
          <a:prstGeom prst="rect">
            <a:avLst/>
          </a:prstGeom>
        </p:spPr>
        <p:txBody>
          <a:bodyPr anchor="t" rtlCol="false" tIns="0" lIns="0" bIns="0" rIns="0">
            <a:spAutoFit/>
          </a:bodyPr>
          <a:lstStyle/>
          <a:p>
            <a:pPr>
              <a:lnSpc>
                <a:spcPts val="4455"/>
              </a:lnSpc>
            </a:pPr>
            <a:r>
              <a:rPr lang="en-US" sz="3300" spc="198">
                <a:solidFill>
                  <a:srgbClr val="000000"/>
                </a:solidFill>
                <a:latin typeface="Montserrat"/>
              </a:rPr>
              <a:t>Nadmierne korzystanie dzieci z urządzeń elektronicznych może prowadzić do szeregu negatywnych skutków. Wśród nich warto wymienić:</a:t>
            </a:r>
          </a:p>
          <a:p>
            <a:pPr marL="712470" indent="-356235" lvl="1">
              <a:lnSpc>
                <a:spcPts val="4455"/>
              </a:lnSpc>
              <a:buFont typeface="Arial"/>
              <a:buChar char="•"/>
            </a:pPr>
            <a:r>
              <a:rPr lang="en-US" sz="3300" spc="198">
                <a:solidFill>
                  <a:srgbClr val="000000"/>
                </a:solidFill>
                <a:latin typeface="Montserrat"/>
              </a:rPr>
              <a:t>problemy ze snem</a:t>
            </a:r>
          </a:p>
          <a:p>
            <a:pPr marL="712470" indent="-356235" lvl="1">
              <a:lnSpc>
                <a:spcPts val="4455"/>
              </a:lnSpc>
              <a:buFont typeface="Arial"/>
              <a:buChar char="•"/>
            </a:pPr>
            <a:r>
              <a:rPr lang="en-US" sz="3300" spc="198">
                <a:solidFill>
                  <a:srgbClr val="000000"/>
                </a:solidFill>
                <a:latin typeface="Montserrat"/>
              </a:rPr>
              <a:t>agresja</a:t>
            </a:r>
          </a:p>
          <a:p>
            <a:pPr marL="712470" indent="-356235" lvl="1">
              <a:lnSpc>
                <a:spcPts val="4455"/>
              </a:lnSpc>
              <a:buFont typeface="Arial"/>
              <a:buChar char="•"/>
            </a:pPr>
            <a:r>
              <a:rPr lang="en-US" sz="3300" spc="198">
                <a:solidFill>
                  <a:srgbClr val="000000"/>
                </a:solidFill>
                <a:latin typeface="Montserrat"/>
              </a:rPr>
              <a:t>otyłość</a:t>
            </a:r>
          </a:p>
          <a:p>
            <a:pPr marL="712470" indent="-356235" lvl="1">
              <a:lnSpc>
                <a:spcPts val="4455"/>
              </a:lnSpc>
              <a:buFont typeface="Arial"/>
              <a:buChar char="•"/>
            </a:pPr>
            <a:r>
              <a:rPr lang="en-US" sz="3300" spc="198">
                <a:solidFill>
                  <a:srgbClr val="000000"/>
                </a:solidFill>
                <a:latin typeface="Montserrat"/>
              </a:rPr>
              <a:t>zaburzenia koncentracji</a:t>
            </a:r>
          </a:p>
          <a:p>
            <a:pPr marL="712470" indent="-356235" lvl="1">
              <a:lnSpc>
                <a:spcPts val="4455"/>
              </a:lnSpc>
              <a:buFont typeface="Arial"/>
              <a:buChar char="•"/>
            </a:pPr>
            <a:r>
              <a:rPr lang="en-US" sz="3300" spc="198">
                <a:solidFill>
                  <a:srgbClr val="000000"/>
                </a:solidFill>
                <a:latin typeface="Montserrat"/>
              </a:rPr>
              <a:t>izolację społeczną</a:t>
            </a:r>
          </a:p>
          <a:p>
            <a:pPr marL="712470" indent="-356235" lvl="1">
              <a:lnSpc>
                <a:spcPts val="4455"/>
              </a:lnSpc>
              <a:buFont typeface="Arial"/>
              <a:buChar char="•"/>
            </a:pPr>
            <a:r>
              <a:rPr lang="en-US" sz="3300" spc="198">
                <a:solidFill>
                  <a:srgbClr val="000000"/>
                </a:solidFill>
                <a:latin typeface="Montserrat"/>
              </a:rPr>
              <a:t>uzależnienie od mediów cyfrowych</a:t>
            </a:r>
          </a:p>
          <a:p>
            <a:pPr marL="0" indent="0" lvl="0">
              <a:lnSpc>
                <a:spcPts val="2564"/>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3E9FF"/>
        </a:solidFill>
      </p:bgPr>
    </p:bg>
    <p:spTree>
      <p:nvGrpSpPr>
        <p:cNvPr id="1" name=""/>
        <p:cNvGrpSpPr/>
        <p:nvPr/>
      </p:nvGrpSpPr>
      <p:grpSpPr>
        <a:xfrm>
          <a:off x="0" y="0"/>
          <a:ext cx="0" cy="0"/>
          <a:chOff x="0" y="0"/>
          <a:chExt cx="0" cy="0"/>
        </a:xfrm>
      </p:grpSpPr>
      <p:sp>
        <p:nvSpPr>
          <p:cNvPr name="Freeform 2" id="2"/>
          <p:cNvSpPr/>
          <p:nvPr/>
        </p:nvSpPr>
        <p:spPr>
          <a:xfrm flipH="false" flipV="false" rot="0">
            <a:off x="6251346" y="6139916"/>
            <a:ext cx="5785308" cy="4114800"/>
          </a:xfrm>
          <a:custGeom>
            <a:avLst/>
            <a:gdLst/>
            <a:ahLst/>
            <a:cxnLst/>
            <a:rect r="r" b="b" t="t" l="l"/>
            <a:pathLst>
              <a:path h="4114800" w="5785308">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89905" y="751624"/>
            <a:ext cx="15308189" cy="5388293"/>
          </a:xfrm>
          <a:prstGeom prst="rect">
            <a:avLst/>
          </a:prstGeom>
        </p:spPr>
        <p:txBody>
          <a:bodyPr anchor="t" rtlCol="false" tIns="0" lIns="0" bIns="0" rIns="0">
            <a:spAutoFit/>
          </a:bodyPr>
          <a:lstStyle/>
          <a:p>
            <a:pPr algn="just">
              <a:lnSpc>
                <a:spcPts val="4455"/>
              </a:lnSpc>
            </a:pPr>
            <a:r>
              <a:rPr lang="en-US" sz="3300" spc="198">
                <a:solidFill>
                  <a:srgbClr val="000000"/>
                </a:solidFill>
                <a:latin typeface="Montserrat"/>
              </a:rPr>
              <a:t>Aby uniknąć tych negatywnych skutków korzystania z urządzeń elektronicznych przez dzieci, rodzice powinni wprowadzać odpowiednie </a:t>
            </a:r>
            <a:r>
              <a:rPr lang="en-US" sz="3300" spc="198">
                <a:solidFill>
                  <a:srgbClr val="000000"/>
                </a:solidFill>
                <a:latin typeface="Montserrat Bold"/>
              </a:rPr>
              <a:t>zasady korzystania z urządzeń.</a:t>
            </a:r>
          </a:p>
          <a:p>
            <a:pPr algn="ctr">
              <a:lnSpc>
                <a:spcPts val="4455"/>
              </a:lnSpc>
            </a:pPr>
          </a:p>
          <a:p>
            <a:pPr algn="just">
              <a:lnSpc>
                <a:spcPts val="4455"/>
              </a:lnSpc>
            </a:pPr>
            <a:r>
              <a:rPr lang="en-US" sz="3300" spc="198">
                <a:solidFill>
                  <a:srgbClr val="000000"/>
                </a:solidFill>
                <a:latin typeface="Montserrat"/>
              </a:rPr>
              <a:t>Wprowadzenie zasad bezpiecznego korzystania z urządzeń cyfrowych dla dzieci jest kluczowe dla ich ochrony przed zagrożeniami płynącymi z Internetu. Rodzice powinni nauczyć swoje dzieci podstawowych zasad, które pozwolą im bezpiecznie korzystać z tabletów, smartfonów oraz Internetu.</a:t>
            </a:r>
          </a:p>
          <a:p>
            <a:pPr algn="ctr" marL="0" indent="0" lvl="0">
              <a:lnSpc>
                <a:spcPts val="269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587254" y="3434321"/>
            <a:ext cx="4204898" cy="3030511"/>
            <a:chOff x="0" y="0"/>
            <a:chExt cx="1158752" cy="835124"/>
          </a:xfrm>
        </p:grpSpPr>
        <p:sp>
          <p:nvSpPr>
            <p:cNvPr name="Freeform 4" id="4"/>
            <p:cNvSpPr/>
            <p:nvPr/>
          </p:nvSpPr>
          <p:spPr>
            <a:xfrm flipH="false" flipV="false" rot="0">
              <a:off x="0" y="0"/>
              <a:ext cx="1158752" cy="835124"/>
            </a:xfrm>
            <a:custGeom>
              <a:avLst/>
              <a:gdLst/>
              <a:ahLst/>
              <a:cxnLst/>
              <a:rect r="r" b="b" t="t" l="l"/>
              <a:pathLst>
                <a:path h="835124" w="1158752">
                  <a:moveTo>
                    <a:pt x="27618" y="0"/>
                  </a:moveTo>
                  <a:lnTo>
                    <a:pt x="1131134" y="0"/>
                  </a:lnTo>
                  <a:cubicBezTo>
                    <a:pt x="1146387" y="0"/>
                    <a:pt x="1158752" y="12365"/>
                    <a:pt x="1158752" y="27618"/>
                  </a:cubicBezTo>
                  <a:lnTo>
                    <a:pt x="1158752" y="807506"/>
                  </a:lnTo>
                  <a:cubicBezTo>
                    <a:pt x="1158752" y="822759"/>
                    <a:pt x="1146387" y="835124"/>
                    <a:pt x="1131134" y="835124"/>
                  </a:cubicBezTo>
                  <a:lnTo>
                    <a:pt x="27618" y="835124"/>
                  </a:lnTo>
                  <a:cubicBezTo>
                    <a:pt x="12365" y="835124"/>
                    <a:pt x="0" y="822759"/>
                    <a:pt x="0" y="807506"/>
                  </a:cubicBezTo>
                  <a:lnTo>
                    <a:pt x="0" y="27618"/>
                  </a:lnTo>
                  <a:cubicBezTo>
                    <a:pt x="0" y="12365"/>
                    <a:pt x="12365" y="0"/>
                    <a:pt x="27618" y="0"/>
                  </a:cubicBezTo>
                  <a:close/>
                </a:path>
              </a:pathLst>
            </a:custGeom>
            <a:gradFill rotWithShape="true">
              <a:gsLst>
                <a:gs pos="0">
                  <a:srgbClr val="CDFFD8">
                    <a:alpha val="100000"/>
                  </a:srgbClr>
                </a:gs>
                <a:gs pos="100000">
                  <a:srgbClr val="94B9FF">
                    <a:alpha val="100000"/>
                  </a:srgbClr>
                </a:gs>
              </a:gsLst>
              <a:lin ang="0"/>
            </a:gradFill>
            <a:ln w="19050" cap="sq">
              <a:solidFill>
                <a:srgbClr val="FFFFFF"/>
              </a:solidFill>
              <a:prstDash val="solid"/>
              <a:miter/>
            </a:ln>
          </p:spPr>
        </p:sp>
        <p:sp>
          <p:nvSpPr>
            <p:cNvPr name="TextBox 5" id="5"/>
            <p:cNvSpPr txBox="true"/>
            <p:nvPr/>
          </p:nvSpPr>
          <p:spPr>
            <a:xfrm>
              <a:off x="0" y="-38100"/>
              <a:ext cx="1158752" cy="873224"/>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555164" y="3588258"/>
            <a:ext cx="4269077" cy="30247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a:rPr>
              <a:t>u</a:t>
            </a:r>
            <a:r>
              <a:rPr lang="en-US" sz="3300" spc="59">
                <a:solidFill>
                  <a:srgbClr val="000000"/>
                </a:solidFill>
                <a:latin typeface="Montserrat"/>
              </a:rPr>
              <a:t>stalanie limitów czasowych korzystania              z urządzeń,</a:t>
            </a:r>
          </a:p>
          <a:p>
            <a:pPr algn="ctr">
              <a:lnSpc>
                <a:spcPts val="4818"/>
              </a:lnSpc>
            </a:pPr>
          </a:p>
        </p:txBody>
      </p:sp>
      <p:sp>
        <p:nvSpPr>
          <p:cNvPr name="TextBox 7" id="7"/>
          <p:cNvSpPr txBox="true"/>
          <p:nvPr/>
        </p:nvSpPr>
        <p:spPr>
          <a:xfrm rot="0">
            <a:off x="1711921" y="876300"/>
            <a:ext cx="14865234" cy="2273808"/>
          </a:xfrm>
          <a:prstGeom prst="rect">
            <a:avLst/>
          </a:prstGeom>
        </p:spPr>
        <p:txBody>
          <a:bodyPr anchor="t" rtlCol="false" tIns="0" lIns="0" bIns="0" rIns="0">
            <a:spAutoFit/>
          </a:bodyPr>
          <a:lstStyle/>
          <a:p>
            <a:pPr algn="ctr" marL="0" indent="0" lvl="0">
              <a:lnSpc>
                <a:spcPts val="8136"/>
              </a:lnSpc>
            </a:pPr>
            <a:r>
              <a:rPr lang="en-US" sz="7200" spc="-252">
                <a:solidFill>
                  <a:srgbClr val="000000"/>
                </a:solidFill>
                <a:latin typeface="Agrandir Medium"/>
              </a:rPr>
              <a:t>Podstawowe zasady bezpiecznego korzystania z Internetu</a:t>
            </a:r>
          </a:p>
        </p:txBody>
      </p:sp>
      <p:grpSp>
        <p:nvGrpSpPr>
          <p:cNvPr name="Group 8" id="8"/>
          <p:cNvGrpSpPr/>
          <p:nvPr/>
        </p:nvGrpSpPr>
        <p:grpSpPr>
          <a:xfrm rot="0">
            <a:off x="6495800" y="3434321"/>
            <a:ext cx="4204898" cy="3030511"/>
            <a:chOff x="0" y="0"/>
            <a:chExt cx="1158752" cy="835124"/>
          </a:xfrm>
        </p:grpSpPr>
        <p:sp>
          <p:nvSpPr>
            <p:cNvPr name="Freeform 9" id="9"/>
            <p:cNvSpPr/>
            <p:nvPr/>
          </p:nvSpPr>
          <p:spPr>
            <a:xfrm flipH="false" flipV="false" rot="0">
              <a:off x="0" y="0"/>
              <a:ext cx="1158752" cy="835124"/>
            </a:xfrm>
            <a:custGeom>
              <a:avLst/>
              <a:gdLst/>
              <a:ahLst/>
              <a:cxnLst/>
              <a:rect r="r" b="b" t="t" l="l"/>
              <a:pathLst>
                <a:path h="835124" w="1158752">
                  <a:moveTo>
                    <a:pt x="27618" y="0"/>
                  </a:moveTo>
                  <a:lnTo>
                    <a:pt x="1131134" y="0"/>
                  </a:lnTo>
                  <a:cubicBezTo>
                    <a:pt x="1146387" y="0"/>
                    <a:pt x="1158752" y="12365"/>
                    <a:pt x="1158752" y="27618"/>
                  </a:cubicBezTo>
                  <a:lnTo>
                    <a:pt x="1158752" y="807506"/>
                  </a:lnTo>
                  <a:cubicBezTo>
                    <a:pt x="1158752" y="822759"/>
                    <a:pt x="1146387" y="835124"/>
                    <a:pt x="1131134" y="835124"/>
                  </a:cubicBezTo>
                  <a:lnTo>
                    <a:pt x="27618" y="835124"/>
                  </a:lnTo>
                  <a:cubicBezTo>
                    <a:pt x="12365" y="835124"/>
                    <a:pt x="0" y="822759"/>
                    <a:pt x="0" y="807506"/>
                  </a:cubicBezTo>
                  <a:lnTo>
                    <a:pt x="0" y="27618"/>
                  </a:lnTo>
                  <a:cubicBezTo>
                    <a:pt x="0" y="12365"/>
                    <a:pt x="12365" y="0"/>
                    <a:pt x="27618" y="0"/>
                  </a:cubicBezTo>
                  <a:close/>
                </a:path>
              </a:pathLst>
            </a:custGeom>
            <a:gradFill rotWithShape="true">
              <a:gsLst>
                <a:gs pos="0">
                  <a:srgbClr val="CDFFD8">
                    <a:alpha val="100000"/>
                  </a:srgbClr>
                </a:gs>
                <a:gs pos="100000">
                  <a:srgbClr val="94B9FF">
                    <a:alpha val="100000"/>
                  </a:srgbClr>
                </a:gs>
              </a:gsLst>
              <a:lin ang="0"/>
            </a:gradFill>
            <a:ln w="19050" cap="sq">
              <a:solidFill>
                <a:srgbClr val="FFFFFF"/>
              </a:solidFill>
              <a:prstDash val="solid"/>
              <a:miter/>
            </a:ln>
          </p:spPr>
        </p:sp>
        <p:sp>
          <p:nvSpPr>
            <p:cNvPr name="TextBox 10" id="10"/>
            <p:cNvSpPr txBox="true"/>
            <p:nvPr/>
          </p:nvSpPr>
          <p:spPr>
            <a:xfrm>
              <a:off x="0" y="-38100"/>
              <a:ext cx="1158752" cy="873224"/>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1" id="11"/>
          <p:cNvGrpSpPr/>
          <p:nvPr/>
        </p:nvGrpSpPr>
        <p:grpSpPr>
          <a:xfrm rot="0">
            <a:off x="12437763" y="3434321"/>
            <a:ext cx="4204898" cy="3030511"/>
            <a:chOff x="0" y="0"/>
            <a:chExt cx="1158752" cy="835124"/>
          </a:xfrm>
        </p:grpSpPr>
        <p:sp>
          <p:nvSpPr>
            <p:cNvPr name="Freeform 12" id="12"/>
            <p:cNvSpPr/>
            <p:nvPr/>
          </p:nvSpPr>
          <p:spPr>
            <a:xfrm flipH="false" flipV="false" rot="0">
              <a:off x="0" y="0"/>
              <a:ext cx="1158752" cy="835124"/>
            </a:xfrm>
            <a:custGeom>
              <a:avLst/>
              <a:gdLst/>
              <a:ahLst/>
              <a:cxnLst/>
              <a:rect r="r" b="b" t="t" l="l"/>
              <a:pathLst>
                <a:path h="835124" w="1158752">
                  <a:moveTo>
                    <a:pt x="27618" y="0"/>
                  </a:moveTo>
                  <a:lnTo>
                    <a:pt x="1131134" y="0"/>
                  </a:lnTo>
                  <a:cubicBezTo>
                    <a:pt x="1146387" y="0"/>
                    <a:pt x="1158752" y="12365"/>
                    <a:pt x="1158752" y="27618"/>
                  </a:cubicBezTo>
                  <a:lnTo>
                    <a:pt x="1158752" y="807506"/>
                  </a:lnTo>
                  <a:cubicBezTo>
                    <a:pt x="1158752" y="822759"/>
                    <a:pt x="1146387" y="835124"/>
                    <a:pt x="1131134" y="835124"/>
                  </a:cubicBezTo>
                  <a:lnTo>
                    <a:pt x="27618" y="835124"/>
                  </a:lnTo>
                  <a:cubicBezTo>
                    <a:pt x="12365" y="835124"/>
                    <a:pt x="0" y="822759"/>
                    <a:pt x="0" y="807506"/>
                  </a:cubicBezTo>
                  <a:lnTo>
                    <a:pt x="0" y="27618"/>
                  </a:lnTo>
                  <a:cubicBezTo>
                    <a:pt x="0" y="12365"/>
                    <a:pt x="12365" y="0"/>
                    <a:pt x="27618" y="0"/>
                  </a:cubicBezTo>
                  <a:close/>
                </a:path>
              </a:pathLst>
            </a:custGeom>
            <a:gradFill rotWithShape="true">
              <a:gsLst>
                <a:gs pos="0">
                  <a:srgbClr val="CDFFD8">
                    <a:alpha val="100000"/>
                  </a:srgbClr>
                </a:gs>
                <a:gs pos="100000">
                  <a:srgbClr val="94B9FF">
                    <a:alpha val="100000"/>
                  </a:srgbClr>
                </a:gs>
              </a:gsLst>
              <a:lin ang="0"/>
            </a:gradFill>
            <a:ln w="19050" cap="sq">
              <a:solidFill>
                <a:srgbClr val="FFFFFF"/>
              </a:solidFill>
              <a:prstDash val="solid"/>
              <a:miter/>
            </a:ln>
          </p:spPr>
        </p:sp>
        <p:sp>
          <p:nvSpPr>
            <p:cNvPr name="TextBox 13" id="13"/>
            <p:cNvSpPr txBox="true"/>
            <p:nvPr/>
          </p:nvSpPr>
          <p:spPr>
            <a:xfrm>
              <a:off x="0" y="-38100"/>
              <a:ext cx="1158752" cy="873224"/>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4" id="14"/>
          <p:cNvGrpSpPr/>
          <p:nvPr/>
        </p:nvGrpSpPr>
        <p:grpSpPr>
          <a:xfrm rot="0">
            <a:off x="1028700" y="6853028"/>
            <a:ext cx="5143650" cy="3030511"/>
            <a:chOff x="0" y="0"/>
            <a:chExt cx="1417445" cy="835124"/>
          </a:xfrm>
        </p:grpSpPr>
        <p:sp>
          <p:nvSpPr>
            <p:cNvPr name="Freeform 15" id="15"/>
            <p:cNvSpPr/>
            <p:nvPr/>
          </p:nvSpPr>
          <p:spPr>
            <a:xfrm flipH="false" flipV="false" rot="0">
              <a:off x="0" y="0"/>
              <a:ext cx="1417445" cy="835124"/>
            </a:xfrm>
            <a:custGeom>
              <a:avLst/>
              <a:gdLst/>
              <a:ahLst/>
              <a:cxnLst/>
              <a:rect r="r" b="b" t="t" l="l"/>
              <a:pathLst>
                <a:path h="835124" w="1417445">
                  <a:moveTo>
                    <a:pt x="22577" y="0"/>
                  </a:moveTo>
                  <a:lnTo>
                    <a:pt x="1394868" y="0"/>
                  </a:lnTo>
                  <a:cubicBezTo>
                    <a:pt x="1407337" y="0"/>
                    <a:pt x="1417445" y="10108"/>
                    <a:pt x="1417445" y="22577"/>
                  </a:cubicBezTo>
                  <a:lnTo>
                    <a:pt x="1417445" y="812547"/>
                  </a:lnTo>
                  <a:cubicBezTo>
                    <a:pt x="1417445" y="825016"/>
                    <a:pt x="1407337" y="835124"/>
                    <a:pt x="1394868" y="835124"/>
                  </a:cubicBezTo>
                  <a:lnTo>
                    <a:pt x="22577" y="835124"/>
                  </a:lnTo>
                  <a:cubicBezTo>
                    <a:pt x="16589" y="835124"/>
                    <a:pt x="10847" y="832745"/>
                    <a:pt x="6613" y="828511"/>
                  </a:cubicBezTo>
                  <a:cubicBezTo>
                    <a:pt x="2379" y="824277"/>
                    <a:pt x="0" y="818534"/>
                    <a:pt x="0" y="812547"/>
                  </a:cubicBezTo>
                  <a:lnTo>
                    <a:pt x="0" y="22577"/>
                  </a:lnTo>
                  <a:cubicBezTo>
                    <a:pt x="0" y="10108"/>
                    <a:pt x="10108" y="0"/>
                    <a:pt x="22577" y="0"/>
                  </a:cubicBezTo>
                  <a:close/>
                </a:path>
              </a:pathLst>
            </a:custGeom>
            <a:gradFill rotWithShape="true">
              <a:gsLst>
                <a:gs pos="0">
                  <a:srgbClr val="CDFFD8">
                    <a:alpha val="100000"/>
                  </a:srgbClr>
                </a:gs>
                <a:gs pos="100000">
                  <a:srgbClr val="94B9FF">
                    <a:alpha val="100000"/>
                  </a:srgbClr>
                </a:gs>
              </a:gsLst>
              <a:lin ang="0"/>
            </a:gradFill>
            <a:ln w="19050" cap="sq">
              <a:solidFill>
                <a:srgbClr val="FFFFFF"/>
              </a:solidFill>
              <a:prstDash val="solid"/>
              <a:miter/>
            </a:ln>
          </p:spPr>
        </p:sp>
        <p:sp>
          <p:nvSpPr>
            <p:cNvPr name="TextBox 16" id="16"/>
            <p:cNvSpPr txBox="true"/>
            <p:nvPr/>
          </p:nvSpPr>
          <p:spPr>
            <a:xfrm>
              <a:off x="0" y="-38100"/>
              <a:ext cx="1417445" cy="873224"/>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7" id="17"/>
          <p:cNvSpPr txBox="true"/>
          <p:nvPr/>
        </p:nvSpPr>
        <p:spPr>
          <a:xfrm rot="0">
            <a:off x="6463711" y="3588258"/>
            <a:ext cx="4269077" cy="24151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a:rPr>
              <a:t>instalowanie aplikacji i gier odpowiednich dla wieku dziecka</a:t>
            </a:r>
          </a:p>
        </p:txBody>
      </p:sp>
      <p:sp>
        <p:nvSpPr>
          <p:cNvPr name="TextBox 18" id="18"/>
          <p:cNvSpPr txBox="true"/>
          <p:nvPr/>
        </p:nvSpPr>
        <p:spPr>
          <a:xfrm rot="0">
            <a:off x="12437763" y="3394335"/>
            <a:ext cx="4269077" cy="30247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a:rPr>
              <a:t>używanie filtrów rodzicielskich             i blokowanie nieodpowiednich treści</a:t>
            </a:r>
          </a:p>
        </p:txBody>
      </p:sp>
      <p:sp>
        <p:nvSpPr>
          <p:cNvPr name="TextBox 19" id="19"/>
          <p:cNvSpPr txBox="true"/>
          <p:nvPr/>
        </p:nvSpPr>
        <p:spPr>
          <a:xfrm rot="0">
            <a:off x="1028700" y="6904519"/>
            <a:ext cx="5001381" cy="30247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a:rPr>
              <a:t>ustalanie zasad dotyczących udostępniania informacji osobistych w internecie</a:t>
            </a:r>
          </a:p>
        </p:txBody>
      </p:sp>
      <p:grpSp>
        <p:nvGrpSpPr>
          <p:cNvPr name="Group 20" id="20"/>
          <p:cNvGrpSpPr/>
          <p:nvPr/>
        </p:nvGrpSpPr>
        <p:grpSpPr>
          <a:xfrm rot="0">
            <a:off x="6924913" y="6898767"/>
            <a:ext cx="5143650" cy="3030511"/>
            <a:chOff x="0" y="0"/>
            <a:chExt cx="1417445" cy="835124"/>
          </a:xfrm>
        </p:grpSpPr>
        <p:sp>
          <p:nvSpPr>
            <p:cNvPr name="Freeform 21" id="21"/>
            <p:cNvSpPr/>
            <p:nvPr/>
          </p:nvSpPr>
          <p:spPr>
            <a:xfrm flipH="false" flipV="false" rot="0">
              <a:off x="0" y="0"/>
              <a:ext cx="1417445" cy="835124"/>
            </a:xfrm>
            <a:custGeom>
              <a:avLst/>
              <a:gdLst/>
              <a:ahLst/>
              <a:cxnLst/>
              <a:rect r="r" b="b" t="t" l="l"/>
              <a:pathLst>
                <a:path h="835124" w="1417445">
                  <a:moveTo>
                    <a:pt x="22577" y="0"/>
                  </a:moveTo>
                  <a:lnTo>
                    <a:pt x="1394868" y="0"/>
                  </a:lnTo>
                  <a:cubicBezTo>
                    <a:pt x="1407337" y="0"/>
                    <a:pt x="1417445" y="10108"/>
                    <a:pt x="1417445" y="22577"/>
                  </a:cubicBezTo>
                  <a:lnTo>
                    <a:pt x="1417445" y="812547"/>
                  </a:lnTo>
                  <a:cubicBezTo>
                    <a:pt x="1417445" y="825016"/>
                    <a:pt x="1407337" y="835124"/>
                    <a:pt x="1394868" y="835124"/>
                  </a:cubicBezTo>
                  <a:lnTo>
                    <a:pt x="22577" y="835124"/>
                  </a:lnTo>
                  <a:cubicBezTo>
                    <a:pt x="16589" y="835124"/>
                    <a:pt x="10847" y="832745"/>
                    <a:pt x="6613" y="828511"/>
                  </a:cubicBezTo>
                  <a:cubicBezTo>
                    <a:pt x="2379" y="824277"/>
                    <a:pt x="0" y="818534"/>
                    <a:pt x="0" y="812547"/>
                  </a:cubicBezTo>
                  <a:lnTo>
                    <a:pt x="0" y="22577"/>
                  </a:lnTo>
                  <a:cubicBezTo>
                    <a:pt x="0" y="10108"/>
                    <a:pt x="10108" y="0"/>
                    <a:pt x="22577" y="0"/>
                  </a:cubicBezTo>
                  <a:close/>
                </a:path>
              </a:pathLst>
            </a:custGeom>
            <a:gradFill rotWithShape="true">
              <a:gsLst>
                <a:gs pos="0">
                  <a:srgbClr val="CDFFD8">
                    <a:alpha val="100000"/>
                  </a:srgbClr>
                </a:gs>
                <a:gs pos="100000">
                  <a:srgbClr val="94B9FF">
                    <a:alpha val="100000"/>
                  </a:srgbClr>
                </a:gs>
              </a:gsLst>
              <a:lin ang="0"/>
            </a:gradFill>
            <a:ln w="19050" cap="sq">
              <a:solidFill>
                <a:srgbClr val="FFFFFF"/>
              </a:solidFill>
              <a:prstDash val="solid"/>
              <a:miter/>
            </a:ln>
          </p:spPr>
        </p:sp>
        <p:sp>
          <p:nvSpPr>
            <p:cNvPr name="TextBox 22" id="22"/>
            <p:cNvSpPr txBox="true"/>
            <p:nvPr/>
          </p:nvSpPr>
          <p:spPr>
            <a:xfrm>
              <a:off x="0" y="-38100"/>
              <a:ext cx="1417445" cy="873224"/>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3" id="23"/>
          <p:cNvSpPr txBox="true"/>
          <p:nvPr/>
        </p:nvSpPr>
        <p:spPr>
          <a:xfrm rot="0">
            <a:off x="7067181" y="6904519"/>
            <a:ext cx="5001381" cy="30247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a:rPr>
              <a:t>uczenie dzieci, jak rozpoznawać niebezpieczne sytuacje i jak się             w nich zachować</a:t>
            </a:r>
          </a:p>
        </p:txBody>
      </p:sp>
      <p:grpSp>
        <p:nvGrpSpPr>
          <p:cNvPr name="Group 24" id="24"/>
          <p:cNvGrpSpPr/>
          <p:nvPr/>
        </p:nvGrpSpPr>
        <p:grpSpPr>
          <a:xfrm rot="0">
            <a:off x="12437763" y="6990244"/>
            <a:ext cx="5143650" cy="3030511"/>
            <a:chOff x="0" y="0"/>
            <a:chExt cx="1417445" cy="835124"/>
          </a:xfrm>
        </p:grpSpPr>
        <p:sp>
          <p:nvSpPr>
            <p:cNvPr name="Freeform 25" id="25"/>
            <p:cNvSpPr/>
            <p:nvPr/>
          </p:nvSpPr>
          <p:spPr>
            <a:xfrm flipH="false" flipV="false" rot="0">
              <a:off x="0" y="0"/>
              <a:ext cx="1417445" cy="835124"/>
            </a:xfrm>
            <a:custGeom>
              <a:avLst/>
              <a:gdLst/>
              <a:ahLst/>
              <a:cxnLst/>
              <a:rect r="r" b="b" t="t" l="l"/>
              <a:pathLst>
                <a:path h="835124" w="1417445">
                  <a:moveTo>
                    <a:pt x="22577" y="0"/>
                  </a:moveTo>
                  <a:lnTo>
                    <a:pt x="1394868" y="0"/>
                  </a:lnTo>
                  <a:cubicBezTo>
                    <a:pt x="1407337" y="0"/>
                    <a:pt x="1417445" y="10108"/>
                    <a:pt x="1417445" y="22577"/>
                  </a:cubicBezTo>
                  <a:lnTo>
                    <a:pt x="1417445" y="812547"/>
                  </a:lnTo>
                  <a:cubicBezTo>
                    <a:pt x="1417445" y="825016"/>
                    <a:pt x="1407337" y="835124"/>
                    <a:pt x="1394868" y="835124"/>
                  </a:cubicBezTo>
                  <a:lnTo>
                    <a:pt x="22577" y="835124"/>
                  </a:lnTo>
                  <a:cubicBezTo>
                    <a:pt x="16589" y="835124"/>
                    <a:pt x="10847" y="832745"/>
                    <a:pt x="6613" y="828511"/>
                  </a:cubicBezTo>
                  <a:cubicBezTo>
                    <a:pt x="2379" y="824277"/>
                    <a:pt x="0" y="818534"/>
                    <a:pt x="0" y="812547"/>
                  </a:cubicBezTo>
                  <a:lnTo>
                    <a:pt x="0" y="22577"/>
                  </a:lnTo>
                  <a:cubicBezTo>
                    <a:pt x="0" y="10108"/>
                    <a:pt x="10108" y="0"/>
                    <a:pt x="22577" y="0"/>
                  </a:cubicBezTo>
                  <a:close/>
                </a:path>
              </a:pathLst>
            </a:custGeom>
            <a:gradFill rotWithShape="true">
              <a:gsLst>
                <a:gs pos="0">
                  <a:srgbClr val="CDFFD8">
                    <a:alpha val="100000"/>
                  </a:srgbClr>
                </a:gs>
                <a:gs pos="100000">
                  <a:srgbClr val="94B9FF">
                    <a:alpha val="100000"/>
                  </a:srgbClr>
                </a:gs>
              </a:gsLst>
              <a:lin ang="0"/>
            </a:gradFill>
            <a:ln w="19050" cap="sq">
              <a:solidFill>
                <a:srgbClr val="FFFFFF"/>
              </a:solidFill>
              <a:prstDash val="solid"/>
              <a:miter/>
            </a:ln>
          </p:spPr>
        </p:sp>
        <p:sp>
          <p:nvSpPr>
            <p:cNvPr name="TextBox 26" id="26"/>
            <p:cNvSpPr txBox="true"/>
            <p:nvPr/>
          </p:nvSpPr>
          <p:spPr>
            <a:xfrm>
              <a:off x="0" y="-38100"/>
              <a:ext cx="1417445" cy="873224"/>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7" id="27"/>
          <p:cNvSpPr txBox="true"/>
          <p:nvPr/>
        </p:nvSpPr>
        <p:spPr>
          <a:xfrm rot="0">
            <a:off x="12437763" y="6995996"/>
            <a:ext cx="5001381" cy="3634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a:rPr>
              <a:t>zachęcanie do aktywności fizycznej czy wspólne spędzanie czasu bez urządzeń elektronicznych</a:t>
            </a:r>
          </a:p>
          <a:p>
            <a:pPr algn="ctr">
              <a:lnSpc>
                <a:spcPts val="4818"/>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504954" y="2458946"/>
            <a:ext cx="4992388" cy="5020779"/>
            <a:chOff x="0" y="0"/>
            <a:chExt cx="1991796" cy="2003123"/>
          </a:xfrm>
        </p:grpSpPr>
        <p:sp>
          <p:nvSpPr>
            <p:cNvPr name="Freeform 4" id="4"/>
            <p:cNvSpPr/>
            <p:nvPr/>
          </p:nvSpPr>
          <p:spPr>
            <a:xfrm flipH="false" flipV="false" rot="0">
              <a:off x="0" y="0"/>
              <a:ext cx="1991796" cy="2003123"/>
            </a:xfrm>
            <a:custGeom>
              <a:avLst/>
              <a:gdLst/>
              <a:ahLst/>
              <a:cxnLst/>
              <a:rect r="r" b="b" t="t" l="l"/>
              <a:pathLst>
                <a:path h="2003123" w="1991796">
                  <a:moveTo>
                    <a:pt x="46522" y="0"/>
                  </a:moveTo>
                  <a:lnTo>
                    <a:pt x="1945274" y="0"/>
                  </a:lnTo>
                  <a:cubicBezTo>
                    <a:pt x="1970967" y="0"/>
                    <a:pt x="1991796" y="20829"/>
                    <a:pt x="1991796" y="46522"/>
                  </a:cubicBezTo>
                  <a:lnTo>
                    <a:pt x="1991796" y="1956601"/>
                  </a:lnTo>
                  <a:cubicBezTo>
                    <a:pt x="1991796" y="1982294"/>
                    <a:pt x="1970967" y="2003123"/>
                    <a:pt x="1945274" y="2003123"/>
                  </a:cubicBezTo>
                  <a:lnTo>
                    <a:pt x="46522" y="2003123"/>
                  </a:lnTo>
                  <a:cubicBezTo>
                    <a:pt x="20829" y="2003123"/>
                    <a:pt x="0" y="1982294"/>
                    <a:pt x="0" y="1956601"/>
                  </a:cubicBezTo>
                  <a:lnTo>
                    <a:pt x="0" y="46522"/>
                  </a:lnTo>
                  <a:cubicBezTo>
                    <a:pt x="0" y="20829"/>
                    <a:pt x="20829" y="0"/>
                    <a:pt x="46522" y="0"/>
                  </a:cubicBezTo>
                  <a:close/>
                </a:path>
              </a:pathLst>
            </a:custGeom>
            <a:solidFill>
              <a:srgbClr val="FD8F6C"/>
            </a:solidFill>
          </p:spPr>
        </p:sp>
        <p:sp>
          <p:nvSpPr>
            <p:cNvPr name="TextBox 5" id="5"/>
            <p:cNvSpPr txBox="true"/>
            <p:nvPr/>
          </p:nvSpPr>
          <p:spPr>
            <a:xfrm>
              <a:off x="0" y="114300"/>
              <a:ext cx="1991796" cy="1888823"/>
            </a:xfrm>
            <a:prstGeom prst="rect">
              <a:avLst/>
            </a:prstGeom>
          </p:spPr>
          <p:txBody>
            <a:bodyPr anchor="ctr" rtlCol="false" tIns="50800" lIns="50800" bIns="50800" rIns="50800"/>
            <a:lstStyle/>
            <a:p>
              <a:pPr algn="ctr">
                <a:lnSpc>
                  <a:spcPts val="7724"/>
                </a:lnSpc>
              </a:pPr>
            </a:p>
          </p:txBody>
        </p:sp>
      </p:grpSp>
      <p:sp>
        <p:nvSpPr>
          <p:cNvPr name="Freeform 6" id="6"/>
          <p:cNvSpPr/>
          <p:nvPr/>
        </p:nvSpPr>
        <p:spPr>
          <a:xfrm flipH="false" flipV="false" rot="0">
            <a:off x="16170610" y="8159024"/>
            <a:ext cx="2726990" cy="3303622"/>
          </a:xfrm>
          <a:custGeom>
            <a:avLst/>
            <a:gdLst/>
            <a:ahLst/>
            <a:cxnLst/>
            <a:rect r="r" b="b" t="t" l="l"/>
            <a:pathLst>
              <a:path h="3303622" w="2726990">
                <a:moveTo>
                  <a:pt x="0" y="0"/>
                </a:moveTo>
                <a:lnTo>
                  <a:pt x="2726990" y="0"/>
                </a:lnTo>
                <a:lnTo>
                  <a:pt x="2726990" y="3303623"/>
                </a:lnTo>
                <a:lnTo>
                  <a:pt x="0" y="33036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789854" y="6429009"/>
            <a:ext cx="3359375" cy="3460030"/>
          </a:xfrm>
          <a:custGeom>
            <a:avLst/>
            <a:gdLst/>
            <a:ahLst/>
            <a:cxnLst/>
            <a:rect r="r" b="b" t="t" l="l"/>
            <a:pathLst>
              <a:path h="3460030" w="3359375">
                <a:moveTo>
                  <a:pt x="0" y="0"/>
                </a:moveTo>
                <a:lnTo>
                  <a:pt x="3359375" y="0"/>
                </a:lnTo>
                <a:lnTo>
                  <a:pt x="3359375" y="3460030"/>
                </a:lnTo>
                <a:lnTo>
                  <a:pt x="0" y="34600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602298" y="2437015"/>
            <a:ext cx="4926834" cy="5062877"/>
          </a:xfrm>
          <a:prstGeom prst="rect">
            <a:avLst/>
          </a:prstGeom>
        </p:spPr>
        <p:txBody>
          <a:bodyPr anchor="t" rtlCol="false" tIns="0" lIns="0" bIns="0" rIns="0">
            <a:spAutoFit/>
          </a:bodyPr>
          <a:lstStyle/>
          <a:p>
            <a:pPr algn="ctr">
              <a:lnSpc>
                <a:spcPts val="5445"/>
              </a:lnSpc>
            </a:pPr>
            <a:r>
              <a:rPr lang="en-US" sz="3300">
                <a:solidFill>
                  <a:srgbClr val="525252"/>
                </a:solidFill>
                <a:latin typeface="Montserrat Medium"/>
              </a:rPr>
              <a:t>u</a:t>
            </a:r>
            <a:r>
              <a:rPr lang="en-US" sz="3300">
                <a:solidFill>
                  <a:srgbClr val="525252"/>
                </a:solidFill>
                <a:latin typeface="Montserrat Medium"/>
              </a:rPr>
              <a:t>stal z dzieckiem zasady korzystania       z urządzeń, takie jak czas spędzany przed ekranem czy rodzaje aplikacji, które można używać</a:t>
            </a:r>
          </a:p>
          <a:p>
            <a:pPr algn="ctr">
              <a:lnSpc>
                <a:spcPts val="1960"/>
              </a:lnSpc>
            </a:pPr>
          </a:p>
        </p:txBody>
      </p:sp>
      <p:sp>
        <p:nvSpPr>
          <p:cNvPr name="Freeform 9" id="9"/>
          <p:cNvSpPr/>
          <p:nvPr/>
        </p:nvSpPr>
        <p:spPr>
          <a:xfrm flipH="false" flipV="false" rot="5400000">
            <a:off x="-802044" y="-319329"/>
            <a:ext cx="3661487" cy="3435141"/>
          </a:xfrm>
          <a:custGeom>
            <a:avLst/>
            <a:gdLst/>
            <a:ahLst/>
            <a:cxnLst/>
            <a:rect r="r" b="b" t="t" l="l"/>
            <a:pathLst>
              <a:path h="3435141" w="3661487">
                <a:moveTo>
                  <a:pt x="0" y="0"/>
                </a:moveTo>
                <a:lnTo>
                  <a:pt x="3661488" y="0"/>
                </a:lnTo>
                <a:lnTo>
                  <a:pt x="3661488" y="3435141"/>
                </a:lnTo>
                <a:lnTo>
                  <a:pt x="0" y="34351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800000">
            <a:off x="13482332" y="-835754"/>
            <a:ext cx="4051773" cy="2512099"/>
          </a:xfrm>
          <a:custGeom>
            <a:avLst/>
            <a:gdLst/>
            <a:ahLst/>
            <a:cxnLst/>
            <a:rect r="r" b="b" t="t" l="l"/>
            <a:pathLst>
              <a:path h="2512099" w="4051773">
                <a:moveTo>
                  <a:pt x="0" y="0"/>
                </a:moveTo>
                <a:lnTo>
                  <a:pt x="4051773" y="0"/>
                </a:lnTo>
                <a:lnTo>
                  <a:pt x="4051773" y="2512099"/>
                </a:lnTo>
                <a:lnTo>
                  <a:pt x="0" y="25120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6211717" y="2458946"/>
            <a:ext cx="4992388" cy="4920002"/>
            <a:chOff x="0" y="0"/>
            <a:chExt cx="1991796" cy="1962916"/>
          </a:xfrm>
        </p:grpSpPr>
        <p:sp>
          <p:nvSpPr>
            <p:cNvPr name="Freeform 12" id="12"/>
            <p:cNvSpPr/>
            <p:nvPr/>
          </p:nvSpPr>
          <p:spPr>
            <a:xfrm flipH="false" flipV="false" rot="0">
              <a:off x="0" y="0"/>
              <a:ext cx="1991796" cy="1962916"/>
            </a:xfrm>
            <a:custGeom>
              <a:avLst/>
              <a:gdLst/>
              <a:ahLst/>
              <a:cxnLst/>
              <a:rect r="r" b="b" t="t" l="l"/>
              <a:pathLst>
                <a:path h="1962916" w="1991796">
                  <a:moveTo>
                    <a:pt x="46522" y="0"/>
                  </a:moveTo>
                  <a:lnTo>
                    <a:pt x="1945274" y="0"/>
                  </a:lnTo>
                  <a:cubicBezTo>
                    <a:pt x="1970967" y="0"/>
                    <a:pt x="1991796" y="20829"/>
                    <a:pt x="1991796" y="46522"/>
                  </a:cubicBezTo>
                  <a:lnTo>
                    <a:pt x="1991796" y="1916394"/>
                  </a:lnTo>
                  <a:cubicBezTo>
                    <a:pt x="1991796" y="1942088"/>
                    <a:pt x="1970967" y="1962916"/>
                    <a:pt x="1945274" y="1962916"/>
                  </a:cubicBezTo>
                  <a:lnTo>
                    <a:pt x="46522" y="1962916"/>
                  </a:lnTo>
                  <a:cubicBezTo>
                    <a:pt x="20829" y="1962916"/>
                    <a:pt x="0" y="1942088"/>
                    <a:pt x="0" y="1916394"/>
                  </a:cubicBezTo>
                  <a:lnTo>
                    <a:pt x="0" y="46522"/>
                  </a:lnTo>
                  <a:cubicBezTo>
                    <a:pt x="0" y="20829"/>
                    <a:pt x="20829" y="0"/>
                    <a:pt x="46522" y="0"/>
                  </a:cubicBezTo>
                  <a:close/>
                </a:path>
              </a:pathLst>
            </a:custGeom>
            <a:solidFill>
              <a:srgbClr val="FD8F6C"/>
            </a:solidFill>
          </p:spPr>
        </p:sp>
        <p:sp>
          <p:nvSpPr>
            <p:cNvPr name="TextBox 13" id="13"/>
            <p:cNvSpPr txBox="true"/>
            <p:nvPr/>
          </p:nvSpPr>
          <p:spPr>
            <a:xfrm>
              <a:off x="0" y="114300"/>
              <a:ext cx="1991796" cy="1848616"/>
            </a:xfrm>
            <a:prstGeom prst="rect">
              <a:avLst/>
            </a:prstGeom>
          </p:spPr>
          <p:txBody>
            <a:bodyPr anchor="ctr" rtlCol="false" tIns="50800" lIns="50800" bIns="50800" rIns="50800"/>
            <a:lstStyle/>
            <a:p>
              <a:pPr algn="ctr">
                <a:lnSpc>
                  <a:spcPts val="7724"/>
                </a:lnSpc>
              </a:pPr>
            </a:p>
          </p:txBody>
        </p:sp>
      </p:grpSp>
      <p:grpSp>
        <p:nvGrpSpPr>
          <p:cNvPr name="Group 14" id="14"/>
          <p:cNvGrpSpPr/>
          <p:nvPr/>
        </p:nvGrpSpPr>
        <p:grpSpPr>
          <a:xfrm rot="0">
            <a:off x="12052470" y="2532331"/>
            <a:ext cx="4723313" cy="4773230"/>
            <a:chOff x="0" y="0"/>
            <a:chExt cx="1884444" cy="1904359"/>
          </a:xfrm>
        </p:grpSpPr>
        <p:sp>
          <p:nvSpPr>
            <p:cNvPr name="Freeform 15" id="15"/>
            <p:cNvSpPr/>
            <p:nvPr/>
          </p:nvSpPr>
          <p:spPr>
            <a:xfrm flipH="false" flipV="false" rot="0">
              <a:off x="0" y="0"/>
              <a:ext cx="1884444" cy="1904359"/>
            </a:xfrm>
            <a:custGeom>
              <a:avLst/>
              <a:gdLst/>
              <a:ahLst/>
              <a:cxnLst/>
              <a:rect r="r" b="b" t="t" l="l"/>
              <a:pathLst>
                <a:path h="1904359" w="1884444">
                  <a:moveTo>
                    <a:pt x="49173" y="0"/>
                  </a:moveTo>
                  <a:lnTo>
                    <a:pt x="1835272" y="0"/>
                  </a:lnTo>
                  <a:cubicBezTo>
                    <a:pt x="1848313" y="0"/>
                    <a:pt x="1860821" y="5181"/>
                    <a:pt x="1870042" y="14402"/>
                  </a:cubicBezTo>
                  <a:cubicBezTo>
                    <a:pt x="1879264" y="23624"/>
                    <a:pt x="1884444" y="36131"/>
                    <a:pt x="1884444" y="49173"/>
                  </a:cubicBezTo>
                  <a:lnTo>
                    <a:pt x="1884444" y="1855187"/>
                  </a:lnTo>
                  <a:cubicBezTo>
                    <a:pt x="1884444" y="1882344"/>
                    <a:pt x="1862429" y="1904359"/>
                    <a:pt x="1835272" y="1904359"/>
                  </a:cubicBezTo>
                  <a:lnTo>
                    <a:pt x="49173" y="1904359"/>
                  </a:lnTo>
                  <a:cubicBezTo>
                    <a:pt x="36131" y="1904359"/>
                    <a:pt x="23624" y="1899179"/>
                    <a:pt x="14402" y="1889957"/>
                  </a:cubicBezTo>
                  <a:cubicBezTo>
                    <a:pt x="5181" y="1880735"/>
                    <a:pt x="0" y="1868228"/>
                    <a:pt x="0" y="1855187"/>
                  </a:cubicBezTo>
                  <a:lnTo>
                    <a:pt x="0" y="49173"/>
                  </a:lnTo>
                  <a:cubicBezTo>
                    <a:pt x="0" y="36131"/>
                    <a:pt x="5181" y="23624"/>
                    <a:pt x="14402" y="14402"/>
                  </a:cubicBezTo>
                  <a:cubicBezTo>
                    <a:pt x="23624" y="5181"/>
                    <a:pt x="36131" y="0"/>
                    <a:pt x="49173" y="0"/>
                  </a:cubicBezTo>
                  <a:close/>
                </a:path>
              </a:pathLst>
            </a:custGeom>
            <a:solidFill>
              <a:srgbClr val="FD8F6C"/>
            </a:solidFill>
          </p:spPr>
        </p:sp>
        <p:sp>
          <p:nvSpPr>
            <p:cNvPr name="TextBox 16" id="16"/>
            <p:cNvSpPr txBox="true"/>
            <p:nvPr/>
          </p:nvSpPr>
          <p:spPr>
            <a:xfrm>
              <a:off x="0" y="114300"/>
              <a:ext cx="1884444" cy="1790059"/>
            </a:xfrm>
            <a:prstGeom prst="rect">
              <a:avLst/>
            </a:prstGeom>
          </p:spPr>
          <p:txBody>
            <a:bodyPr anchor="ctr" rtlCol="false" tIns="50800" lIns="50800" bIns="50800" rIns="50800"/>
            <a:lstStyle/>
            <a:p>
              <a:pPr algn="ctr">
                <a:lnSpc>
                  <a:spcPts val="7724"/>
                </a:lnSpc>
              </a:pPr>
            </a:p>
          </p:txBody>
        </p:sp>
      </p:grpSp>
      <p:grpSp>
        <p:nvGrpSpPr>
          <p:cNvPr name="Group 17" id="17"/>
          <p:cNvGrpSpPr/>
          <p:nvPr/>
        </p:nvGrpSpPr>
        <p:grpSpPr>
          <a:xfrm rot="0">
            <a:off x="2047392" y="7623716"/>
            <a:ext cx="6899900" cy="2633111"/>
            <a:chOff x="0" y="0"/>
            <a:chExt cx="2752830" cy="1050523"/>
          </a:xfrm>
        </p:grpSpPr>
        <p:sp>
          <p:nvSpPr>
            <p:cNvPr name="Freeform 18" id="18"/>
            <p:cNvSpPr/>
            <p:nvPr/>
          </p:nvSpPr>
          <p:spPr>
            <a:xfrm flipH="false" flipV="false" rot="0">
              <a:off x="0" y="0"/>
              <a:ext cx="2752830" cy="1050523"/>
            </a:xfrm>
            <a:custGeom>
              <a:avLst/>
              <a:gdLst/>
              <a:ahLst/>
              <a:cxnLst/>
              <a:rect r="r" b="b" t="t" l="l"/>
              <a:pathLst>
                <a:path h="1050523" w="2752830">
                  <a:moveTo>
                    <a:pt x="33661" y="0"/>
                  </a:moveTo>
                  <a:lnTo>
                    <a:pt x="2719169" y="0"/>
                  </a:lnTo>
                  <a:cubicBezTo>
                    <a:pt x="2737759" y="0"/>
                    <a:pt x="2752830" y="15071"/>
                    <a:pt x="2752830" y="33661"/>
                  </a:cubicBezTo>
                  <a:lnTo>
                    <a:pt x="2752830" y="1016862"/>
                  </a:lnTo>
                  <a:cubicBezTo>
                    <a:pt x="2752830" y="1025790"/>
                    <a:pt x="2749284" y="1034351"/>
                    <a:pt x="2742971" y="1040664"/>
                  </a:cubicBezTo>
                  <a:cubicBezTo>
                    <a:pt x="2736658" y="1046977"/>
                    <a:pt x="2728096" y="1050523"/>
                    <a:pt x="2719169" y="1050523"/>
                  </a:cubicBezTo>
                  <a:lnTo>
                    <a:pt x="33661" y="1050523"/>
                  </a:lnTo>
                  <a:cubicBezTo>
                    <a:pt x="24734" y="1050523"/>
                    <a:pt x="16172" y="1046977"/>
                    <a:pt x="9859" y="1040664"/>
                  </a:cubicBezTo>
                  <a:cubicBezTo>
                    <a:pt x="3546" y="1034351"/>
                    <a:pt x="0" y="1025790"/>
                    <a:pt x="0" y="1016862"/>
                  </a:cubicBezTo>
                  <a:lnTo>
                    <a:pt x="0" y="33661"/>
                  </a:lnTo>
                  <a:cubicBezTo>
                    <a:pt x="0" y="24734"/>
                    <a:pt x="3546" y="16172"/>
                    <a:pt x="9859" y="9859"/>
                  </a:cubicBezTo>
                  <a:cubicBezTo>
                    <a:pt x="16172" y="3546"/>
                    <a:pt x="24734" y="0"/>
                    <a:pt x="33661" y="0"/>
                  </a:cubicBezTo>
                  <a:close/>
                </a:path>
              </a:pathLst>
            </a:custGeom>
            <a:solidFill>
              <a:srgbClr val="FD8F6C"/>
            </a:solidFill>
          </p:spPr>
        </p:sp>
        <p:sp>
          <p:nvSpPr>
            <p:cNvPr name="TextBox 19" id="19"/>
            <p:cNvSpPr txBox="true"/>
            <p:nvPr/>
          </p:nvSpPr>
          <p:spPr>
            <a:xfrm>
              <a:off x="0" y="114300"/>
              <a:ext cx="2752830" cy="936223"/>
            </a:xfrm>
            <a:prstGeom prst="rect">
              <a:avLst/>
            </a:prstGeom>
          </p:spPr>
          <p:txBody>
            <a:bodyPr anchor="ctr" rtlCol="false" tIns="50800" lIns="50800" bIns="50800" rIns="50800"/>
            <a:lstStyle/>
            <a:p>
              <a:pPr algn="ctr">
                <a:lnSpc>
                  <a:spcPts val="7724"/>
                </a:lnSpc>
              </a:pPr>
            </a:p>
          </p:txBody>
        </p:sp>
      </p:grpSp>
      <p:grpSp>
        <p:nvGrpSpPr>
          <p:cNvPr name="Group 20" id="20"/>
          <p:cNvGrpSpPr/>
          <p:nvPr/>
        </p:nvGrpSpPr>
        <p:grpSpPr>
          <a:xfrm rot="0">
            <a:off x="9374687" y="7653889"/>
            <a:ext cx="6899900" cy="2633111"/>
            <a:chOff x="0" y="0"/>
            <a:chExt cx="2752830" cy="1050523"/>
          </a:xfrm>
        </p:grpSpPr>
        <p:sp>
          <p:nvSpPr>
            <p:cNvPr name="Freeform 21" id="21"/>
            <p:cNvSpPr/>
            <p:nvPr/>
          </p:nvSpPr>
          <p:spPr>
            <a:xfrm flipH="false" flipV="false" rot="0">
              <a:off x="0" y="0"/>
              <a:ext cx="2752830" cy="1050523"/>
            </a:xfrm>
            <a:custGeom>
              <a:avLst/>
              <a:gdLst/>
              <a:ahLst/>
              <a:cxnLst/>
              <a:rect r="r" b="b" t="t" l="l"/>
              <a:pathLst>
                <a:path h="1050523" w="2752830">
                  <a:moveTo>
                    <a:pt x="33661" y="0"/>
                  </a:moveTo>
                  <a:lnTo>
                    <a:pt x="2719169" y="0"/>
                  </a:lnTo>
                  <a:cubicBezTo>
                    <a:pt x="2737759" y="0"/>
                    <a:pt x="2752830" y="15071"/>
                    <a:pt x="2752830" y="33661"/>
                  </a:cubicBezTo>
                  <a:lnTo>
                    <a:pt x="2752830" y="1016862"/>
                  </a:lnTo>
                  <a:cubicBezTo>
                    <a:pt x="2752830" y="1025790"/>
                    <a:pt x="2749284" y="1034351"/>
                    <a:pt x="2742971" y="1040664"/>
                  </a:cubicBezTo>
                  <a:cubicBezTo>
                    <a:pt x="2736658" y="1046977"/>
                    <a:pt x="2728096" y="1050523"/>
                    <a:pt x="2719169" y="1050523"/>
                  </a:cubicBezTo>
                  <a:lnTo>
                    <a:pt x="33661" y="1050523"/>
                  </a:lnTo>
                  <a:cubicBezTo>
                    <a:pt x="24734" y="1050523"/>
                    <a:pt x="16172" y="1046977"/>
                    <a:pt x="9859" y="1040664"/>
                  </a:cubicBezTo>
                  <a:cubicBezTo>
                    <a:pt x="3546" y="1034351"/>
                    <a:pt x="0" y="1025790"/>
                    <a:pt x="0" y="1016862"/>
                  </a:cubicBezTo>
                  <a:lnTo>
                    <a:pt x="0" y="33661"/>
                  </a:lnTo>
                  <a:cubicBezTo>
                    <a:pt x="0" y="24734"/>
                    <a:pt x="3546" y="16172"/>
                    <a:pt x="9859" y="9859"/>
                  </a:cubicBezTo>
                  <a:cubicBezTo>
                    <a:pt x="16172" y="3546"/>
                    <a:pt x="24734" y="0"/>
                    <a:pt x="33661" y="0"/>
                  </a:cubicBezTo>
                  <a:close/>
                </a:path>
              </a:pathLst>
            </a:custGeom>
            <a:solidFill>
              <a:srgbClr val="FD8F6C"/>
            </a:solidFill>
          </p:spPr>
        </p:sp>
        <p:sp>
          <p:nvSpPr>
            <p:cNvPr name="TextBox 22" id="22"/>
            <p:cNvSpPr txBox="true"/>
            <p:nvPr/>
          </p:nvSpPr>
          <p:spPr>
            <a:xfrm>
              <a:off x="0" y="114300"/>
              <a:ext cx="2752830" cy="936223"/>
            </a:xfrm>
            <a:prstGeom prst="rect">
              <a:avLst/>
            </a:prstGeom>
          </p:spPr>
          <p:txBody>
            <a:bodyPr anchor="ctr" rtlCol="false" tIns="50800" lIns="50800" bIns="50800" rIns="50800"/>
            <a:lstStyle/>
            <a:p>
              <a:pPr algn="ctr">
                <a:lnSpc>
                  <a:spcPts val="7724"/>
                </a:lnSpc>
              </a:pPr>
            </a:p>
          </p:txBody>
        </p:sp>
      </p:grpSp>
      <p:sp>
        <p:nvSpPr>
          <p:cNvPr name="Freeform 23" id="23"/>
          <p:cNvSpPr/>
          <p:nvPr/>
        </p:nvSpPr>
        <p:spPr>
          <a:xfrm flipH="false" flipV="false" rot="0">
            <a:off x="14906381" y="1098834"/>
            <a:ext cx="2882832" cy="1481055"/>
          </a:xfrm>
          <a:custGeom>
            <a:avLst/>
            <a:gdLst/>
            <a:ahLst/>
            <a:cxnLst/>
            <a:rect r="r" b="b" t="t" l="l"/>
            <a:pathLst>
              <a:path h="1481055" w="2882832">
                <a:moveTo>
                  <a:pt x="0" y="0"/>
                </a:moveTo>
                <a:lnTo>
                  <a:pt x="2882832" y="0"/>
                </a:lnTo>
                <a:lnTo>
                  <a:pt x="2882832" y="1481056"/>
                </a:lnTo>
                <a:lnTo>
                  <a:pt x="0" y="148105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4" id="24"/>
          <p:cNvSpPr txBox="true"/>
          <p:nvPr/>
        </p:nvSpPr>
        <p:spPr>
          <a:xfrm rot="0">
            <a:off x="2144196" y="185138"/>
            <a:ext cx="14497598" cy="2273808"/>
          </a:xfrm>
          <a:prstGeom prst="rect">
            <a:avLst/>
          </a:prstGeom>
        </p:spPr>
        <p:txBody>
          <a:bodyPr anchor="t" rtlCol="false" tIns="0" lIns="0" bIns="0" rIns="0">
            <a:spAutoFit/>
          </a:bodyPr>
          <a:lstStyle/>
          <a:p>
            <a:pPr algn="ctr" marL="0" indent="0" lvl="0">
              <a:lnSpc>
                <a:spcPts val="8136"/>
              </a:lnSpc>
              <a:spcBef>
                <a:spcPct val="0"/>
              </a:spcBef>
            </a:pPr>
            <a:r>
              <a:rPr lang="en-US" sz="7200" spc="-252">
                <a:solidFill>
                  <a:srgbClr val="000000"/>
                </a:solidFill>
                <a:latin typeface="Agrandir Medium"/>
              </a:rPr>
              <a:t>Jak wprowadzić edukację medialną w wieku przedszkolnym?</a:t>
            </a:r>
          </a:p>
        </p:txBody>
      </p:sp>
      <p:sp>
        <p:nvSpPr>
          <p:cNvPr name="TextBox 25" id="25"/>
          <p:cNvSpPr txBox="true"/>
          <p:nvPr/>
        </p:nvSpPr>
        <p:spPr>
          <a:xfrm rot="0">
            <a:off x="6774240" y="2437015"/>
            <a:ext cx="3867342" cy="4754880"/>
          </a:xfrm>
          <a:prstGeom prst="rect">
            <a:avLst/>
          </a:prstGeom>
        </p:spPr>
        <p:txBody>
          <a:bodyPr anchor="t" rtlCol="false" tIns="0" lIns="0" bIns="0" rIns="0">
            <a:spAutoFit/>
          </a:bodyPr>
          <a:lstStyle/>
          <a:p>
            <a:pPr algn="ctr">
              <a:lnSpc>
                <a:spcPts val="5445"/>
              </a:lnSpc>
            </a:pPr>
            <a:r>
              <a:rPr lang="en-US" sz="3300">
                <a:solidFill>
                  <a:srgbClr val="525252"/>
                </a:solidFill>
                <a:latin typeface="Montserrat Medium"/>
              </a:rPr>
              <a:t>wspólnie                   z dzieckiem odkrywajcie treści dostępne w Internecie, ucząc je, jakie strony są bezpieczne</a:t>
            </a:r>
          </a:p>
        </p:txBody>
      </p:sp>
      <p:sp>
        <p:nvSpPr>
          <p:cNvPr name="TextBox 26" id="26"/>
          <p:cNvSpPr txBox="true"/>
          <p:nvPr/>
        </p:nvSpPr>
        <p:spPr>
          <a:xfrm rot="0">
            <a:off x="12480455" y="2437015"/>
            <a:ext cx="3867342" cy="4754880"/>
          </a:xfrm>
          <a:prstGeom prst="rect">
            <a:avLst/>
          </a:prstGeom>
        </p:spPr>
        <p:txBody>
          <a:bodyPr anchor="t" rtlCol="false" tIns="0" lIns="0" bIns="0" rIns="0">
            <a:spAutoFit/>
          </a:bodyPr>
          <a:lstStyle/>
          <a:p>
            <a:pPr algn="ctr">
              <a:lnSpc>
                <a:spcPts val="5445"/>
              </a:lnSpc>
            </a:pPr>
            <a:r>
              <a:rPr lang="en-US" sz="3300">
                <a:solidFill>
                  <a:srgbClr val="525252"/>
                </a:solidFill>
                <a:latin typeface="Montserrat Medium"/>
              </a:rPr>
              <a:t>uczyń rozmowy na temat bezpieczeństwa w internecie częścią codziennego życia rodzinnego</a:t>
            </a:r>
          </a:p>
        </p:txBody>
      </p:sp>
      <p:sp>
        <p:nvSpPr>
          <p:cNvPr name="TextBox 27" id="27"/>
          <p:cNvSpPr txBox="true"/>
          <p:nvPr/>
        </p:nvSpPr>
        <p:spPr>
          <a:xfrm rot="0">
            <a:off x="2657008" y="7589520"/>
            <a:ext cx="5680668" cy="2697480"/>
          </a:xfrm>
          <a:prstGeom prst="rect">
            <a:avLst/>
          </a:prstGeom>
        </p:spPr>
        <p:txBody>
          <a:bodyPr anchor="t" rtlCol="false" tIns="0" lIns="0" bIns="0" rIns="0">
            <a:spAutoFit/>
          </a:bodyPr>
          <a:lstStyle/>
          <a:p>
            <a:pPr algn="ctr">
              <a:lnSpc>
                <a:spcPts val="5445"/>
              </a:lnSpc>
            </a:pPr>
            <a:r>
              <a:rPr lang="en-US" sz="3300">
                <a:solidFill>
                  <a:srgbClr val="525252"/>
                </a:solidFill>
                <a:latin typeface="Montserrat Medium"/>
              </a:rPr>
              <a:t>Wspólnie z dzieckiem sprawdzajcie i oceniajcie treści, z którymi dziecko ma kontakt w internecie</a:t>
            </a:r>
          </a:p>
        </p:txBody>
      </p:sp>
      <p:sp>
        <p:nvSpPr>
          <p:cNvPr name="TextBox 28" id="28"/>
          <p:cNvSpPr txBox="true"/>
          <p:nvPr/>
        </p:nvSpPr>
        <p:spPr>
          <a:xfrm rot="0">
            <a:off x="9478664" y="7550267"/>
            <a:ext cx="6691946" cy="2697480"/>
          </a:xfrm>
          <a:prstGeom prst="rect">
            <a:avLst/>
          </a:prstGeom>
        </p:spPr>
        <p:txBody>
          <a:bodyPr anchor="t" rtlCol="false" tIns="0" lIns="0" bIns="0" rIns="0">
            <a:spAutoFit/>
          </a:bodyPr>
          <a:lstStyle/>
          <a:p>
            <a:pPr algn="ctr">
              <a:lnSpc>
                <a:spcPts val="5445"/>
              </a:lnSpc>
            </a:pPr>
            <a:r>
              <a:rPr lang="en-US" sz="3300">
                <a:solidFill>
                  <a:srgbClr val="525252"/>
                </a:solidFill>
                <a:latin typeface="Montserrat Medium"/>
              </a:rPr>
              <a:t>Zachęcaj dziecko do dzielenia się swoimi doświadczeniami związanych z korzystaniem z urządzeń cyfrowych i internetu</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945479" y="-596023"/>
            <a:ext cx="7647914" cy="11479046"/>
          </a:xfrm>
          <a:custGeom>
            <a:avLst/>
            <a:gdLst/>
            <a:ahLst/>
            <a:cxnLst/>
            <a:rect r="r" b="b" t="t" l="l"/>
            <a:pathLst>
              <a:path h="11479046" w="7647914">
                <a:moveTo>
                  <a:pt x="0" y="0"/>
                </a:moveTo>
                <a:lnTo>
                  <a:pt x="7647914" y="0"/>
                </a:lnTo>
                <a:lnTo>
                  <a:pt x="7647914" y="11479046"/>
                </a:lnTo>
                <a:lnTo>
                  <a:pt x="0" y="11479046"/>
                </a:lnTo>
                <a:lnTo>
                  <a:pt x="0" y="0"/>
                </a:lnTo>
                <a:close/>
              </a:path>
            </a:pathLst>
          </a:custGeom>
          <a:blipFill>
            <a:blip r:embed="rId3"/>
            <a:stretch>
              <a:fillRect l="-62570" t="0" r="-62570" b="0"/>
            </a:stretch>
          </a:blipFill>
        </p:spPr>
      </p:sp>
      <p:sp>
        <p:nvSpPr>
          <p:cNvPr name="Freeform 4" id="4"/>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0">
            <a:off x="-802048" y="-298012"/>
            <a:ext cx="7504483" cy="10883023"/>
          </a:xfrm>
          <a:custGeom>
            <a:avLst/>
            <a:gdLst/>
            <a:ahLst/>
            <a:cxnLst/>
            <a:rect r="r" b="b" t="t" l="l"/>
            <a:pathLst>
              <a:path h="10883023" w="7504483">
                <a:moveTo>
                  <a:pt x="0" y="0"/>
                </a:moveTo>
                <a:lnTo>
                  <a:pt x="7504483" y="0"/>
                </a:lnTo>
                <a:lnTo>
                  <a:pt x="7504483" y="10883024"/>
                </a:lnTo>
                <a:lnTo>
                  <a:pt x="0" y="10883024"/>
                </a:lnTo>
                <a:lnTo>
                  <a:pt x="0" y="0"/>
                </a:lnTo>
                <a:close/>
              </a:path>
            </a:pathLst>
          </a:custGeom>
          <a:blipFill>
            <a:blip r:embed="rId6"/>
            <a:stretch>
              <a:fillRect l="-7498" t="-58380" r="-54482" b="0"/>
            </a:stretch>
          </a:blipFill>
        </p:spPr>
      </p:sp>
      <p:sp>
        <p:nvSpPr>
          <p:cNvPr name="Freeform 6" id="6"/>
          <p:cNvSpPr/>
          <p:nvPr/>
        </p:nvSpPr>
        <p:spPr>
          <a:xfrm flipH="false" flipV="false" rot="0">
            <a:off x="3507503" y="8768148"/>
            <a:ext cx="7993960" cy="3037705"/>
          </a:xfrm>
          <a:custGeom>
            <a:avLst/>
            <a:gdLst/>
            <a:ahLst/>
            <a:cxnLst/>
            <a:rect r="r" b="b" t="t" l="l"/>
            <a:pathLst>
              <a:path h="3037705" w="7993960">
                <a:moveTo>
                  <a:pt x="0" y="0"/>
                </a:moveTo>
                <a:lnTo>
                  <a:pt x="7993960" y="0"/>
                </a:lnTo>
                <a:lnTo>
                  <a:pt x="7993960" y="3037704"/>
                </a:lnTo>
                <a:lnTo>
                  <a:pt x="0" y="30377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7" id="7"/>
          <p:cNvSpPr txBox="true"/>
          <p:nvPr/>
        </p:nvSpPr>
        <p:spPr>
          <a:xfrm rot="0">
            <a:off x="6702435" y="64114"/>
            <a:ext cx="12093280" cy="1734820"/>
          </a:xfrm>
          <a:prstGeom prst="rect">
            <a:avLst/>
          </a:prstGeom>
        </p:spPr>
        <p:txBody>
          <a:bodyPr anchor="t" rtlCol="false" tIns="0" lIns="0" bIns="0" rIns="0">
            <a:spAutoFit/>
          </a:bodyPr>
          <a:lstStyle/>
          <a:p>
            <a:pPr marL="0" indent="0" lvl="0">
              <a:lnSpc>
                <a:spcPts val="6214"/>
              </a:lnSpc>
            </a:pPr>
            <a:r>
              <a:rPr lang="en-US" sz="5499" spc="-192">
                <a:solidFill>
                  <a:srgbClr val="000000"/>
                </a:solidFill>
                <a:latin typeface="Agrandir Bold"/>
              </a:rPr>
              <a:t>Rodzice jako przykład: jakie nawyki powinniśmy kształtować?</a:t>
            </a:r>
          </a:p>
        </p:txBody>
      </p:sp>
      <p:sp>
        <p:nvSpPr>
          <p:cNvPr name="TextBox 8" id="8"/>
          <p:cNvSpPr txBox="true"/>
          <p:nvPr/>
        </p:nvSpPr>
        <p:spPr>
          <a:xfrm rot="0">
            <a:off x="7016280" y="1976607"/>
            <a:ext cx="11271720" cy="8650605"/>
          </a:xfrm>
          <a:prstGeom prst="rect">
            <a:avLst/>
          </a:prstGeom>
        </p:spPr>
        <p:txBody>
          <a:bodyPr anchor="t" rtlCol="false" tIns="0" lIns="0" bIns="0" rIns="0">
            <a:spAutoFit/>
          </a:bodyPr>
          <a:lstStyle/>
          <a:p>
            <a:pPr>
              <a:lnSpc>
                <a:spcPts val="4050"/>
              </a:lnSpc>
            </a:pPr>
            <a:r>
              <a:rPr lang="en-US" sz="3000" spc="179">
                <a:solidFill>
                  <a:srgbClr val="000000"/>
                </a:solidFill>
                <a:latin typeface="Montserrat"/>
              </a:rPr>
              <a:t>Nawyki rodziców mają ogromny wpływ na zachowania dzieci. Dlatego warto zwrócić uwagę na własne zachowania związane z korzystaniem                z urządzeń cyfrowych. Oto kilka rodzinnych zasad, które warto wprowadzić:</a:t>
            </a:r>
          </a:p>
          <a:p>
            <a:pPr marL="647700" indent="-323850" lvl="1">
              <a:lnSpc>
                <a:spcPts val="4050"/>
              </a:lnSpc>
              <a:buFont typeface="Arial"/>
              <a:buChar char="•"/>
            </a:pPr>
            <a:r>
              <a:rPr lang="en-US" sz="3000" spc="179">
                <a:solidFill>
                  <a:srgbClr val="000000"/>
                </a:solidFill>
                <a:latin typeface="Montserrat"/>
              </a:rPr>
              <a:t>Stosuj się do ustalonych zasad korzystania                  z urządzeń cyfrowych, aby być wzorem dla dziecka,</a:t>
            </a:r>
          </a:p>
          <a:p>
            <a:pPr marL="647700" indent="-323850" lvl="1">
              <a:lnSpc>
                <a:spcPts val="4050"/>
              </a:lnSpc>
              <a:buFont typeface="Arial"/>
              <a:buChar char="•"/>
            </a:pPr>
            <a:r>
              <a:rPr lang="en-US" sz="3000" spc="179">
                <a:solidFill>
                  <a:srgbClr val="000000"/>
                </a:solidFill>
                <a:latin typeface="Montserrat"/>
              </a:rPr>
              <a:t>Unikaj nadmiernego korzystania z urządzeń cyfrowych, zwłaszcza w obecności dziecka,</a:t>
            </a:r>
          </a:p>
          <a:p>
            <a:pPr marL="647700" indent="-323850" lvl="1">
              <a:lnSpc>
                <a:spcPts val="4050"/>
              </a:lnSpc>
              <a:buFont typeface="Arial"/>
              <a:buChar char="•"/>
            </a:pPr>
            <a:r>
              <a:rPr lang="en-US" sz="3000" spc="179">
                <a:solidFill>
                  <a:srgbClr val="000000"/>
                </a:solidFill>
                <a:latin typeface="Montserrat"/>
              </a:rPr>
              <a:t>Pokazuj dziecku, jak korzystać z urządzeń cyfrowych w sposób odpowiedzialny                             i produktywny,</a:t>
            </a:r>
          </a:p>
          <a:p>
            <a:pPr marL="647700" indent="-323850" lvl="1">
              <a:lnSpc>
                <a:spcPts val="4050"/>
              </a:lnSpc>
              <a:buFont typeface="Arial"/>
              <a:buChar char="•"/>
            </a:pPr>
            <a:r>
              <a:rPr lang="en-US" sz="3000" spc="179">
                <a:solidFill>
                  <a:srgbClr val="000000"/>
                </a:solidFill>
                <a:latin typeface="Montserrat"/>
              </a:rPr>
              <a:t>Dbaj o własne bezpieczeństwo w Internecie, stosując silne hasła i chroniąc swoją prywatność.</a:t>
            </a:r>
          </a:p>
          <a:p>
            <a:pPr>
              <a:lnSpc>
                <a:spcPts val="3779"/>
              </a:lnSpc>
            </a:pPr>
          </a:p>
          <a:p>
            <a:pPr marL="0" indent="0" lvl="0">
              <a:lnSpc>
                <a:spcPts val="377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10620338" y="-908500"/>
            <a:ext cx="8064289" cy="12103999"/>
          </a:xfrm>
          <a:custGeom>
            <a:avLst/>
            <a:gdLst/>
            <a:ahLst/>
            <a:cxnLst/>
            <a:rect r="r" b="b" t="t" l="l"/>
            <a:pathLst>
              <a:path h="12103999" w="8064289">
                <a:moveTo>
                  <a:pt x="0" y="0"/>
                </a:moveTo>
                <a:lnTo>
                  <a:pt x="8064289" y="0"/>
                </a:lnTo>
                <a:lnTo>
                  <a:pt x="8064289" y="12104000"/>
                </a:lnTo>
                <a:lnTo>
                  <a:pt x="0" y="12104000"/>
                </a:lnTo>
                <a:lnTo>
                  <a:pt x="0" y="0"/>
                </a:lnTo>
                <a:close/>
              </a:path>
            </a:pathLst>
          </a:custGeom>
          <a:blipFill>
            <a:blip r:embed="rId3"/>
            <a:stretch>
              <a:fillRect l="-59869" t="0" r="-65411" b="0"/>
            </a:stretch>
          </a:blipFill>
        </p:spPr>
      </p:sp>
      <p:sp>
        <p:nvSpPr>
          <p:cNvPr name="Freeform 4" id="4"/>
          <p:cNvSpPr/>
          <p:nvPr/>
        </p:nvSpPr>
        <p:spPr>
          <a:xfrm flipH="false" flipV="false" rot="0">
            <a:off x="6917189" y="897505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5400000">
            <a:off x="-1633212" y="-494068"/>
            <a:ext cx="4051773" cy="2512099"/>
          </a:xfrm>
          <a:custGeom>
            <a:avLst/>
            <a:gdLst/>
            <a:ahLst/>
            <a:cxnLst/>
            <a:rect r="r" b="b" t="t" l="l"/>
            <a:pathLst>
              <a:path h="2512099" w="4051773">
                <a:moveTo>
                  <a:pt x="0" y="0"/>
                </a:moveTo>
                <a:lnTo>
                  <a:pt x="4051772" y="0"/>
                </a:lnTo>
                <a:lnTo>
                  <a:pt x="4051772" y="2512099"/>
                </a:lnTo>
                <a:lnTo>
                  <a:pt x="0" y="2512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92674" y="423070"/>
            <a:ext cx="10788536" cy="4331208"/>
          </a:xfrm>
          <a:prstGeom prst="rect">
            <a:avLst/>
          </a:prstGeom>
        </p:spPr>
        <p:txBody>
          <a:bodyPr anchor="t" rtlCol="false" tIns="0" lIns="0" bIns="0" rIns="0">
            <a:spAutoFit/>
          </a:bodyPr>
          <a:lstStyle/>
          <a:p>
            <a:pPr>
              <a:lnSpc>
                <a:spcPts val="8136"/>
              </a:lnSpc>
            </a:pPr>
            <a:r>
              <a:rPr lang="en-US" sz="7200" spc="-252">
                <a:solidFill>
                  <a:srgbClr val="000000"/>
                </a:solidFill>
                <a:latin typeface="Agrandir Medium"/>
              </a:rPr>
              <a:t>Aplikacje dla rodziców, które pomogą w kontroli nad dziećmi</a:t>
            </a:r>
          </a:p>
          <a:p>
            <a:pPr marL="0" indent="0" lvl="0">
              <a:lnSpc>
                <a:spcPts val="8136"/>
              </a:lnSpc>
            </a:pPr>
          </a:p>
        </p:txBody>
      </p:sp>
      <p:sp>
        <p:nvSpPr>
          <p:cNvPr name="Freeform 7" id="7"/>
          <p:cNvSpPr/>
          <p:nvPr/>
        </p:nvSpPr>
        <p:spPr>
          <a:xfrm flipH="false" flipV="false" rot="0">
            <a:off x="10620338" y="0"/>
            <a:ext cx="9649799" cy="10287000"/>
          </a:xfrm>
          <a:custGeom>
            <a:avLst/>
            <a:gdLst/>
            <a:ahLst/>
            <a:cxnLst/>
            <a:rect r="r" b="b" t="t" l="l"/>
            <a:pathLst>
              <a:path h="10287000" w="9649799">
                <a:moveTo>
                  <a:pt x="0" y="0"/>
                </a:moveTo>
                <a:lnTo>
                  <a:pt x="9649799" y="0"/>
                </a:lnTo>
                <a:lnTo>
                  <a:pt x="9649799" y="10287000"/>
                </a:lnTo>
                <a:lnTo>
                  <a:pt x="0" y="10287000"/>
                </a:lnTo>
                <a:lnTo>
                  <a:pt x="0" y="0"/>
                </a:lnTo>
                <a:close/>
              </a:path>
            </a:pathLst>
          </a:custGeom>
          <a:blipFill>
            <a:blip r:embed="rId8"/>
            <a:stretch>
              <a:fillRect l="-49039" t="0" r="-11106" b="0"/>
            </a:stretch>
          </a:blipFill>
        </p:spPr>
      </p:sp>
      <p:sp>
        <p:nvSpPr>
          <p:cNvPr name="TextBox 8" id="8"/>
          <p:cNvSpPr txBox="true"/>
          <p:nvPr/>
        </p:nvSpPr>
        <p:spPr>
          <a:xfrm rot="0">
            <a:off x="392674" y="3798050"/>
            <a:ext cx="9838828" cy="5177004"/>
          </a:xfrm>
          <a:prstGeom prst="rect">
            <a:avLst/>
          </a:prstGeom>
        </p:spPr>
        <p:txBody>
          <a:bodyPr anchor="t" rtlCol="false" tIns="0" lIns="0" bIns="0" rIns="0">
            <a:spAutoFit/>
          </a:bodyPr>
          <a:lstStyle/>
          <a:p>
            <a:pPr algn="just">
              <a:lnSpc>
                <a:spcPts val="4285"/>
              </a:lnSpc>
            </a:pPr>
            <a:r>
              <a:rPr lang="en-US" sz="3174" spc="190">
                <a:solidFill>
                  <a:srgbClr val="000000"/>
                </a:solidFill>
                <a:latin typeface="Montserrat"/>
              </a:rPr>
              <a:t>Aby rodzice dzieci mogli skutecznie chronić swoje pociechy przed tymi zagrożeniami, powinni poznać podstawowe zasady bezpieczeństwa w Internecie, takie jak ustawianie filtrów rodzicielskich, kontrolowanie prywatności w mediach społecznościowych czy rozmawianie             z dziećmi o zagrożeniach i sposobach radzenia sobie z trudnymi sytuacjami.</a:t>
            </a:r>
          </a:p>
          <a:p>
            <a:pPr marL="0" indent="0" lvl="0">
              <a:lnSpc>
                <a:spcPts val="2467"/>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252380" y="8786638"/>
            <a:ext cx="5843277" cy="2220445"/>
          </a:xfrm>
          <a:custGeom>
            <a:avLst/>
            <a:gdLst/>
            <a:ahLst/>
            <a:cxnLst/>
            <a:rect r="r" b="b" t="t" l="l"/>
            <a:pathLst>
              <a:path h="2220445" w="5843277">
                <a:moveTo>
                  <a:pt x="0" y="0"/>
                </a:moveTo>
                <a:lnTo>
                  <a:pt x="5843278" y="0"/>
                </a:lnTo>
                <a:lnTo>
                  <a:pt x="5843278" y="2220446"/>
                </a:lnTo>
                <a:lnTo>
                  <a:pt x="0" y="22204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3908368"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6" id="6"/>
          <p:cNvSpPr txBox="true"/>
          <p:nvPr/>
        </p:nvSpPr>
        <p:spPr>
          <a:xfrm rot="0">
            <a:off x="1537703" y="35539"/>
            <a:ext cx="15944850" cy="3302508"/>
          </a:xfrm>
          <a:prstGeom prst="rect">
            <a:avLst/>
          </a:prstGeom>
        </p:spPr>
        <p:txBody>
          <a:bodyPr anchor="t" rtlCol="false" tIns="0" lIns="0" bIns="0" rIns="0">
            <a:spAutoFit/>
          </a:bodyPr>
          <a:lstStyle/>
          <a:p>
            <a:pPr marL="0" indent="0" lvl="0">
              <a:lnSpc>
                <a:spcPts val="8136"/>
              </a:lnSpc>
            </a:pPr>
            <a:r>
              <a:rPr lang="en-US" sz="7200" spc="-252">
                <a:solidFill>
                  <a:srgbClr val="000000"/>
                </a:solidFill>
                <a:latin typeface="Agrandir Medium"/>
              </a:rPr>
              <a:t>Oto kilka aplikacji dla rodziców, które pomogą w lepszym sprawowaniu kontroli nad pociechami. </a:t>
            </a:r>
          </a:p>
        </p:txBody>
      </p:sp>
      <p:sp>
        <p:nvSpPr>
          <p:cNvPr name="Freeform 7" id="7"/>
          <p:cNvSpPr/>
          <p:nvPr/>
        </p:nvSpPr>
        <p:spPr>
          <a:xfrm flipH="false" flipV="false" rot="0">
            <a:off x="-711436" y="9030950"/>
            <a:ext cx="4051773" cy="2512099"/>
          </a:xfrm>
          <a:custGeom>
            <a:avLst/>
            <a:gdLst/>
            <a:ahLst/>
            <a:cxnLst/>
            <a:rect r="r" b="b" t="t" l="l"/>
            <a:pathLst>
              <a:path h="2512099" w="4051773">
                <a:moveTo>
                  <a:pt x="0" y="0"/>
                </a:moveTo>
                <a:lnTo>
                  <a:pt x="4051772" y="0"/>
                </a:lnTo>
                <a:lnTo>
                  <a:pt x="4051772" y="2512100"/>
                </a:lnTo>
                <a:lnTo>
                  <a:pt x="0" y="2512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59849" y="3299947"/>
            <a:ext cx="17768303" cy="7516178"/>
          </a:xfrm>
          <a:prstGeom prst="rect">
            <a:avLst/>
          </a:prstGeom>
        </p:spPr>
        <p:txBody>
          <a:bodyPr anchor="t" rtlCol="false" tIns="0" lIns="0" bIns="0" rIns="0">
            <a:spAutoFit/>
          </a:bodyPr>
          <a:lstStyle/>
          <a:p>
            <a:pPr marL="647700" indent="-323850" lvl="1">
              <a:lnSpc>
                <a:spcPts val="4050"/>
              </a:lnSpc>
              <a:buFont typeface="Arial"/>
              <a:buChar char="•"/>
            </a:pPr>
            <a:r>
              <a:rPr lang="en-US" sz="3000" spc="179">
                <a:solidFill>
                  <a:srgbClr val="000000"/>
                </a:solidFill>
                <a:latin typeface="Montserrat Bold Italics"/>
              </a:rPr>
              <a:t>Google Family Link</a:t>
            </a:r>
          </a:p>
          <a:p>
            <a:pPr algn="just">
              <a:lnSpc>
                <a:spcPts val="4050"/>
              </a:lnSpc>
            </a:pPr>
            <a:r>
              <a:rPr lang="en-US" sz="3000" spc="179">
                <a:solidFill>
                  <a:srgbClr val="000000"/>
                </a:solidFill>
                <a:latin typeface="Montserrat"/>
              </a:rPr>
              <a:t>Darmowa aplikacja Google’a pozwala rodzicom kontrolować aktywność dzieci          w urządzeniach z systemem Android. Google Family Link umożliwia blokadę opcji pobierania przez dziecko aplikacji. Zainstalowanie nowego oprogramowania wymaga autoryzacji przez rodzica. Możliwe jest ustawienie limitów czasowych na urządzeniu, jak i weryfikacja czasu i częstotliwości korzystania z poszczególnych programów. </a:t>
            </a:r>
          </a:p>
          <a:p>
            <a:pPr marL="647700" indent="-323850" lvl="1">
              <a:lnSpc>
                <a:spcPts val="4050"/>
              </a:lnSpc>
              <a:buFont typeface="Arial"/>
              <a:buChar char="•"/>
            </a:pPr>
            <a:r>
              <a:rPr lang="en-US" sz="3000" spc="179">
                <a:solidFill>
                  <a:srgbClr val="000000"/>
                </a:solidFill>
                <a:latin typeface="Montserrat Bold Italics"/>
              </a:rPr>
              <a:t>Net Nanny</a:t>
            </a:r>
          </a:p>
          <a:p>
            <a:pPr algn="just">
              <a:lnSpc>
                <a:spcPts val="4050"/>
              </a:lnSpc>
            </a:pPr>
            <a:r>
              <a:rPr lang="en-US" sz="3000" spc="179">
                <a:solidFill>
                  <a:srgbClr val="000000"/>
                </a:solidFill>
                <a:latin typeface="Montserrat"/>
              </a:rPr>
              <a:t>To kompleksowy filtr treści w Internecie. Aplikacja posiada wiele przydatnych narzędzi i funkcji, ograniczających dostęp do niebezpiecznych stron w sieci. Dzięki niej rodzice mogą blokować nieodpowiednie treści w czasie rzeczywistym.</a:t>
            </a:r>
          </a:p>
          <a:p>
            <a:pPr algn="just">
              <a:lnSpc>
                <a:spcPts val="4050"/>
              </a:lnSpc>
            </a:pPr>
            <a:r>
              <a:rPr lang="en-US" sz="3000" spc="179">
                <a:solidFill>
                  <a:srgbClr val="000000"/>
                </a:solidFill>
                <a:latin typeface="Montserrat"/>
              </a:rPr>
              <a:t>Net Nanny blokuje witryny spoza domyślnie skonfigurowanych kategorii, co jest szczególnie przydatne do blokowanie gier i indywidualnych haseł wyszukiwania.</a:t>
            </a:r>
          </a:p>
          <a:p>
            <a:pPr>
              <a:lnSpc>
                <a:spcPts val="4050"/>
              </a:lnSpc>
            </a:pPr>
          </a:p>
          <a:p>
            <a:pPr marL="0" indent="0" lvl="0">
              <a:lnSpc>
                <a:spcPts val="2564"/>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252380" y="8786638"/>
            <a:ext cx="5843277" cy="2220445"/>
          </a:xfrm>
          <a:custGeom>
            <a:avLst/>
            <a:gdLst/>
            <a:ahLst/>
            <a:cxnLst/>
            <a:rect r="r" b="b" t="t" l="l"/>
            <a:pathLst>
              <a:path h="2220445" w="5843277">
                <a:moveTo>
                  <a:pt x="0" y="0"/>
                </a:moveTo>
                <a:lnTo>
                  <a:pt x="5843278" y="0"/>
                </a:lnTo>
                <a:lnTo>
                  <a:pt x="5843278" y="2220446"/>
                </a:lnTo>
                <a:lnTo>
                  <a:pt x="0" y="22204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3908368"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6" id="6"/>
          <p:cNvSpPr txBox="true"/>
          <p:nvPr/>
        </p:nvSpPr>
        <p:spPr>
          <a:xfrm rot="0">
            <a:off x="1028700" y="981075"/>
            <a:ext cx="15944850" cy="6799312"/>
          </a:xfrm>
          <a:prstGeom prst="rect">
            <a:avLst/>
          </a:prstGeom>
        </p:spPr>
        <p:txBody>
          <a:bodyPr anchor="t" rtlCol="false" tIns="0" lIns="0" bIns="0" rIns="0">
            <a:spAutoFit/>
          </a:bodyPr>
          <a:lstStyle/>
          <a:p>
            <a:pPr marL="665134" indent="-332567" lvl="1">
              <a:lnSpc>
                <a:spcPts val="4159"/>
              </a:lnSpc>
              <a:buFont typeface="Arial"/>
              <a:buChar char="•"/>
            </a:pPr>
            <a:r>
              <a:rPr lang="en-US" sz="3080" spc="184">
                <a:solidFill>
                  <a:srgbClr val="000000"/>
                </a:solidFill>
                <a:latin typeface="Montserrat Bold Italics"/>
              </a:rPr>
              <a:t>Qustodio</a:t>
            </a:r>
          </a:p>
          <a:p>
            <a:pPr>
              <a:lnSpc>
                <a:spcPts val="4159"/>
              </a:lnSpc>
            </a:pPr>
            <a:r>
              <a:rPr lang="en-US" sz="3080" spc="184">
                <a:solidFill>
                  <a:srgbClr val="000000"/>
                </a:solidFill>
                <a:latin typeface="Montserrat"/>
              </a:rPr>
              <a:t>To aplikacja, która umożliwia rodzicom kontrolowanie aktywności dzieci w mediach społecznościowych. Pokazuje historię oglądania i wyszukiwania. To doskonały filtr treści zapewniający bezpieczeństwo. Dodatkowo, rodzic może zablokować wybrane przez siebie witryny np. </a:t>
            </a:r>
            <a:r>
              <a:rPr lang="en-US" sz="3080" spc="184">
                <a:solidFill>
                  <a:srgbClr val="000000"/>
                </a:solidFill>
                <a:latin typeface="Montserrat"/>
                <a:hlinkClick r:id="rId9" tooltip="https://www.mjakmama24.pl/dziecko/co-kupic/5-bezpiecznych-gier-mobilnych-dla-dziecka-aa-UriU-H9h1-PdT9.html"/>
              </a:rPr>
              <a:t>gry</a:t>
            </a:r>
            <a:r>
              <a:rPr lang="en-US" sz="3080" spc="184">
                <a:solidFill>
                  <a:srgbClr val="000000"/>
                </a:solidFill>
                <a:latin typeface="Montserrat"/>
              </a:rPr>
              <a:t>, jak również ustawić limit czasowy korzystania z urządzenia.</a:t>
            </a:r>
          </a:p>
          <a:p>
            <a:pPr>
              <a:lnSpc>
                <a:spcPts val="4159"/>
              </a:lnSpc>
            </a:pPr>
            <a:r>
              <a:rPr lang="en-US" sz="3080" spc="184">
                <a:solidFill>
                  <a:srgbClr val="000000"/>
                </a:solidFill>
                <a:latin typeface="Montserrat"/>
              </a:rPr>
              <a:t>Oprogramowanie umożliwia monitorowanie połączeń i SMS-ów. Aplikacja Qustodio posiada funkcję śledzenia dziecka, dzięki czemu opiekun może sprawdzić, gdzie przebywa jego pociecha. Dostępna jest także funkcja przycisku napadowego SOS, gdzie po kliknięciu rodzic otrzymuje natychmiastowe powiadomienie o niebezpieczeństwie i lokalizacji dziecka.</a:t>
            </a:r>
          </a:p>
          <a:p>
            <a:pPr marL="0" indent="0" lvl="0">
              <a:lnSpc>
                <a:spcPts val="4159"/>
              </a:lnSpc>
              <a:spcBef>
                <a:spcPct val="0"/>
              </a:spcBef>
            </a:pPr>
          </a:p>
        </p:txBody>
      </p:sp>
      <p:sp>
        <p:nvSpPr>
          <p:cNvPr name="Freeform 7" id="7"/>
          <p:cNvSpPr/>
          <p:nvPr/>
        </p:nvSpPr>
        <p:spPr>
          <a:xfrm flipH="false" flipV="false" rot="0">
            <a:off x="-711436" y="9030950"/>
            <a:ext cx="4051773" cy="2512099"/>
          </a:xfrm>
          <a:custGeom>
            <a:avLst/>
            <a:gdLst/>
            <a:ahLst/>
            <a:cxnLst/>
            <a:rect r="r" b="b" t="t" l="l"/>
            <a:pathLst>
              <a:path h="2512099" w="4051773">
                <a:moveTo>
                  <a:pt x="0" y="0"/>
                </a:moveTo>
                <a:lnTo>
                  <a:pt x="4051772" y="0"/>
                </a:lnTo>
                <a:lnTo>
                  <a:pt x="4051772" y="2512100"/>
                </a:lnTo>
                <a:lnTo>
                  <a:pt x="0" y="25121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832840"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170610" y="8159024"/>
            <a:ext cx="2726990" cy="3303622"/>
          </a:xfrm>
          <a:custGeom>
            <a:avLst/>
            <a:gdLst/>
            <a:ahLst/>
            <a:cxnLst/>
            <a:rect r="r" b="b" t="t" l="l"/>
            <a:pathLst>
              <a:path h="3303622" w="2726990">
                <a:moveTo>
                  <a:pt x="0" y="0"/>
                </a:moveTo>
                <a:lnTo>
                  <a:pt x="2726990" y="0"/>
                </a:lnTo>
                <a:lnTo>
                  <a:pt x="2726990" y="3303623"/>
                </a:lnTo>
                <a:lnTo>
                  <a:pt x="0" y="33036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0800000">
            <a:off x="13054323"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605194">
            <a:off x="-2215768" y="6101624"/>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746810" y="-1657717"/>
            <a:ext cx="3493619" cy="3372931"/>
          </a:xfrm>
          <a:custGeom>
            <a:avLst/>
            <a:gdLst/>
            <a:ahLst/>
            <a:cxnLst/>
            <a:rect r="r" b="b" t="t" l="l"/>
            <a:pathLst>
              <a:path h="3372931" w="3493619">
                <a:moveTo>
                  <a:pt x="0" y="0"/>
                </a:moveTo>
                <a:lnTo>
                  <a:pt x="3493620" y="0"/>
                </a:lnTo>
                <a:lnTo>
                  <a:pt x="3493620" y="3372930"/>
                </a:lnTo>
                <a:lnTo>
                  <a:pt x="0" y="33729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5400000">
            <a:off x="3349294" y="-2026183"/>
            <a:ext cx="3661487" cy="3435141"/>
          </a:xfrm>
          <a:custGeom>
            <a:avLst/>
            <a:gdLst/>
            <a:ahLst/>
            <a:cxnLst/>
            <a:rect r="r" b="b" t="t" l="l"/>
            <a:pathLst>
              <a:path h="3435141" w="3661487">
                <a:moveTo>
                  <a:pt x="0" y="0"/>
                </a:moveTo>
                <a:lnTo>
                  <a:pt x="3661487" y="0"/>
                </a:lnTo>
                <a:lnTo>
                  <a:pt x="3661487" y="3435141"/>
                </a:lnTo>
                <a:lnTo>
                  <a:pt x="0" y="34351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6413430" y="8743637"/>
            <a:ext cx="4051773" cy="2512099"/>
          </a:xfrm>
          <a:custGeom>
            <a:avLst/>
            <a:gdLst/>
            <a:ahLst/>
            <a:cxnLst/>
            <a:rect r="r" b="b" t="t" l="l"/>
            <a:pathLst>
              <a:path h="2512099" w="4051773">
                <a:moveTo>
                  <a:pt x="0" y="0"/>
                </a:moveTo>
                <a:lnTo>
                  <a:pt x="4051773" y="0"/>
                </a:lnTo>
                <a:lnTo>
                  <a:pt x="4051773" y="2512099"/>
                </a:lnTo>
                <a:lnTo>
                  <a:pt x="0" y="251209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11989203" y="9093961"/>
            <a:ext cx="3359375" cy="3460030"/>
          </a:xfrm>
          <a:custGeom>
            <a:avLst/>
            <a:gdLst/>
            <a:ahLst/>
            <a:cxnLst/>
            <a:rect r="r" b="b" t="t" l="l"/>
            <a:pathLst>
              <a:path h="3460030" w="3359375">
                <a:moveTo>
                  <a:pt x="0" y="0"/>
                </a:moveTo>
                <a:lnTo>
                  <a:pt x="3359375" y="0"/>
                </a:lnTo>
                <a:lnTo>
                  <a:pt x="3359375" y="3460030"/>
                </a:lnTo>
                <a:lnTo>
                  <a:pt x="0" y="346003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627440">
            <a:off x="17259300" y="3415697"/>
            <a:ext cx="2274362" cy="4114800"/>
          </a:xfrm>
          <a:custGeom>
            <a:avLst/>
            <a:gdLst/>
            <a:ahLst/>
            <a:cxnLst/>
            <a:rect r="r" b="b" t="t" l="l"/>
            <a:pathLst>
              <a:path h="4114800" w="2274362">
                <a:moveTo>
                  <a:pt x="0" y="0"/>
                </a:moveTo>
                <a:lnTo>
                  <a:pt x="2274362" y="0"/>
                </a:lnTo>
                <a:lnTo>
                  <a:pt x="227436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2" id="12"/>
          <p:cNvSpPr/>
          <p:nvPr/>
        </p:nvSpPr>
        <p:spPr>
          <a:xfrm flipH="false" flipV="false" rot="0">
            <a:off x="-957301" y="888946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627440">
            <a:off x="-674548" y="2244571"/>
            <a:ext cx="1813867" cy="3281668"/>
          </a:xfrm>
          <a:custGeom>
            <a:avLst/>
            <a:gdLst/>
            <a:ahLst/>
            <a:cxnLst/>
            <a:rect r="r" b="b" t="t" l="l"/>
            <a:pathLst>
              <a:path h="3281668" w="1813867">
                <a:moveTo>
                  <a:pt x="0" y="0"/>
                </a:moveTo>
                <a:lnTo>
                  <a:pt x="1813867" y="0"/>
                </a:lnTo>
                <a:lnTo>
                  <a:pt x="1813867" y="3281668"/>
                </a:lnTo>
                <a:lnTo>
                  <a:pt x="0" y="328166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TextBox 14" id="14"/>
          <p:cNvSpPr txBox="true"/>
          <p:nvPr/>
        </p:nvSpPr>
        <p:spPr>
          <a:xfrm rot="0">
            <a:off x="834219" y="1145788"/>
            <a:ext cx="16619563" cy="7665401"/>
          </a:xfrm>
          <a:prstGeom prst="rect">
            <a:avLst/>
          </a:prstGeom>
        </p:spPr>
        <p:txBody>
          <a:bodyPr anchor="t" rtlCol="false" tIns="0" lIns="0" bIns="0" rIns="0">
            <a:spAutoFit/>
          </a:bodyPr>
          <a:lstStyle/>
          <a:p>
            <a:pPr algn="ctr">
              <a:lnSpc>
                <a:spcPts val="4794"/>
              </a:lnSpc>
            </a:pPr>
          </a:p>
          <a:p>
            <a:pPr algn="ctr">
              <a:lnSpc>
                <a:spcPts val="6247"/>
              </a:lnSpc>
            </a:pPr>
            <a:r>
              <a:rPr lang="en-US" sz="5838" spc="-204">
                <a:solidFill>
                  <a:srgbClr val="000000"/>
                </a:solidFill>
                <a:latin typeface="Agrandir"/>
              </a:rPr>
              <a:t> </a:t>
            </a:r>
          </a:p>
          <a:p>
            <a:pPr algn="ctr">
              <a:lnSpc>
                <a:spcPts val="6247"/>
              </a:lnSpc>
            </a:pPr>
            <a:r>
              <a:rPr lang="en-US" sz="5838" spc="-204">
                <a:solidFill>
                  <a:srgbClr val="000000"/>
                </a:solidFill>
                <a:latin typeface="Agrandir"/>
              </a:rPr>
              <a:t>Dziecko będzie bezpieczne w sieci wówczas, gdy od początku swojej przygody z Internetem będzie miało świadomość korzyści i zagrożeń z nim związanych. Ważne jest przy tym racjonalne                             i dostosowane do wieku wsparcie rodziców, uwzględniające także nakładanie różnych ograniczeń.</a:t>
            </a:r>
          </a:p>
          <a:p>
            <a:pPr algn="ctr" marL="0" indent="0" lvl="0">
              <a:lnSpc>
                <a:spcPts val="4794"/>
              </a:lnSpc>
              <a:spcBef>
                <a:spcPct val="0"/>
              </a:spcBef>
            </a:pPr>
          </a:p>
        </p:txBody>
      </p:sp>
      <p:sp>
        <p:nvSpPr>
          <p:cNvPr name="Freeform 15" id="15"/>
          <p:cNvSpPr/>
          <p:nvPr/>
        </p:nvSpPr>
        <p:spPr>
          <a:xfrm flipH="false" flipV="false" rot="-5400000">
            <a:off x="16740255" y="1260351"/>
            <a:ext cx="2731814" cy="1693725"/>
          </a:xfrm>
          <a:custGeom>
            <a:avLst/>
            <a:gdLst/>
            <a:ahLst/>
            <a:cxnLst/>
            <a:rect r="r" b="b" t="t" l="l"/>
            <a:pathLst>
              <a:path h="1693725" w="2731814">
                <a:moveTo>
                  <a:pt x="0" y="0"/>
                </a:moveTo>
                <a:lnTo>
                  <a:pt x="2731814" y="0"/>
                </a:lnTo>
                <a:lnTo>
                  <a:pt x="2731814" y="1693724"/>
                </a:lnTo>
                <a:lnTo>
                  <a:pt x="0" y="169372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a:ln cap="sq">
            <a:noFill/>
            <a:prstDash val="solid"/>
            <a:miter/>
          </a:ln>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832840"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170610" y="8159024"/>
            <a:ext cx="2726990" cy="3303622"/>
          </a:xfrm>
          <a:custGeom>
            <a:avLst/>
            <a:gdLst/>
            <a:ahLst/>
            <a:cxnLst/>
            <a:rect r="r" b="b" t="t" l="l"/>
            <a:pathLst>
              <a:path h="3303622" w="2726990">
                <a:moveTo>
                  <a:pt x="0" y="0"/>
                </a:moveTo>
                <a:lnTo>
                  <a:pt x="2726990" y="0"/>
                </a:lnTo>
                <a:lnTo>
                  <a:pt x="2726990" y="3303623"/>
                </a:lnTo>
                <a:lnTo>
                  <a:pt x="0" y="33036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0800000">
            <a:off x="13054323"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605194">
            <a:off x="-2215768" y="6101624"/>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746810" y="-1657717"/>
            <a:ext cx="3493619" cy="3372931"/>
          </a:xfrm>
          <a:custGeom>
            <a:avLst/>
            <a:gdLst/>
            <a:ahLst/>
            <a:cxnLst/>
            <a:rect r="r" b="b" t="t" l="l"/>
            <a:pathLst>
              <a:path h="3372931" w="3493619">
                <a:moveTo>
                  <a:pt x="0" y="0"/>
                </a:moveTo>
                <a:lnTo>
                  <a:pt x="3493620" y="0"/>
                </a:lnTo>
                <a:lnTo>
                  <a:pt x="3493620" y="3372930"/>
                </a:lnTo>
                <a:lnTo>
                  <a:pt x="0" y="33729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5400000">
            <a:off x="3349294" y="-2026183"/>
            <a:ext cx="3661487" cy="3435141"/>
          </a:xfrm>
          <a:custGeom>
            <a:avLst/>
            <a:gdLst/>
            <a:ahLst/>
            <a:cxnLst/>
            <a:rect r="r" b="b" t="t" l="l"/>
            <a:pathLst>
              <a:path h="3435141" w="3661487">
                <a:moveTo>
                  <a:pt x="0" y="0"/>
                </a:moveTo>
                <a:lnTo>
                  <a:pt x="3661487" y="0"/>
                </a:lnTo>
                <a:lnTo>
                  <a:pt x="3661487" y="3435141"/>
                </a:lnTo>
                <a:lnTo>
                  <a:pt x="0" y="34351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6413430" y="8743637"/>
            <a:ext cx="4051773" cy="2512099"/>
          </a:xfrm>
          <a:custGeom>
            <a:avLst/>
            <a:gdLst/>
            <a:ahLst/>
            <a:cxnLst/>
            <a:rect r="r" b="b" t="t" l="l"/>
            <a:pathLst>
              <a:path h="2512099" w="4051773">
                <a:moveTo>
                  <a:pt x="0" y="0"/>
                </a:moveTo>
                <a:lnTo>
                  <a:pt x="4051773" y="0"/>
                </a:lnTo>
                <a:lnTo>
                  <a:pt x="4051773" y="2512099"/>
                </a:lnTo>
                <a:lnTo>
                  <a:pt x="0" y="251209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11989203" y="9093961"/>
            <a:ext cx="3359375" cy="3460030"/>
          </a:xfrm>
          <a:custGeom>
            <a:avLst/>
            <a:gdLst/>
            <a:ahLst/>
            <a:cxnLst/>
            <a:rect r="r" b="b" t="t" l="l"/>
            <a:pathLst>
              <a:path h="3460030" w="3359375">
                <a:moveTo>
                  <a:pt x="0" y="0"/>
                </a:moveTo>
                <a:lnTo>
                  <a:pt x="3359375" y="0"/>
                </a:lnTo>
                <a:lnTo>
                  <a:pt x="3359375" y="3460030"/>
                </a:lnTo>
                <a:lnTo>
                  <a:pt x="0" y="346003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627440">
            <a:off x="17259300" y="3415697"/>
            <a:ext cx="2274362" cy="4114800"/>
          </a:xfrm>
          <a:custGeom>
            <a:avLst/>
            <a:gdLst/>
            <a:ahLst/>
            <a:cxnLst/>
            <a:rect r="r" b="b" t="t" l="l"/>
            <a:pathLst>
              <a:path h="4114800" w="2274362">
                <a:moveTo>
                  <a:pt x="0" y="0"/>
                </a:moveTo>
                <a:lnTo>
                  <a:pt x="2274362" y="0"/>
                </a:lnTo>
                <a:lnTo>
                  <a:pt x="227436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2" id="12"/>
          <p:cNvSpPr txBox="true"/>
          <p:nvPr/>
        </p:nvSpPr>
        <p:spPr>
          <a:xfrm rot="0">
            <a:off x="3703499" y="1467563"/>
            <a:ext cx="10919838" cy="6755690"/>
          </a:xfrm>
          <a:prstGeom prst="rect">
            <a:avLst/>
          </a:prstGeom>
        </p:spPr>
        <p:txBody>
          <a:bodyPr anchor="t" rtlCol="false" tIns="0" lIns="0" bIns="0" rIns="0">
            <a:spAutoFit/>
          </a:bodyPr>
          <a:lstStyle/>
          <a:p>
            <a:pPr algn="ctr">
              <a:lnSpc>
                <a:spcPts val="16487"/>
              </a:lnSpc>
            </a:pPr>
            <a:r>
              <a:rPr lang="en-US" sz="15408" spc="-539">
                <a:solidFill>
                  <a:srgbClr val="000000"/>
                </a:solidFill>
                <a:latin typeface="Agrandir"/>
              </a:rPr>
              <a:t>Dziękuję </a:t>
            </a:r>
          </a:p>
          <a:p>
            <a:pPr algn="ctr">
              <a:lnSpc>
                <a:spcPts val="16487"/>
              </a:lnSpc>
            </a:pPr>
            <a:r>
              <a:rPr lang="en-US" sz="15408" spc="-539">
                <a:solidFill>
                  <a:srgbClr val="000000"/>
                </a:solidFill>
                <a:latin typeface="Agrandir"/>
              </a:rPr>
              <a:t>za </a:t>
            </a:r>
          </a:p>
          <a:p>
            <a:pPr algn="ctr" marL="0" indent="0" lvl="0">
              <a:lnSpc>
                <a:spcPts val="16487"/>
              </a:lnSpc>
              <a:spcBef>
                <a:spcPct val="0"/>
              </a:spcBef>
            </a:pPr>
            <a:r>
              <a:rPr lang="en-US" sz="15408" spc="-539">
                <a:solidFill>
                  <a:srgbClr val="000000"/>
                </a:solidFill>
                <a:latin typeface="Agrandir"/>
              </a:rPr>
              <a:t>uwagę !</a:t>
            </a:r>
          </a:p>
        </p:txBody>
      </p:sp>
      <p:sp>
        <p:nvSpPr>
          <p:cNvPr name="Freeform 13" id="13"/>
          <p:cNvSpPr/>
          <p:nvPr/>
        </p:nvSpPr>
        <p:spPr>
          <a:xfrm flipH="false" flipV="false" rot="0">
            <a:off x="-957301" y="888946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627440">
            <a:off x="-674548" y="2244571"/>
            <a:ext cx="1813867" cy="3281668"/>
          </a:xfrm>
          <a:custGeom>
            <a:avLst/>
            <a:gdLst/>
            <a:ahLst/>
            <a:cxnLst/>
            <a:rect r="r" b="b" t="t" l="l"/>
            <a:pathLst>
              <a:path h="3281668" w="1813867">
                <a:moveTo>
                  <a:pt x="0" y="0"/>
                </a:moveTo>
                <a:lnTo>
                  <a:pt x="1813867" y="0"/>
                </a:lnTo>
                <a:lnTo>
                  <a:pt x="1813867" y="3281668"/>
                </a:lnTo>
                <a:lnTo>
                  <a:pt x="0" y="328166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Freeform 15" id="15"/>
          <p:cNvSpPr/>
          <p:nvPr/>
        </p:nvSpPr>
        <p:spPr>
          <a:xfrm flipH="false" flipV="false" rot="-5400000">
            <a:off x="16740255" y="1260351"/>
            <a:ext cx="2731814" cy="1693725"/>
          </a:xfrm>
          <a:custGeom>
            <a:avLst/>
            <a:gdLst/>
            <a:ahLst/>
            <a:cxnLst/>
            <a:rect r="r" b="b" t="t" l="l"/>
            <a:pathLst>
              <a:path h="1693725" w="2731814">
                <a:moveTo>
                  <a:pt x="0" y="0"/>
                </a:moveTo>
                <a:lnTo>
                  <a:pt x="2731814" y="0"/>
                </a:lnTo>
                <a:lnTo>
                  <a:pt x="2731814" y="1693724"/>
                </a:lnTo>
                <a:lnTo>
                  <a:pt x="0" y="169372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a:ln cap="sq">
            <a:noFill/>
            <a:prstDash val="solid"/>
            <a:miter/>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252380" y="8786638"/>
            <a:ext cx="5843277" cy="2220445"/>
          </a:xfrm>
          <a:custGeom>
            <a:avLst/>
            <a:gdLst/>
            <a:ahLst/>
            <a:cxnLst/>
            <a:rect r="r" b="b" t="t" l="l"/>
            <a:pathLst>
              <a:path h="2220445" w="5843277">
                <a:moveTo>
                  <a:pt x="0" y="0"/>
                </a:moveTo>
                <a:lnTo>
                  <a:pt x="5843278" y="0"/>
                </a:lnTo>
                <a:lnTo>
                  <a:pt x="5843278" y="2220446"/>
                </a:lnTo>
                <a:lnTo>
                  <a:pt x="0" y="22204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3908368"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6" id="6"/>
          <p:cNvSpPr/>
          <p:nvPr/>
        </p:nvSpPr>
        <p:spPr>
          <a:xfrm flipH="false" flipV="false" rot="0">
            <a:off x="-711436" y="9030950"/>
            <a:ext cx="4051773" cy="2512099"/>
          </a:xfrm>
          <a:custGeom>
            <a:avLst/>
            <a:gdLst/>
            <a:ahLst/>
            <a:cxnLst/>
            <a:rect r="r" b="b" t="t" l="l"/>
            <a:pathLst>
              <a:path h="2512099" w="4051773">
                <a:moveTo>
                  <a:pt x="0" y="0"/>
                </a:moveTo>
                <a:lnTo>
                  <a:pt x="4051772" y="0"/>
                </a:lnTo>
                <a:lnTo>
                  <a:pt x="4051772" y="2512100"/>
                </a:lnTo>
                <a:lnTo>
                  <a:pt x="0" y="2512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2320131" y="3750753"/>
            <a:ext cx="5843277" cy="5280198"/>
          </a:xfrm>
          <a:custGeom>
            <a:avLst/>
            <a:gdLst/>
            <a:ahLst/>
            <a:cxnLst/>
            <a:rect r="r" b="b" t="t" l="l"/>
            <a:pathLst>
              <a:path h="5280198" w="5843277">
                <a:moveTo>
                  <a:pt x="0" y="0"/>
                </a:moveTo>
                <a:lnTo>
                  <a:pt x="5843277" y="0"/>
                </a:lnTo>
                <a:lnTo>
                  <a:pt x="5843277" y="5280197"/>
                </a:lnTo>
                <a:lnTo>
                  <a:pt x="0" y="528019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470754" y="1899678"/>
            <a:ext cx="11849377" cy="5586412"/>
          </a:xfrm>
          <a:prstGeom prst="rect">
            <a:avLst/>
          </a:prstGeom>
        </p:spPr>
        <p:txBody>
          <a:bodyPr anchor="t" rtlCol="false" tIns="0" lIns="0" bIns="0" rIns="0">
            <a:spAutoFit/>
          </a:bodyPr>
          <a:lstStyle/>
          <a:p>
            <a:pPr algn="just">
              <a:lnSpc>
                <a:spcPts val="4455"/>
              </a:lnSpc>
            </a:pPr>
            <a:r>
              <a:rPr lang="en-US" sz="3300" spc="198">
                <a:solidFill>
                  <a:srgbClr val="000000"/>
                </a:solidFill>
                <a:latin typeface="Montserrat Bold"/>
              </a:rPr>
              <a:t>  </a:t>
            </a:r>
            <a:r>
              <a:rPr lang="en-US" sz="3300" spc="198">
                <a:solidFill>
                  <a:srgbClr val="000000"/>
                </a:solidFill>
                <a:latin typeface="Montserrat"/>
              </a:rPr>
              <a:t>Nie od dziś wiadomo, że Internet przynosi wiele korzyści, ale warto również wskazywać, zwłaszcza dzieciom, że niesie ze sobą różnego rodzaju zagrożenia. Jest to szczególnie ważne w obecnej sytuacji, gdy dzieci spędzają w sieci wiele czasu, nie tylko na przyjemnościach, ale także na nauce.</a:t>
            </a:r>
          </a:p>
          <a:p>
            <a:pPr algn="just">
              <a:lnSpc>
                <a:spcPts val="4455"/>
              </a:lnSpc>
            </a:pPr>
            <a:r>
              <a:rPr lang="en-US" sz="3300" spc="198">
                <a:solidFill>
                  <a:srgbClr val="000000"/>
                </a:solidFill>
                <a:latin typeface="Montserrat"/>
              </a:rPr>
              <a:t>O bezpieczeństwo dziecka w sieci powinni dbać przede wszystkim rodzice, uczyć, jak mądrze korzystać z zasobów Internetu.</a:t>
            </a:r>
          </a:p>
          <a:p>
            <a:pPr marL="0" indent="0" lvl="0">
              <a:lnSpc>
                <a:spcPts val="432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273378" y="-596023"/>
            <a:ext cx="7647914" cy="11479046"/>
          </a:xfrm>
          <a:custGeom>
            <a:avLst/>
            <a:gdLst/>
            <a:ahLst/>
            <a:cxnLst/>
            <a:rect r="r" b="b" t="t" l="l"/>
            <a:pathLst>
              <a:path h="11479046" w="7647914">
                <a:moveTo>
                  <a:pt x="0" y="0"/>
                </a:moveTo>
                <a:lnTo>
                  <a:pt x="7647914" y="0"/>
                </a:lnTo>
                <a:lnTo>
                  <a:pt x="7647914" y="11479046"/>
                </a:lnTo>
                <a:lnTo>
                  <a:pt x="0" y="11479046"/>
                </a:lnTo>
                <a:lnTo>
                  <a:pt x="0" y="0"/>
                </a:lnTo>
                <a:close/>
              </a:path>
            </a:pathLst>
          </a:custGeom>
          <a:blipFill>
            <a:blip r:embed="rId3"/>
            <a:stretch>
              <a:fillRect l="-62570" t="0" r="-62570" b="0"/>
            </a:stretch>
          </a:blipFill>
        </p:spPr>
      </p:sp>
      <p:sp>
        <p:nvSpPr>
          <p:cNvPr name="Freeform 4" id="4"/>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0">
            <a:off x="5230757" y="899304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0">
            <a:off x="-273378" y="0"/>
            <a:ext cx="8177759" cy="10287000"/>
          </a:xfrm>
          <a:custGeom>
            <a:avLst/>
            <a:gdLst/>
            <a:ahLst/>
            <a:cxnLst/>
            <a:rect r="r" b="b" t="t" l="l"/>
            <a:pathLst>
              <a:path h="10287000" w="8177759">
                <a:moveTo>
                  <a:pt x="0" y="0"/>
                </a:moveTo>
                <a:lnTo>
                  <a:pt x="8177759" y="0"/>
                </a:lnTo>
                <a:lnTo>
                  <a:pt x="8177759" y="10287000"/>
                </a:lnTo>
                <a:lnTo>
                  <a:pt x="0" y="10287000"/>
                </a:lnTo>
                <a:lnTo>
                  <a:pt x="0" y="0"/>
                </a:lnTo>
                <a:close/>
              </a:path>
            </a:pathLst>
          </a:custGeom>
          <a:blipFill>
            <a:blip r:embed="rId6"/>
            <a:stretch>
              <a:fillRect l="-12896" t="0" r="-12896" b="0"/>
            </a:stretch>
          </a:blipFill>
        </p:spPr>
      </p:sp>
      <p:sp>
        <p:nvSpPr>
          <p:cNvPr name="TextBox 7" id="7"/>
          <p:cNvSpPr txBox="true"/>
          <p:nvPr/>
        </p:nvSpPr>
        <p:spPr>
          <a:xfrm rot="0">
            <a:off x="9144000" y="1646381"/>
            <a:ext cx="8115300" cy="1245108"/>
          </a:xfrm>
          <a:prstGeom prst="rect">
            <a:avLst/>
          </a:prstGeom>
        </p:spPr>
        <p:txBody>
          <a:bodyPr anchor="t" rtlCol="false" tIns="0" lIns="0" bIns="0" rIns="0">
            <a:spAutoFit/>
          </a:bodyPr>
          <a:lstStyle/>
          <a:p>
            <a:pPr marL="0" indent="0" lvl="0">
              <a:lnSpc>
                <a:spcPts val="8136"/>
              </a:lnSpc>
            </a:pPr>
            <a:r>
              <a:rPr lang="en-US" sz="7200" spc="-252">
                <a:solidFill>
                  <a:srgbClr val="000000"/>
                </a:solidFill>
                <a:latin typeface="Agrandir Medium"/>
              </a:rPr>
              <a:t>Czym jest Internet?</a:t>
            </a:r>
          </a:p>
        </p:txBody>
      </p:sp>
      <p:sp>
        <p:nvSpPr>
          <p:cNvPr name="TextBox 8" id="8"/>
          <p:cNvSpPr txBox="true"/>
          <p:nvPr/>
        </p:nvSpPr>
        <p:spPr>
          <a:xfrm rot="0">
            <a:off x="7904381" y="3348689"/>
            <a:ext cx="10383619" cy="4381527"/>
          </a:xfrm>
          <a:prstGeom prst="rect">
            <a:avLst/>
          </a:prstGeom>
        </p:spPr>
        <p:txBody>
          <a:bodyPr anchor="t" rtlCol="false" tIns="0" lIns="0" bIns="0" rIns="0">
            <a:spAutoFit/>
          </a:bodyPr>
          <a:lstStyle/>
          <a:p>
            <a:pPr algn="ctr">
              <a:lnSpc>
                <a:spcPts val="4455"/>
              </a:lnSpc>
            </a:pPr>
            <a:r>
              <a:rPr lang="en-US" sz="3300" spc="198">
                <a:solidFill>
                  <a:srgbClr val="000000"/>
                </a:solidFill>
                <a:latin typeface="Montserrat"/>
              </a:rPr>
              <a:t>To przede wszystkim olbrzymia struktura,</a:t>
            </a:r>
          </a:p>
          <a:p>
            <a:pPr algn="ctr">
              <a:lnSpc>
                <a:spcPts val="4455"/>
              </a:lnSpc>
            </a:pPr>
            <a:r>
              <a:rPr lang="en-US" sz="3300" spc="198">
                <a:solidFill>
                  <a:srgbClr val="000000"/>
                </a:solidFill>
                <a:latin typeface="Montserrat"/>
              </a:rPr>
              <a:t> w której skład wchodzą miliony komputerów i urządzeń, </a:t>
            </a:r>
          </a:p>
          <a:p>
            <a:pPr algn="ctr">
              <a:lnSpc>
                <a:spcPts val="4455"/>
              </a:lnSpc>
            </a:pPr>
            <a:r>
              <a:rPr lang="en-US" sz="3300" spc="198">
                <a:solidFill>
                  <a:srgbClr val="000000"/>
                </a:solidFill>
                <a:latin typeface="Montserrat"/>
              </a:rPr>
              <a:t>umiejętnie połączonych ze sobą.</a:t>
            </a:r>
          </a:p>
          <a:p>
            <a:pPr algn="ctr">
              <a:lnSpc>
                <a:spcPts val="4455"/>
              </a:lnSpc>
            </a:pPr>
            <a:r>
              <a:rPr lang="en-US" sz="3300" spc="198">
                <a:solidFill>
                  <a:srgbClr val="000000"/>
                </a:solidFill>
                <a:latin typeface="Montserrat"/>
              </a:rPr>
              <a:t> Stworzenie takiej sieci to efekt wielu</a:t>
            </a:r>
          </a:p>
          <a:p>
            <a:pPr algn="ctr">
              <a:lnSpc>
                <a:spcPts val="4455"/>
              </a:lnSpc>
            </a:pPr>
            <a:r>
              <a:rPr lang="en-US" sz="3300" spc="198">
                <a:solidFill>
                  <a:srgbClr val="000000"/>
                </a:solidFill>
                <a:latin typeface="Montserrat"/>
              </a:rPr>
              <a:t> lat starań nad poprawą komunikacji</a:t>
            </a:r>
          </a:p>
          <a:p>
            <a:pPr algn="ctr">
              <a:lnSpc>
                <a:spcPts val="4455"/>
              </a:lnSpc>
            </a:pPr>
            <a:r>
              <a:rPr lang="en-US" sz="3300" spc="198">
                <a:solidFill>
                  <a:srgbClr val="000000"/>
                </a:solidFill>
                <a:latin typeface="Montserrat"/>
              </a:rPr>
              <a:t> i usprawnieniem przepływu informacji.</a:t>
            </a:r>
          </a:p>
          <a:p>
            <a:pPr marL="0" indent="0" lvl="0">
              <a:lnSpc>
                <a:spcPts val="3641"/>
              </a:lnSpc>
              <a:spcBef>
                <a:spcPct val="0"/>
              </a:spcBef>
            </a:pPr>
          </a:p>
        </p:txBody>
      </p:sp>
      <p:sp>
        <p:nvSpPr>
          <p:cNvPr name="Freeform 9" id="9"/>
          <p:cNvSpPr/>
          <p:nvPr/>
        </p:nvSpPr>
        <p:spPr>
          <a:xfrm flipH="false" flipV="false" rot="-1985821">
            <a:off x="15233414" y="9030950"/>
            <a:ext cx="4051773" cy="2512099"/>
          </a:xfrm>
          <a:custGeom>
            <a:avLst/>
            <a:gdLst/>
            <a:ahLst/>
            <a:cxnLst/>
            <a:rect r="r" b="b" t="t" l="l"/>
            <a:pathLst>
              <a:path h="2512099" w="4051773">
                <a:moveTo>
                  <a:pt x="0" y="0"/>
                </a:moveTo>
                <a:lnTo>
                  <a:pt x="4051772" y="0"/>
                </a:lnTo>
                <a:lnTo>
                  <a:pt x="4051772" y="2512100"/>
                </a:lnTo>
                <a:lnTo>
                  <a:pt x="0" y="251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TextBox 3" id="3"/>
          <p:cNvSpPr txBox="true"/>
          <p:nvPr/>
        </p:nvSpPr>
        <p:spPr>
          <a:xfrm rot="0">
            <a:off x="1495891" y="364763"/>
            <a:ext cx="16087627" cy="1995781"/>
          </a:xfrm>
          <a:prstGeom prst="rect">
            <a:avLst/>
          </a:prstGeom>
        </p:spPr>
        <p:txBody>
          <a:bodyPr anchor="t" rtlCol="false" tIns="0" lIns="0" bIns="0" rIns="0">
            <a:spAutoFit/>
          </a:bodyPr>
          <a:lstStyle/>
          <a:p>
            <a:pPr>
              <a:lnSpc>
                <a:spcPts val="7106"/>
              </a:lnSpc>
            </a:pPr>
            <a:r>
              <a:rPr lang="en-US" sz="6288" spc="-220">
                <a:solidFill>
                  <a:srgbClr val="000000"/>
                </a:solidFill>
                <a:latin typeface="Agrandir Bold"/>
              </a:rPr>
              <a:t>Rola rodziców w bezpiecznym korzystaniu</a:t>
            </a:r>
          </a:p>
          <a:p>
            <a:pPr marL="0" indent="0" lvl="0">
              <a:lnSpc>
                <a:spcPts val="7106"/>
              </a:lnSpc>
            </a:pPr>
            <a:r>
              <a:rPr lang="en-US" sz="6288" spc="-220">
                <a:solidFill>
                  <a:srgbClr val="000000"/>
                </a:solidFill>
                <a:latin typeface="Agrandir Bold"/>
              </a:rPr>
              <a:t> z urządzeń cyfrowych przez dzieci</a:t>
            </a:r>
          </a:p>
        </p:txBody>
      </p:sp>
      <p:sp>
        <p:nvSpPr>
          <p:cNvPr name="Freeform 4" id="4"/>
          <p:cNvSpPr/>
          <p:nvPr/>
        </p:nvSpPr>
        <p:spPr>
          <a:xfrm flipH="false" flipV="false" rot="0">
            <a:off x="6917189" y="897505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 id="5"/>
          <p:cNvSpPr/>
          <p:nvPr/>
        </p:nvSpPr>
        <p:spPr>
          <a:xfrm flipH="false" flipV="false" rot="5400000">
            <a:off x="-1967486" y="-494068"/>
            <a:ext cx="4051773" cy="2512099"/>
          </a:xfrm>
          <a:custGeom>
            <a:avLst/>
            <a:gdLst/>
            <a:ahLst/>
            <a:cxnLst/>
            <a:rect r="r" b="b" t="t" l="l"/>
            <a:pathLst>
              <a:path h="2512099" w="4051773">
                <a:moveTo>
                  <a:pt x="0" y="0"/>
                </a:moveTo>
                <a:lnTo>
                  <a:pt x="4051773" y="0"/>
                </a:lnTo>
                <a:lnTo>
                  <a:pt x="4051773" y="2512099"/>
                </a:lnTo>
                <a:lnTo>
                  <a:pt x="0" y="25120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2205749" y="2787868"/>
            <a:ext cx="5377769" cy="6927883"/>
          </a:xfrm>
          <a:custGeom>
            <a:avLst/>
            <a:gdLst/>
            <a:ahLst/>
            <a:cxnLst/>
            <a:rect r="r" b="b" t="t" l="l"/>
            <a:pathLst>
              <a:path h="6927883" w="5377769">
                <a:moveTo>
                  <a:pt x="0" y="0"/>
                </a:moveTo>
                <a:lnTo>
                  <a:pt x="5377769" y="0"/>
                </a:lnTo>
                <a:lnTo>
                  <a:pt x="5377769" y="6927883"/>
                </a:lnTo>
                <a:lnTo>
                  <a:pt x="0" y="69278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4582946" y="4279732"/>
            <a:ext cx="623376" cy="474545"/>
          </a:xfrm>
          <a:custGeom>
            <a:avLst/>
            <a:gdLst/>
            <a:ahLst/>
            <a:cxnLst/>
            <a:rect r="r" b="b" t="t" l="l"/>
            <a:pathLst>
              <a:path h="474545" w="623376">
                <a:moveTo>
                  <a:pt x="0" y="0"/>
                </a:moveTo>
                <a:lnTo>
                  <a:pt x="623376" y="0"/>
                </a:lnTo>
                <a:lnTo>
                  <a:pt x="623376" y="474546"/>
                </a:lnTo>
                <a:lnTo>
                  <a:pt x="0" y="47454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645112" y="3787391"/>
            <a:ext cx="11177049" cy="5928360"/>
          </a:xfrm>
          <a:prstGeom prst="rect">
            <a:avLst/>
          </a:prstGeom>
        </p:spPr>
        <p:txBody>
          <a:bodyPr anchor="t" rtlCol="false" tIns="0" lIns="0" bIns="0" rIns="0">
            <a:spAutoFit/>
          </a:bodyPr>
          <a:lstStyle/>
          <a:p>
            <a:pPr algn="just">
              <a:lnSpc>
                <a:spcPts val="4455"/>
              </a:lnSpc>
            </a:pPr>
            <a:r>
              <a:rPr lang="en-US" sz="3300" spc="198">
                <a:solidFill>
                  <a:srgbClr val="000000"/>
                </a:solidFill>
                <a:latin typeface="Montserrat"/>
              </a:rPr>
              <a:t> Rodzice i urządzenia cyfrowe odgrywają kluczową rolę w życiu dzieci. W miarę jak rodzice udostępniają urządzenia dzieciom, powinni również dbać o ich bezpieczeństwo</a:t>
            </a:r>
          </a:p>
          <a:p>
            <a:pPr algn="just">
              <a:lnSpc>
                <a:spcPts val="4455"/>
              </a:lnSpc>
            </a:pPr>
            <a:r>
              <a:rPr lang="en-US" sz="3300" spc="198">
                <a:solidFill>
                  <a:srgbClr val="000000"/>
                </a:solidFill>
                <a:latin typeface="Montserrat"/>
              </a:rPr>
              <a:t>w świecie cyfrowym. Współpraca rodziców</a:t>
            </a:r>
          </a:p>
          <a:p>
            <a:pPr algn="just">
              <a:lnSpc>
                <a:spcPts val="4455"/>
              </a:lnSpc>
            </a:pPr>
            <a:r>
              <a:rPr lang="en-US" sz="3300" spc="198">
                <a:solidFill>
                  <a:srgbClr val="000000"/>
                </a:solidFill>
                <a:latin typeface="Montserrat"/>
              </a:rPr>
              <a:t>z dziećmi w zakresie bezpiecznego korzystania z urządzeń cyfrowych jest niezbędna dla ochrony dzieci przed zagrożeniami płynącymi </a:t>
            </a:r>
          </a:p>
          <a:p>
            <a:pPr algn="just">
              <a:lnSpc>
                <a:spcPts val="4455"/>
              </a:lnSpc>
            </a:pPr>
            <a:r>
              <a:rPr lang="en-US" sz="3300" spc="198">
                <a:solidFill>
                  <a:srgbClr val="000000"/>
                </a:solidFill>
                <a:latin typeface="Montserrat"/>
              </a:rPr>
              <a:t>z Internetu.</a:t>
            </a:r>
          </a:p>
          <a:p>
            <a:pPr>
              <a:lnSpc>
                <a:spcPts val="2564"/>
              </a:lnSpc>
            </a:pPr>
          </a:p>
          <a:p>
            <a:pPr marL="0" indent="0" lvl="0">
              <a:lnSpc>
                <a:spcPts val="4455"/>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03" y="1428900"/>
            <a:ext cx="18461406" cy="5702131"/>
          </a:xfrm>
          <a:prstGeom prst="rect">
            <a:avLst/>
          </a:prstGeom>
        </p:spPr>
        <p:txBody>
          <a:bodyPr anchor="t" rtlCol="false" tIns="0" lIns="0" bIns="0" rIns="0">
            <a:spAutoFit/>
          </a:bodyPr>
          <a:lstStyle/>
          <a:p>
            <a:pPr algn="ctr">
              <a:lnSpc>
                <a:spcPts val="4662"/>
              </a:lnSpc>
            </a:pPr>
            <a:r>
              <a:rPr lang="en-US" sz="3454" spc="207">
                <a:solidFill>
                  <a:srgbClr val="000000"/>
                </a:solidFill>
                <a:latin typeface="Montserrat"/>
              </a:rPr>
              <a:t>Trudno sobie wyobrazić dzisiejszy Świat bez Internetu. </a:t>
            </a:r>
          </a:p>
          <a:p>
            <a:pPr algn="ctr">
              <a:lnSpc>
                <a:spcPts val="4662"/>
              </a:lnSpc>
            </a:pPr>
            <a:r>
              <a:rPr lang="en-US" sz="3454" spc="207">
                <a:solidFill>
                  <a:srgbClr val="000000"/>
                </a:solidFill>
                <a:latin typeface="Montserrat"/>
              </a:rPr>
              <a:t>W ciągu ostatnich kilkunastu lat Internet rozrósł się ze struktury,</a:t>
            </a:r>
          </a:p>
          <a:p>
            <a:pPr algn="ctr">
              <a:lnSpc>
                <a:spcPts val="4662"/>
              </a:lnSpc>
            </a:pPr>
            <a:r>
              <a:rPr lang="en-US" sz="3454" spc="207">
                <a:solidFill>
                  <a:srgbClr val="000000"/>
                </a:solidFill>
                <a:latin typeface="Montserrat"/>
              </a:rPr>
              <a:t> do której dostęp mieli tylko nieliczni, </a:t>
            </a:r>
          </a:p>
          <a:p>
            <a:pPr algn="ctr">
              <a:lnSpc>
                <a:spcPts val="4662"/>
              </a:lnSpc>
            </a:pPr>
            <a:r>
              <a:rPr lang="en-US" sz="3454" spc="207">
                <a:solidFill>
                  <a:srgbClr val="000000"/>
                </a:solidFill>
                <a:latin typeface="Montserrat"/>
              </a:rPr>
              <a:t>do gigantycznej sieci miliardów stron internetowych. </a:t>
            </a:r>
          </a:p>
          <a:p>
            <a:pPr algn="ctr">
              <a:lnSpc>
                <a:spcPts val="4662"/>
              </a:lnSpc>
            </a:pPr>
            <a:r>
              <a:rPr lang="en-US" sz="3454" spc="207">
                <a:solidFill>
                  <a:srgbClr val="000000"/>
                </a:solidFill>
                <a:latin typeface="Montserrat"/>
              </a:rPr>
              <a:t>Codziennie przesyłane są miliony informacji, tekstów,</a:t>
            </a:r>
          </a:p>
          <a:p>
            <a:pPr algn="ctr">
              <a:lnSpc>
                <a:spcPts val="4662"/>
              </a:lnSpc>
            </a:pPr>
            <a:r>
              <a:rPr lang="en-US" sz="3454" spc="207">
                <a:solidFill>
                  <a:srgbClr val="000000"/>
                </a:solidFill>
                <a:latin typeface="Montserrat"/>
              </a:rPr>
              <a:t> filmów, obrazów, a sieć nadal się rozrasta. </a:t>
            </a:r>
          </a:p>
          <a:p>
            <a:pPr algn="ctr">
              <a:lnSpc>
                <a:spcPts val="4384"/>
              </a:lnSpc>
            </a:pPr>
          </a:p>
          <a:p>
            <a:pPr algn="ctr">
              <a:lnSpc>
                <a:spcPts val="5373"/>
              </a:lnSpc>
            </a:pPr>
            <a:r>
              <a:rPr lang="en-US" sz="3980" spc="238">
                <a:solidFill>
                  <a:srgbClr val="000000"/>
                </a:solidFill>
                <a:latin typeface="Montserrat Bold"/>
              </a:rPr>
              <a:t>Jakie wady i zalety niesie Internet?</a:t>
            </a:r>
          </a:p>
          <a:p>
            <a:pPr algn="ctr" marL="0" indent="0" lvl="0">
              <a:lnSpc>
                <a:spcPts val="7800"/>
              </a:lnSpc>
              <a:spcBef>
                <a:spcPct val="0"/>
              </a:spcBef>
            </a:pPr>
          </a:p>
        </p:txBody>
      </p:sp>
      <p:sp>
        <p:nvSpPr>
          <p:cNvPr name="Freeform 3" id="3"/>
          <p:cNvSpPr/>
          <p:nvPr/>
        </p:nvSpPr>
        <p:spPr>
          <a:xfrm flipH="false" flipV="false" rot="0">
            <a:off x="12413176" y="5666602"/>
            <a:ext cx="4846124" cy="4114800"/>
          </a:xfrm>
          <a:custGeom>
            <a:avLst/>
            <a:gdLst/>
            <a:ahLst/>
            <a:cxnLst/>
            <a:rect r="r" b="b" t="t" l="l"/>
            <a:pathLst>
              <a:path h="4114800" w="4846124">
                <a:moveTo>
                  <a:pt x="0" y="0"/>
                </a:moveTo>
                <a:lnTo>
                  <a:pt x="4846124" y="0"/>
                </a:lnTo>
                <a:lnTo>
                  <a:pt x="48461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2394066" y="3091934"/>
            <a:ext cx="15329539" cy="955748"/>
            <a:chOff x="0" y="0"/>
            <a:chExt cx="4224390" cy="263377"/>
          </a:xfrm>
        </p:grpSpPr>
        <p:sp>
          <p:nvSpPr>
            <p:cNvPr name="Freeform 4" id="4"/>
            <p:cNvSpPr/>
            <p:nvPr/>
          </p:nvSpPr>
          <p:spPr>
            <a:xfrm flipH="false" flipV="false" rot="0">
              <a:off x="0" y="0"/>
              <a:ext cx="4224390" cy="263377"/>
            </a:xfrm>
            <a:custGeom>
              <a:avLst/>
              <a:gdLst/>
              <a:ahLst/>
              <a:cxnLst/>
              <a:rect r="r" b="b" t="t" l="l"/>
              <a:pathLst>
                <a:path h="263377" w="4224390">
                  <a:moveTo>
                    <a:pt x="7575" y="0"/>
                  </a:moveTo>
                  <a:lnTo>
                    <a:pt x="4216814" y="0"/>
                  </a:lnTo>
                  <a:cubicBezTo>
                    <a:pt x="4218823" y="0"/>
                    <a:pt x="4220751" y="798"/>
                    <a:pt x="4222171" y="2219"/>
                  </a:cubicBezTo>
                  <a:cubicBezTo>
                    <a:pt x="4223592" y="3639"/>
                    <a:pt x="4224390" y="5566"/>
                    <a:pt x="4224390" y="7575"/>
                  </a:cubicBezTo>
                  <a:lnTo>
                    <a:pt x="4224390" y="255802"/>
                  </a:lnTo>
                  <a:cubicBezTo>
                    <a:pt x="4224390" y="257811"/>
                    <a:pt x="4223592" y="259738"/>
                    <a:pt x="4222171" y="261158"/>
                  </a:cubicBezTo>
                  <a:cubicBezTo>
                    <a:pt x="4220751" y="262579"/>
                    <a:pt x="4218823" y="263377"/>
                    <a:pt x="4216814" y="263377"/>
                  </a:cubicBezTo>
                  <a:lnTo>
                    <a:pt x="7575" y="263377"/>
                  </a:lnTo>
                  <a:cubicBezTo>
                    <a:pt x="5566" y="263377"/>
                    <a:pt x="3639" y="262579"/>
                    <a:pt x="2219" y="261158"/>
                  </a:cubicBezTo>
                  <a:cubicBezTo>
                    <a:pt x="798" y="259738"/>
                    <a:pt x="0" y="257811"/>
                    <a:pt x="0" y="255802"/>
                  </a:cubicBezTo>
                  <a:lnTo>
                    <a:pt x="0" y="7575"/>
                  </a:lnTo>
                  <a:cubicBezTo>
                    <a:pt x="0" y="5566"/>
                    <a:pt x="798" y="3639"/>
                    <a:pt x="2219" y="2219"/>
                  </a:cubicBezTo>
                  <a:cubicBezTo>
                    <a:pt x="3639" y="798"/>
                    <a:pt x="5566" y="0"/>
                    <a:pt x="7575" y="0"/>
                  </a:cubicBezTo>
                  <a:close/>
                </a:path>
              </a:pathLst>
            </a:custGeom>
            <a:solidFill>
              <a:srgbClr val="D3E9FF"/>
            </a:solidFill>
            <a:ln w="19050" cap="sq">
              <a:solidFill>
                <a:srgbClr val="FFFFFF"/>
              </a:solidFill>
              <a:prstDash val="solid"/>
              <a:miter/>
            </a:ln>
          </p:spPr>
        </p:sp>
        <p:sp>
          <p:nvSpPr>
            <p:cNvPr name="TextBox 5" id="5"/>
            <p:cNvSpPr txBox="true"/>
            <p:nvPr/>
          </p:nvSpPr>
          <p:spPr>
            <a:xfrm>
              <a:off x="0" y="-38100"/>
              <a:ext cx="4224390" cy="301477"/>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6" id="6"/>
          <p:cNvGrpSpPr/>
          <p:nvPr/>
        </p:nvGrpSpPr>
        <p:grpSpPr>
          <a:xfrm rot="0">
            <a:off x="2394066" y="4358701"/>
            <a:ext cx="15329539" cy="878375"/>
            <a:chOff x="0" y="0"/>
            <a:chExt cx="4224390" cy="242055"/>
          </a:xfrm>
        </p:grpSpPr>
        <p:sp>
          <p:nvSpPr>
            <p:cNvPr name="Freeform 7" id="7"/>
            <p:cNvSpPr/>
            <p:nvPr/>
          </p:nvSpPr>
          <p:spPr>
            <a:xfrm flipH="false" flipV="false" rot="0">
              <a:off x="0" y="0"/>
              <a:ext cx="4224390" cy="242055"/>
            </a:xfrm>
            <a:custGeom>
              <a:avLst/>
              <a:gdLst/>
              <a:ahLst/>
              <a:cxnLst/>
              <a:rect r="r" b="b" t="t" l="l"/>
              <a:pathLst>
                <a:path h="242055" w="4224390">
                  <a:moveTo>
                    <a:pt x="7575" y="0"/>
                  </a:moveTo>
                  <a:lnTo>
                    <a:pt x="4216814" y="0"/>
                  </a:lnTo>
                  <a:cubicBezTo>
                    <a:pt x="4218823" y="0"/>
                    <a:pt x="4220751" y="798"/>
                    <a:pt x="4222171" y="2219"/>
                  </a:cubicBezTo>
                  <a:cubicBezTo>
                    <a:pt x="4223592" y="3639"/>
                    <a:pt x="4224390" y="5566"/>
                    <a:pt x="4224390" y="7575"/>
                  </a:cubicBezTo>
                  <a:lnTo>
                    <a:pt x="4224390" y="234480"/>
                  </a:lnTo>
                  <a:cubicBezTo>
                    <a:pt x="4224390" y="236489"/>
                    <a:pt x="4223592" y="238416"/>
                    <a:pt x="4222171" y="239837"/>
                  </a:cubicBezTo>
                  <a:cubicBezTo>
                    <a:pt x="4220751" y="241257"/>
                    <a:pt x="4218823" y="242055"/>
                    <a:pt x="4216814" y="242055"/>
                  </a:cubicBezTo>
                  <a:lnTo>
                    <a:pt x="7575" y="242055"/>
                  </a:lnTo>
                  <a:cubicBezTo>
                    <a:pt x="5566" y="242055"/>
                    <a:pt x="3639" y="241257"/>
                    <a:pt x="2219" y="239837"/>
                  </a:cubicBezTo>
                  <a:cubicBezTo>
                    <a:pt x="798" y="238416"/>
                    <a:pt x="0" y="236489"/>
                    <a:pt x="0" y="234480"/>
                  </a:cubicBezTo>
                  <a:lnTo>
                    <a:pt x="0" y="7575"/>
                  </a:lnTo>
                  <a:cubicBezTo>
                    <a:pt x="0" y="5566"/>
                    <a:pt x="798" y="3639"/>
                    <a:pt x="2219" y="2219"/>
                  </a:cubicBezTo>
                  <a:cubicBezTo>
                    <a:pt x="3639" y="798"/>
                    <a:pt x="5566" y="0"/>
                    <a:pt x="7575" y="0"/>
                  </a:cubicBezTo>
                  <a:close/>
                </a:path>
              </a:pathLst>
            </a:custGeom>
            <a:solidFill>
              <a:srgbClr val="D3E9FF"/>
            </a:solidFill>
            <a:ln w="19050" cap="sq">
              <a:solidFill>
                <a:srgbClr val="FFFFFF"/>
              </a:solidFill>
              <a:prstDash val="solid"/>
              <a:miter/>
            </a:ln>
          </p:spPr>
        </p:sp>
        <p:sp>
          <p:nvSpPr>
            <p:cNvPr name="TextBox 8" id="8"/>
            <p:cNvSpPr txBox="true"/>
            <p:nvPr/>
          </p:nvSpPr>
          <p:spPr>
            <a:xfrm>
              <a:off x="0" y="-38100"/>
              <a:ext cx="4224390" cy="280155"/>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2394066" y="5616880"/>
            <a:ext cx="15329539" cy="950597"/>
            <a:chOff x="0" y="0"/>
            <a:chExt cx="4224390" cy="261958"/>
          </a:xfrm>
        </p:grpSpPr>
        <p:sp>
          <p:nvSpPr>
            <p:cNvPr name="Freeform 10" id="10"/>
            <p:cNvSpPr/>
            <p:nvPr/>
          </p:nvSpPr>
          <p:spPr>
            <a:xfrm flipH="false" flipV="false" rot="0">
              <a:off x="0" y="0"/>
              <a:ext cx="4224390" cy="261958"/>
            </a:xfrm>
            <a:custGeom>
              <a:avLst/>
              <a:gdLst/>
              <a:ahLst/>
              <a:cxnLst/>
              <a:rect r="r" b="b" t="t" l="l"/>
              <a:pathLst>
                <a:path h="261958" w="4224390">
                  <a:moveTo>
                    <a:pt x="7575" y="0"/>
                  </a:moveTo>
                  <a:lnTo>
                    <a:pt x="4216814" y="0"/>
                  </a:lnTo>
                  <a:cubicBezTo>
                    <a:pt x="4218823" y="0"/>
                    <a:pt x="4220751" y="798"/>
                    <a:pt x="4222171" y="2219"/>
                  </a:cubicBezTo>
                  <a:cubicBezTo>
                    <a:pt x="4223592" y="3639"/>
                    <a:pt x="4224390" y="5566"/>
                    <a:pt x="4224390" y="7575"/>
                  </a:cubicBezTo>
                  <a:lnTo>
                    <a:pt x="4224390" y="254382"/>
                  </a:lnTo>
                  <a:cubicBezTo>
                    <a:pt x="4224390" y="256391"/>
                    <a:pt x="4223592" y="258318"/>
                    <a:pt x="4222171" y="259739"/>
                  </a:cubicBezTo>
                  <a:cubicBezTo>
                    <a:pt x="4220751" y="261160"/>
                    <a:pt x="4218823" y="261958"/>
                    <a:pt x="4216814" y="261958"/>
                  </a:cubicBezTo>
                  <a:lnTo>
                    <a:pt x="7575" y="261958"/>
                  </a:lnTo>
                  <a:cubicBezTo>
                    <a:pt x="5566" y="261958"/>
                    <a:pt x="3639" y="261160"/>
                    <a:pt x="2219" y="259739"/>
                  </a:cubicBezTo>
                  <a:cubicBezTo>
                    <a:pt x="798" y="258318"/>
                    <a:pt x="0" y="256391"/>
                    <a:pt x="0" y="254382"/>
                  </a:cubicBezTo>
                  <a:lnTo>
                    <a:pt x="0" y="7575"/>
                  </a:lnTo>
                  <a:cubicBezTo>
                    <a:pt x="0" y="5566"/>
                    <a:pt x="798" y="3639"/>
                    <a:pt x="2219" y="2219"/>
                  </a:cubicBezTo>
                  <a:cubicBezTo>
                    <a:pt x="3639" y="798"/>
                    <a:pt x="5566" y="0"/>
                    <a:pt x="7575" y="0"/>
                  </a:cubicBezTo>
                  <a:close/>
                </a:path>
              </a:pathLst>
            </a:custGeom>
            <a:solidFill>
              <a:srgbClr val="D3E9FF"/>
            </a:solidFill>
            <a:ln w="19050" cap="sq">
              <a:solidFill>
                <a:srgbClr val="FFFFFF"/>
              </a:solidFill>
              <a:prstDash val="solid"/>
              <a:miter/>
            </a:ln>
          </p:spPr>
        </p:sp>
        <p:sp>
          <p:nvSpPr>
            <p:cNvPr name="TextBox 11" id="11"/>
            <p:cNvSpPr txBox="true"/>
            <p:nvPr/>
          </p:nvSpPr>
          <p:spPr>
            <a:xfrm>
              <a:off x="0" y="-38100"/>
              <a:ext cx="4224390" cy="300058"/>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2" id="12"/>
          <p:cNvSpPr txBox="true"/>
          <p:nvPr/>
        </p:nvSpPr>
        <p:spPr>
          <a:xfrm rot="0">
            <a:off x="682535" y="3162742"/>
            <a:ext cx="13550500"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dostęp do różnych informacji i wiadomości</a:t>
            </a:r>
          </a:p>
        </p:txBody>
      </p:sp>
      <p:sp>
        <p:nvSpPr>
          <p:cNvPr name="TextBox 13" id="13"/>
          <p:cNvSpPr txBox="true"/>
          <p:nvPr/>
        </p:nvSpPr>
        <p:spPr>
          <a:xfrm rot="0">
            <a:off x="1028700" y="5722851"/>
            <a:ext cx="15329539" cy="1126363"/>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możliwość szybkiego i łatwego kontaktu na odległość</a:t>
            </a:r>
          </a:p>
          <a:p>
            <a:pPr algn="ctr">
              <a:lnSpc>
                <a:spcPts val="4234"/>
              </a:lnSpc>
            </a:pPr>
          </a:p>
        </p:txBody>
      </p:sp>
      <p:sp>
        <p:nvSpPr>
          <p:cNvPr name="Freeform 14" id="14"/>
          <p:cNvSpPr/>
          <p:nvPr/>
        </p:nvSpPr>
        <p:spPr>
          <a:xfrm flipH="false" flipV="false" rot="0">
            <a:off x="1342545" y="3091934"/>
            <a:ext cx="755766" cy="843146"/>
          </a:xfrm>
          <a:custGeom>
            <a:avLst/>
            <a:gdLst/>
            <a:ahLst/>
            <a:cxnLst/>
            <a:rect r="r" b="b" t="t" l="l"/>
            <a:pathLst>
              <a:path h="843146" w="755766">
                <a:moveTo>
                  <a:pt x="0" y="0"/>
                </a:moveTo>
                <a:lnTo>
                  <a:pt x="755765" y="0"/>
                </a:lnTo>
                <a:lnTo>
                  <a:pt x="755765" y="843146"/>
                </a:lnTo>
                <a:lnTo>
                  <a:pt x="0" y="8431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1342545" y="4393929"/>
            <a:ext cx="755766" cy="843146"/>
          </a:xfrm>
          <a:custGeom>
            <a:avLst/>
            <a:gdLst/>
            <a:ahLst/>
            <a:cxnLst/>
            <a:rect r="r" b="b" t="t" l="l"/>
            <a:pathLst>
              <a:path h="843146" w="755766">
                <a:moveTo>
                  <a:pt x="0" y="0"/>
                </a:moveTo>
                <a:lnTo>
                  <a:pt x="755765" y="0"/>
                </a:lnTo>
                <a:lnTo>
                  <a:pt x="755765" y="843147"/>
                </a:lnTo>
                <a:lnTo>
                  <a:pt x="0" y="8431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342545" y="5587028"/>
            <a:ext cx="755766" cy="843146"/>
          </a:xfrm>
          <a:custGeom>
            <a:avLst/>
            <a:gdLst/>
            <a:ahLst/>
            <a:cxnLst/>
            <a:rect r="r" b="b" t="t" l="l"/>
            <a:pathLst>
              <a:path h="843146" w="755766">
                <a:moveTo>
                  <a:pt x="0" y="0"/>
                </a:moveTo>
                <a:lnTo>
                  <a:pt x="755765" y="0"/>
                </a:lnTo>
                <a:lnTo>
                  <a:pt x="755765" y="843146"/>
                </a:lnTo>
                <a:lnTo>
                  <a:pt x="0" y="8431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342545" y="6887374"/>
            <a:ext cx="755766" cy="843146"/>
          </a:xfrm>
          <a:custGeom>
            <a:avLst/>
            <a:gdLst/>
            <a:ahLst/>
            <a:cxnLst/>
            <a:rect r="r" b="b" t="t" l="l"/>
            <a:pathLst>
              <a:path h="843146" w="755766">
                <a:moveTo>
                  <a:pt x="0" y="0"/>
                </a:moveTo>
                <a:lnTo>
                  <a:pt x="755765" y="0"/>
                </a:lnTo>
                <a:lnTo>
                  <a:pt x="755765" y="843146"/>
                </a:lnTo>
                <a:lnTo>
                  <a:pt x="0" y="8431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0">
            <a:off x="2394066" y="6950493"/>
            <a:ext cx="15329539" cy="955748"/>
            <a:chOff x="0" y="0"/>
            <a:chExt cx="4224390" cy="263377"/>
          </a:xfrm>
        </p:grpSpPr>
        <p:sp>
          <p:nvSpPr>
            <p:cNvPr name="Freeform 19" id="19"/>
            <p:cNvSpPr/>
            <p:nvPr/>
          </p:nvSpPr>
          <p:spPr>
            <a:xfrm flipH="false" flipV="false" rot="0">
              <a:off x="0" y="0"/>
              <a:ext cx="4224390" cy="263377"/>
            </a:xfrm>
            <a:custGeom>
              <a:avLst/>
              <a:gdLst/>
              <a:ahLst/>
              <a:cxnLst/>
              <a:rect r="r" b="b" t="t" l="l"/>
              <a:pathLst>
                <a:path h="263377" w="4224390">
                  <a:moveTo>
                    <a:pt x="7575" y="0"/>
                  </a:moveTo>
                  <a:lnTo>
                    <a:pt x="4216814" y="0"/>
                  </a:lnTo>
                  <a:cubicBezTo>
                    <a:pt x="4218823" y="0"/>
                    <a:pt x="4220751" y="798"/>
                    <a:pt x="4222171" y="2219"/>
                  </a:cubicBezTo>
                  <a:cubicBezTo>
                    <a:pt x="4223592" y="3639"/>
                    <a:pt x="4224390" y="5566"/>
                    <a:pt x="4224390" y="7575"/>
                  </a:cubicBezTo>
                  <a:lnTo>
                    <a:pt x="4224390" y="255802"/>
                  </a:lnTo>
                  <a:cubicBezTo>
                    <a:pt x="4224390" y="257811"/>
                    <a:pt x="4223592" y="259738"/>
                    <a:pt x="4222171" y="261158"/>
                  </a:cubicBezTo>
                  <a:cubicBezTo>
                    <a:pt x="4220751" y="262579"/>
                    <a:pt x="4218823" y="263377"/>
                    <a:pt x="4216814" y="263377"/>
                  </a:cubicBezTo>
                  <a:lnTo>
                    <a:pt x="7575" y="263377"/>
                  </a:lnTo>
                  <a:cubicBezTo>
                    <a:pt x="5566" y="263377"/>
                    <a:pt x="3639" y="262579"/>
                    <a:pt x="2219" y="261158"/>
                  </a:cubicBezTo>
                  <a:cubicBezTo>
                    <a:pt x="798" y="259738"/>
                    <a:pt x="0" y="257811"/>
                    <a:pt x="0" y="255802"/>
                  </a:cubicBezTo>
                  <a:lnTo>
                    <a:pt x="0" y="7575"/>
                  </a:lnTo>
                  <a:cubicBezTo>
                    <a:pt x="0" y="5566"/>
                    <a:pt x="798" y="3639"/>
                    <a:pt x="2219" y="2219"/>
                  </a:cubicBezTo>
                  <a:cubicBezTo>
                    <a:pt x="3639" y="798"/>
                    <a:pt x="5566" y="0"/>
                    <a:pt x="7575" y="0"/>
                  </a:cubicBezTo>
                  <a:close/>
                </a:path>
              </a:pathLst>
            </a:custGeom>
            <a:solidFill>
              <a:srgbClr val="D3E9FF"/>
            </a:solidFill>
            <a:ln w="19050" cap="sq">
              <a:solidFill>
                <a:srgbClr val="FFFFFF"/>
              </a:solidFill>
              <a:prstDash val="solid"/>
              <a:miter/>
            </a:ln>
          </p:spPr>
        </p:sp>
        <p:sp>
          <p:nvSpPr>
            <p:cNvPr name="TextBox 20" id="20"/>
            <p:cNvSpPr txBox="true"/>
            <p:nvPr/>
          </p:nvSpPr>
          <p:spPr>
            <a:xfrm>
              <a:off x="0" y="-38100"/>
              <a:ext cx="4224390" cy="30147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21" id="21"/>
          <p:cNvSpPr/>
          <p:nvPr/>
        </p:nvSpPr>
        <p:spPr>
          <a:xfrm flipH="false" flipV="false" rot="0">
            <a:off x="1342545" y="8082945"/>
            <a:ext cx="755766" cy="843146"/>
          </a:xfrm>
          <a:custGeom>
            <a:avLst/>
            <a:gdLst/>
            <a:ahLst/>
            <a:cxnLst/>
            <a:rect r="r" b="b" t="t" l="l"/>
            <a:pathLst>
              <a:path h="843146" w="755766">
                <a:moveTo>
                  <a:pt x="0" y="0"/>
                </a:moveTo>
                <a:lnTo>
                  <a:pt x="755765" y="0"/>
                </a:lnTo>
                <a:lnTo>
                  <a:pt x="755765" y="843146"/>
                </a:lnTo>
                <a:lnTo>
                  <a:pt x="0" y="8431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2" id="22"/>
          <p:cNvGrpSpPr/>
          <p:nvPr/>
        </p:nvGrpSpPr>
        <p:grpSpPr>
          <a:xfrm rot="0">
            <a:off x="2394066" y="8220566"/>
            <a:ext cx="15329539" cy="878375"/>
            <a:chOff x="0" y="0"/>
            <a:chExt cx="4224390" cy="242055"/>
          </a:xfrm>
        </p:grpSpPr>
        <p:sp>
          <p:nvSpPr>
            <p:cNvPr name="Freeform 23" id="23"/>
            <p:cNvSpPr/>
            <p:nvPr/>
          </p:nvSpPr>
          <p:spPr>
            <a:xfrm flipH="false" flipV="false" rot="0">
              <a:off x="0" y="0"/>
              <a:ext cx="4224390" cy="242055"/>
            </a:xfrm>
            <a:custGeom>
              <a:avLst/>
              <a:gdLst/>
              <a:ahLst/>
              <a:cxnLst/>
              <a:rect r="r" b="b" t="t" l="l"/>
              <a:pathLst>
                <a:path h="242055" w="4224390">
                  <a:moveTo>
                    <a:pt x="7575" y="0"/>
                  </a:moveTo>
                  <a:lnTo>
                    <a:pt x="4216814" y="0"/>
                  </a:lnTo>
                  <a:cubicBezTo>
                    <a:pt x="4218823" y="0"/>
                    <a:pt x="4220751" y="798"/>
                    <a:pt x="4222171" y="2219"/>
                  </a:cubicBezTo>
                  <a:cubicBezTo>
                    <a:pt x="4223592" y="3639"/>
                    <a:pt x="4224390" y="5566"/>
                    <a:pt x="4224390" y="7575"/>
                  </a:cubicBezTo>
                  <a:lnTo>
                    <a:pt x="4224390" y="234480"/>
                  </a:lnTo>
                  <a:cubicBezTo>
                    <a:pt x="4224390" y="236489"/>
                    <a:pt x="4223592" y="238416"/>
                    <a:pt x="4222171" y="239837"/>
                  </a:cubicBezTo>
                  <a:cubicBezTo>
                    <a:pt x="4220751" y="241257"/>
                    <a:pt x="4218823" y="242055"/>
                    <a:pt x="4216814" y="242055"/>
                  </a:cubicBezTo>
                  <a:lnTo>
                    <a:pt x="7575" y="242055"/>
                  </a:lnTo>
                  <a:cubicBezTo>
                    <a:pt x="5566" y="242055"/>
                    <a:pt x="3639" y="241257"/>
                    <a:pt x="2219" y="239837"/>
                  </a:cubicBezTo>
                  <a:cubicBezTo>
                    <a:pt x="798" y="238416"/>
                    <a:pt x="0" y="236489"/>
                    <a:pt x="0" y="234480"/>
                  </a:cubicBezTo>
                  <a:lnTo>
                    <a:pt x="0" y="7575"/>
                  </a:lnTo>
                  <a:cubicBezTo>
                    <a:pt x="0" y="5566"/>
                    <a:pt x="798" y="3639"/>
                    <a:pt x="2219" y="2219"/>
                  </a:cubicBezTo>
                  <a:cubicBezTo>
                    <a:pt x="3639" y="798"/>
                    <a:pt x="5566" y="0"/>
                    <a:pt x="7575" y="0"/>
                  </a:cubicBezTo>
                  <a:close/>
                </a:path>
              </a:pathLst>
            </a:custGeom>
            <a:solidFill>
              <a:srgbClr val="D3E9FF"/>
            </a:solidFill>
            <a:ln w="19050" cap="sq">
              <a:solidFill>
                <a:srgbClr val="FFFFFF"/>
              </a:solidFill>
              <a:prstDash val="solid"/>
              <a:miter/>
            </a:ln>
          </p:spPr>
        </p:sp>
        <p:sp>
          <p:nvSpPr>
            <p:cNvPr name="TextBox 24" id="24"/>
            <p:cNvSpPr txBox="true"/>
            <p:nvPr/>
          </p:nvSpPr>
          <p:spPr>
            <a:xfrm>
              <a:off x="0" y="-38100"/>
              <a:ext cx="4224390" cy="280155"/>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25" id="25"/>
          <p:cNvSpPr/>
          <p:nvPr/>
        </p:nvSpPr>
        <p:spPr>
          <a:xfrm flipH="false" flipV="false" rot="0">
            <a:off x="2394066" y="310576"/>
            <a:ext cx="2267008" cy="2267008"/>
          </a:xfrm>
          <a:custGeom>
            <a:avLst/>
            <a:gdLst/>
            <a:ahLst/>
            <a:cxnLst/>
            <a:rect r="r" b="b" t="t" l="l"/>
            <a:pathLst>
              <a:path h="2267008" w="2267008">
                <a:moveTo>
                  <a:pt x="0" y="0"/>
                </a:moveTo>
                <a:lnTo>
                  <a:pt x="2267007" y="0"/>
                </a:lnTo>
                <a:lnTo>
                  <a:pt x="2267007" y="2267008"/>
                </a:lnTo>
                <a:lnTo>
                  <a:pt x="0" y="22670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2098310" y="4479461"/>
            <a:ext cx="6770233"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poszerzenie wiedzy, nauki</a:t>
            </a:r>
          </a:p>
        </p:txBody>
      </p:sp>
      <p:sp>
        <p:nvSpPr>
          <p:cNvPr name="TextBox 27" id="27"/>
          <p:cNvSpPr txBox="true"/>
          <p:nvPr/>
        </p:nvSpPr>
        <p:spPr>
          <a:xfrm rot="0">
            <a:off x="4138242" y="745326"/>
            <a:ext cx="11128597" cy="1245108"/>
          </a:xfrm>
          <a:prstGeom prst="rect">
            <a:avLst/>
          </a:prstGeom>
        </p:spPr>
        <p:txBody>
          <a:bodyPr anchor="t" rtlCol="false" tIns="0" lIns="0" bIns="0" rIns="0">
            <a:spAutoFit/>
          </a:bodyPr>
          <a:lstStyle/>
          <a:p>
            <a:pPr algn="ctr" marL="0" indent="0" lvl="0">
              <a:lnSpc>
                <a:spcPts val="8136"/>
              </a:lnSpc>
            </a:pPr>
            <a:r>
              <a:rPr lang="en-US" sz="7200" spc="-252">
                <a:solidFill>
                  <a:srgbClr val="000000"/>
                </a:solidFill>
                <a:latin typeface="Agrandir Bold"/>
              </a:rPr>
              <a:t>Korzyści w Internecie</a:t>
            </a:r>
          </a:p>
        </p:txBody>
      </p:sp>
      <p:sp>
        <p:nvSpPr>
          <p:cNvPr name="TextBox 28" id="28"/>
          <p:cNvSpPr txBox="true"/>
          <p:nvPr/>
        </p:nvSpPr>
        <p:spPr>
          <a:xfrm rot="0">
            <a:off x="2394066" y="7092325"/>
            <a:ext cx="7308475"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rozrywka - filmy, muzyka, gry</a:t>
            </a:r>
          </a:p>
        </p:txBody>
      </p:sp>
      <p:sp>
        <p:nvSpPr>
          <p:cNvPr name="TextBox 29" id="29"/>
          <p:cNvSpPr txBox="true"/>
          <p:nvPr/>
        </p:nvSpPr>
        <p:spPr>
          <a:xfrm rot="0">
            <a:off x="2394066" y="8372966"/>
            <a:ext cx="7308475"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telewizja, zakupy i inne usługi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2184836" y="3109002"/>
            <a:ext cx="16056116" cy="853710"/>
            <a:chOff x="0" y="0"/>
            <a:chExt cx="4424614" cy="235258"/>
          </a:xfrm>
        </p:grpSpPr>
        <p:sp>
          <p:nvSpPr>
            <p:cNvPr name="Freeform 4" id="4"/>
            <p:cNvSpPr/>
            <p:nvPr/>
          </p:nvSpPr>
          <p:spPr>
            <a:xfrm flipH="false" flipV="false" rot="0">
              <a:off x="0" y="0"/>
              <a:ext cx="4424614" cy="235258"/>
            </a:xfrm>
            <a:custGeom>
              <a:avLst/>
              <a:gdLst/>
              <a:ahLst/>
              <a:cxnLst/>
              <a:rect r="r" b="b" t="t" l="l"/>
              <a:pathLst>
                <a:path h="235258" w="4424614">
                  <a:moveTo>
                    <a:pt x="7233" y="0"/>
                  </a:moveTo>
                  <a:lnTo>
                    <a:pt x="4417382" y="0"/>
                  </a:lnTo>
                  <a:cubicBezTo>
                    <a:pt x="4421376" y="0"/>
                    <a:pt x="4424614" y="3238"/>
                    <a:pt x="4424614" y="7233"/>
                  </a:cubicBezTo>
                  <a:lnTo>
                    <a:pt x="4424614" y="228026"/>
                  </a:lnTo>
                  <a:cubicBezTo>
                    <a:pt x="4424614" y="232020"/>
                    <a:pt x="4421376" y="235258"/>
                    <a:pt x="4417382" y="235258"/>
                  </a:cubicBezTo>
                  <a:lnTo>
                    <a:pt x="7233" y="235258"/>
                  </a:lnTo>
                  <a:cubicBezTo>
                    <a:pt x="3238" y="235258"/>
                    <a:pt x="0" y="232020"/>
                    <a:pt x="0" y="228026"/>
                  </a:cubicBezTo>
                  <a:lnTo>
                    <a:pt x="0" y="7233"/>
                  </a:lnTo>
                  <a:cubicBezTo>
                    <a:pt x="0" y="3238"/>
                    <a:pt x="3238" y="0"/>
                    <a:pt x="7233" y="0"/>
                  </a:cubicBezTo>
                  <a:close/>
                </a:path>
              </a:pathLst>
            </a:custGeom>
            <a:solidFill>
              <a:srgbClr val="FD8F6C"/>
            </a:solidFill>
            <a:ln w="19050" cap="sq">
              <a:solidFill>
                <a:srgbClr val="FFFFFF"/>
              </a:solidFill>
              <a:prstDash val="solid"/>
              <a:miter/>
            </a:ln>
          </p:spPr>
        </p:sp>
        <p:sp>
          <p:nvSpPr>
            <p:cNvPr name="TextBox 5" id="5"/>
            <p:cNvSpPr txBox="true"/>
            <p:nvPr/>
          </p:nvSpPr>
          <p:spPr>
            <a:xfrm>
              <a:off x="0" y="-38100"/>
              <a:ext cx="4424614" cy="273358"/>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6" id="6"/>
          <p:cNvSpPr/>
          <p:nvPr/>
        </p:nvSpPr>
        <p:spPr>
          <a:xfrm flipH="false" flipV="false" rot="0">
            <a:off x="1028700" y="3142682"/>
            <a:ext cx="826630" cy="912945"/>
          </a:xfrm>
          <a:custGeom>
            <a:avLst/>
            <a:gdLst/>
            <a:ahLst/>
            <a:cxnLst/>
            <a:rect r="r" b="b" t="t" l="l"/>
            <a:pathLst>
              <a:path h="912945" w="826630">
                <a:moveTo>
                  <a:pt x="0" y="0"/>
                </a:moveTo>
                <a:lnTo>
                  <a:pt x="826630" y="0"/>
                </a:lnTo>
                <a:lnTo>
                  <a:pt x="826630" y="912945"/>
                </a:lnTo>
                <a:lnTo>
                  <a:pt x="0" y="9129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184836" y="4400862"/>
            <a:ext cx="16056116" cy="857935"/>
            <a:chOff x="0" y="0"/>
            <a:chExt cx="4424614" cy="236423"/>
          </a:xfrm>
        </p:grpSpPr>
        <p:sp>
          <p:nvSpPr>
            <p:cNvPr name="Freeform 8" id="8"/>
            <p:cNvSpPr/>
            <p:nvPr/>
          </p:nvSpPr>
          <p:spPr>
            <a:xfrm flipH="false" flipV="false" rot="0">
              <a:off x="0" y="0"/>
              <a:ext cx="4424614" cy="236423"/>
            </a:xfrm>
            <a:custGeom>
              <a:avLst/>
              <a:gdLst/>
              <a:ahLst/>
              <a:cxnLst/>
              <a:rect r="r" b="b" t="t" l="l"/>
              <a:pathLst>
                <a:path h="236423" w="4424614">
                  <a:moveTo>
                    <a:pt x="7233" y="0"/>
                  </a:moveTo>
                  <a:lnTo>
                    <a:pt x="4417382" y="0"/>
                  </a:lnTo>
                  <a:cubicBezTo>
                    <a:pt x="4421376" y="0"/>
                    <a:pt x="4424614" y="3238"/>
                    <a:pt x="4424614" y="7233"/>
                  </a:cubicBezTo>
                  <a:lnTo>
                    <a:pt x="4424614" y="229190"/>
                  </a:lnTo>
                  <a:cubicBezTo>
                    <a:pt x="4424614" y="233185"/>
                    <a:pt x="4421376" y="236423"/>
                    <a:pt x="4417382" y="236423"/>
                  </a:cubicBezTo>
                  <a:lnTo>
                    <a:pt x="7233" y="236423"/>
                  </a:lnTo>
                  <a:cubicBezTo>
                    <a:pt x="3238" y="236423"/>
                    <a:pt x="0" y="233185"/>
                    <a:pt x="0" y="229190"/>
                  </a:cubicBezTo>
                  <a:lnTo>
                    <a:pt x="0" y="7233"/>
                  </a:lnTo>
                  <a:cubicBezTo>
                    <a:pt x="0" y="3238"/>
                    <a:pt x="3238" y="0"/>
                    <a:pt x="7233" y="0"/>
                  </a:cubicBezTo>
                  <a:close/>
                </a:path>
              </a:pathLst>
            </a:custGeom>
            <a:solidFill>
              <a:srgbClr val="FD8F6C"/>
            </a:solidFill>
            <a:ln w="19050" cap="sq">
              <a:solidFill>
                <a:srgbClr val="FFFFFF"/>
              </a:solidFill>
              <a:prstDash val="solid"/>
              <a:miter/>
            </a:ln>
          </p:spPr>
        </p:sp>
        <p:sp>
          <p:nvSpPr>
            <p:cNvPr name="TextBox 9" id="9"/>
            <p:cNvSpPr txBox="true"/>
            <p:nvPr/>
          </p:nvSpPr>
          <p:spPr>
            <a:xfrm>
              <a:off x="0" y="-38100"/>
              <a:ext cx="4424614" cy="27452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10" id="10"/>
          <p:cNvSpPr/>
          <p:nvPr/>
        </p:nvSpPr>
        <p:spPr>
          <a:xfrm flipH="false" flipV="false" rot="0">
            <a:off x="1028700" y="4279222"/>
            <a:ext cx="826630" cy="912945"/>
          </a:xfrm>
          <a:custGeom>
            <a:avLst/>
            <a:gdLst/>
            <a:ahLst/>
            <a:cxnLst/>
            <a:rect r="r" b="b" t="t" l="l"/>
            <a:pathLst>
              <a:path h="912945" w="826630">
                <a:moveTo>
                  <a:pt x="0" y="0"/>
                </a:moveTo>
                <a:lnTo>
                  <a:pt x="826630" y="0"/>
                </a:lnTo>
                <a:lnTo>
                  <a:pt x="826630" y="912946"/>
                </a:lnTo>
                <a:lnTo>
                  <a:pt x="0" y="9129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2184836" y="5654622"/>
            <a:ext cx="16056116" cy="821262"/>
            <a:chOff x="0" y="0"/>
            <a:chExt cx="4424614" cy="226317"/>
          </a:xfrm>
        </p:grpSpPr>
        <p:sp>
          <p:nvSpPr>
            <p:cNvPr name="Freeform 12" id="12"/>
            <p:cNvSpPr/>
            <p:nvPr/>
          </p:nvSpPr>
          <p:spPr>
            <a:xfrm flipH="false" flipV="false" rot="0">
              <a:off x="0" y="0"/>
              <a:ext cx="4424614" cy="226317"/>
            </a:xfrm>
            <a:custGeom>
              <a:avLst/>
              <a:gdLst/>
              <a:ahLst/>
              <a:cxnLst/>
              <a:rect r="r" b="b" t="t" l="l"/>
              <a:pathLst>
                <a:path h="226317" w="4424614">
                  <a:moveTo>
                    <a:pt x="7233" y="0"/>
                  </a:moveTo>
                  <a:lnTo>
                    <a:pt x="4417382" y="0"/>
                  </a:lnTo>
                  <a:cubicBezTo>
                    <a:pt x="4421376" y="0"/>
                    <a:pt x="4424614" y="3238"/>
                    <a:pt x="4424614" y="7233"/>
                  </a:cubicBezTo>
                  <a:lnTo>
                    <a:pt x="4424614" y="219084"/>
                  </a:lnTo>
                  <a:cubicBezTo>
                    <a:pt x="4424614" y="223078"/>
                    <a:pt x="4421376" y="226317"/>
                    <a:pt x="4417382" y="226317"/>
                  </a:cubicBezTo>
                  <a:lnTo>
                    <a:pt x="7233" y="226317"/>
                  </a:lnTo>
                  <a:cubicBezTo>
                    <a:pt x="3238" y="226317"/>
                    <a:pt x="0" y="223078"/>
                    <a:pt x="0" y="219084"/>
                  </a:cubicBezTo>
                  <a:lnTo>
                    <a:pt x="0" y="7233"/>
                  </a:lnTo>
                  <a:cubicBezTo>
                    <a:pt x="0" y="3238"/>
                    <a:pt x="3238" y="0"/>
                    <a:pt x="7233" y="0"/>
                  </a:cubicBezTo>
                  <a:close/>
                </a:path>
              </a:pathLst>
            </a:custGeom>
            <a:solidFill>
              <a:srgbClr val="FD8F6C"/>
            </a:solidFill>
            <a:ln w="19050" cap="sq">
              <a:solidFill>
                <a:srgbClr val="FFFFFF"/>
              </a:solidFill>
              <a:prstDash val="solid"/>
              <a:miter/>
            </a:ln>
          </p:spPr>
        </p:sp>
        <p:sp>
          <p:nvSpPr>
            <p:cNvPr name="TextBox 13" id="13"/>
            <p:cNvSpPr txBox="true"/>
            <p:nvPr/>
          </p:nvSpPr>
          <p:spPr>
            <a:xfrm>
              <a:off x="0" y="-38100"/>
              <a:ext cx="4424614" cy="26441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14" id="14"/>
          <p:cNvSpPr/>
          <p:nvPr/>
        </p:nvSpPr>
        <p:spPr>
          <a:xfrm flipH="false" flipV="false" rot="0">
            <a:off x="1028700" y="5619750"/>
            <a:ext cx="826630" cy="912945"/>
          </a:xfrm>
          <a:custGeom>
            <a:avLst/>
            <a:gdLst/>
            <a:ahLst/>
            <a:cxnLst/>
            <a:rect r="r" b="b" t="t" l="l"/>
            <a:pathLst>
              <a:path h="912945" w="826630">
                <a:moveTo>
                  <a:pt x="0" y="0"/>
                </a:moveTo>
                <a:lnTo>
                  <a:pt x="826630" y="0"/>
                </a:lnTo>
                <a:lnTo>
                  <a:pt x="826630" y="912945"/>
                </a:lnTo>
                <a:lnTo>
                  <a:pt x="0" y="9129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0">
            <a:off x="2184836" y="6952133"/>
            <a:ext cx="16056116" cy="775086"/>
            <a:chOff x="0" y="0"/>
            <a:chExt cx="4424614" cy="213592"/>
          </a:xfrm>
        </p:grpSpPr>
        <p:sp>
          <p:nvSpPr>
            <p:cNvPr name="Freeform 16" id="16"/>
            <p:cNvSpPr/>
            <p:nvPr/>
          </p:nvSpPr>
          <p:spPr>
            <a:xfrm flipH="false" flipV="false" rot="0">
              <a:off x="0" y="0"/>
              <a:ext cx="4424614" cy="213592"/>
            </a:xfrm>
            <a:custGeom>
              <a:avLst/>
              <a:gdLst/>
              <a:ahLst/>
              <a:cxnLst/>
              <a:rect r="r" b="b" t="t" l="l"/>
              <a:pathLst>
                <a:path h="213592" w="4424614">
                  <a:moveTo>
                    <a:pt x="7233" y="0"/>
                  </a:moveTo>
                  <a:lnTo>
                    <a:pt x="4417382" y="0"/>
                  </a:lnTo>
                  <a:cubicBezTo>
                    <a:pt x="4421376" y="0"/>
                    <a:pt x="4424614" y="3238"/>
                    <a:pt x="4424614" y="7233"/>
                  </a:cubicBezTo>
                  <a:lnTo>
                    <a:pt x="4424614" y="206359"/>
                  </a:lnTo>
                  <a:cubicBezTo>
                    <a:pt x="4424614" y="210354"/>
                    <a:pt x="4421376" y="213592"/>
                    <a:pt x="4417382" y="213592"/>
                  </a:cubicBezTo>
                  <a:lnTo>
                    <a:pt x="7233" y="213592"/>
                  </a:lnTo>
                  <a:cubicBezTo>
                    <a:pt x="3238" y="213592"/>
                    <a:pt x="0" y="210354"/>
                    <a:pt x="0" y="206359"/>
                  </a:cubicBezTo>
                  <a:lnTo>
                    <a:pt x="0" y="7233"/>
                  </a:lnTo>
                  <a:cubicBezTo>
                    <a:pt x="0" y="3238"/>
                    <a:pt x="3238" y="0"/>
                    <a:pt x="7233" y="0"/>
                  </a:cubicBezTo>
                  <a:close/>
                </a:path>
              </a:pathLst>
            </a:custGeom>
            <a:solidFill>
              <a:srgbClr val="FD8F6C"/>
            </a:solidFill>
            <a:ln w="19050" cap="sq">
              <a:solidFill>
                <a:srgbClr val="FFFFFF"/>
              </a:solidFill>
              <a:prstDash val="solid"/>
              <a:miter/>
            </a:ln>
          </p:spPr>
        </p:sp>
        <p:sp>
          <p:nvSpPr>
            <p:cNvPr name="TextBox 17" id="17"/>
            <p:cNvSpPr txBox="true"/>
            <p:nvPr/>
          </p:nvSpPr>
          <p:spPr>
            <a:xfrm>
              <a:off x="0" y="-38100"/>
              <a:ext cx="4424614" cy="251692"/>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18" id="18"/>
          <p:cNvSpPr/>
          <p:nvPr/>
        </p:nvSpPr>
        <p:spPr>
          <a:xfrm flipH="false" flipV="false" rot="0">
            <a:off x="1028700" y="6814275"/>
            <a:ext cx="826630" cy="912945"/>
          </a:xfrm>
          <a:custGeom>
            <a:avLst/>
            <a:gdLst/>
            <a:ahLst/>
            <a:cxnLst/>
            <a:rect r="r" b="b" t="t" l="l"/>
            <a:pathLst>
              <a:path h="912945" w="826630">
                <a:moveTo>
                  <a:pt x="0" y="0"/>
                </a:moveTo>
                <a:lnTo>
                  <a:pt x="826630" y="0"/>
                </a:lnTo>
                <a:lnTo>
                  <a:pt x="826630" y="912945"/>
                </a:lnTo>
                <a:lnTo>
                  <a:pt x="0" y="9129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88522" y="247026"/>
            <a:ext cx="5607236" cy="2432138"/>
          </a:xfrm>
          <a:custGeom>
            <a:avLst/>
            <a:gdLst/>
            <a:ahLst/>
            <a:cxnLst/>
            <a:rect r="r" b="b" t="t" l="l"/>
            <a:pathLst>
              <a:path h="2432138" w="5607236">
                <a:moveTo>
                  <a:pt x="0" y="0"/>
                </a:moveTo>
                <a:lnTo>
                  <a:pt x="5607236" y="0"/>
                </a:lnTo>
                <a:lnTo>
                  <a:pt x="5607236" y="2432138"/>
                </a:lnTo>
                <a:lnTo>
                  <a:pt x="0" y="2432138"/>
                </a:lnTo>
                <a:lnTo>
                  <a:pt x="0" y="0"/>
                </a:lnTo>
                <a:close/>
              </a:path>
            </a:pathLst>
          </a:custGeom>
          <a:blipFill>
            <a:blip r:embed="rId5"/>
            <a:stretch>
              <a:fillRect l="0" t="0" r="0" b="0"/>
            </a:stretch>
          </a:blipFill>
        </p:spPr>
      </p:sp>
      <p:sp>
        <p:nvSpPr>
          <p:cNvPr name="TextBox 20" id="20"/>
          <p:cNvSpPr txBox="true"/>
          <p:nvPr/>
        </p:nvSpPr>
        <p:spPr>
          <a:xfrm rot="0">
            <a:off x="1855330" y="3180765"/>
            <a:ext cx="14835609"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brak wiedzy co do rzetelności informacji w sieci internetowej</a:t>
            </a:r>
          </a:p>
        </p:txBody>
      </p:sp>
      <p:sp>
        <p:nvSpPr>
          <p:cNvPr name="TextBox 21" id="21"/>
          <p:cNvSpPr txBox="true"/>
          <p:nvPr/>
        </p:nvSpPr>
        <p:spPr>
          <a:xfrm rot="0">
            <a:off x="4788131" y="876300"/>
            <a:ext cx="13499869" cy="1245108"/>
          </a:xfrm>
          <a:prstGeom prst="rect">
            <a:avLst/>
          </a:prstGeom>
        </p:spPr>
        <p:txBody>
          <a:bodyPr anchor="t" rtlCol="false" tIns="0" lIns="0" bIns="0" rIns="0">
            <a:spAutoFit/>
          </a:bodyPr>
          <a:lstStyle/>
          <a:p>
            <a:pPr algn="ctr" marL="0" indent="0" lvl="0">
              <a:lnSpc>
                <a:spcPts val="8136"/>
              </a:lnSpc>
            </a:pPr>
            <a:r>
              <a:rPr lang="en-US" sz="7200" spc="-252">
                <a:solidFill>
                  <a:srgbClr val="000000"/>
                </a:solidFill>
                <a:latin typeface="Agrandir Bold"/>
              </a:rPr>
              <a:t>Zagrożenia w Internecie</a:t>
            </a:r>
          </a:p>
        </p:txBody>
      </p:sp>
      <p:sp>
        <p:nvSpPr>
          <p:cNvPr name="TextBox 22" id="22"/>
          <p:cNvSpPr txBox="true"/>
          <p:nvPr/>
        </p:nvSpPr>
        <p:spPr>
          <a:xfrm rot="0">
            <a:off x="1863412" y="4506288"/>
            <a:ext cx="8454097"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wirusy, złośliwe oprogramowania</a:t>
            </a:r>
          </a:p>
        </p:txBody>
      </p:sp>
      <p:sp>
        <p:nvSpPr>
          <p:cNvPr name="TextBox 23" id="23"/>
          <p:cNvSpPr txBox="true"/>
          <p:nvPr/>
        </p:nvSpPr>
        <p:spPr>
          <a:xfrm rot="0">
            <a:off x="2184836" y="5676900"/>
            <a:ext cx="6749934"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cyberprzemoc, uzaleznienia</a:t>
            </a:r>
          </a:p>
        </p:txBody>
      </p:sp>
      <p:sp>
        <p:nvSpPr>
          <p:cNvPr name="TextBox 24" id="24"/>
          <p:cNvSpPr txBox="true"/>
          <p:nvPr/>
        </p:nvSpPr>
        <p:spPr>
          <a:xfrm rot="0">
            <a:off x="2394066" y="7009283"/>
            <a:ext cx="15846887"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użytkownik sieci nigdy nie wie kto siedzi po drugiej stronie monitora </a:t>
            </a:r>
          </a:p>
        </p:txBody>
      </p:sp>
      <p:sp>
        <p:nvSpPr>
          <p:cNvPr name="Freeform 25" id="25"/>
          <p:cNvSpPr/>
          <p:nvPr/>
        </p:nvSpPr>
        <p:spPr>
          <a:xfrm flipH="false" flipV="false" rot="0">
            <a:off x="1028700" y="8012970"/>
            <a:ext cx="826630" cy="912945"/>
          </a:xfrm>
          <a:custGeom>
            <a:avLst/>
            <a:gdLst/>
            <a:ahLst/>
            <a:cxnLst/>
            <a:rect r="r" b="b" t="t" l="l"/>
            <a:pathLst>
              <a:path h="912945" w="826630">
                <a:moveTo>
                  <a:pt x="0" y="0"/>
                </a:moveTo>
                <a:lnTo>
                  <a:pt x="826630" y="0"/>
                </a:lnTo>
                <a:lnTo>
                  <a:pt x="826630" y="912945"/>
                </a:lnTo>
                <a:lnTo>
                  <a:pt x="0" y="9129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6" id="26"/>
          <p:cNvGrpSpPr/>
          <p:nvPr/>
        </p:nvGrpSpPr>
        <p:grpSpPr>
          <a:xfrm rot="0">
            <a:off x="2184836" y="8165370"/>
            <a:ext cx="16056116" cy="752490"/>
            <a:chOff x="0" y="0"/>
            <a:chExt cx="4424614" cy="207365"/>
          </a:xfrm>
        </p:grpSpPr>
        <p:sp>
          <p:nvSpPr>
            <p:cNvPr name="Freeform 27" id="27"/>
            <p:cNvSpPr/>
            <p:nvPr/>
          </p:nvSpPr>
          <p:spPr>
            <a:xfrm flipH="false" flipV="false" rot="0">
              <a:off x="0" y="0"/>
              <a:ext cx="4424614" cy="207365"/>
            </a:xfrm>
            <a:custGeom>
              <a:avLst/>
              <a:gdLst/>
              <a:ahLst/>
              <a:cxnLst/>
              <a:rect r="r" b="b" t="t" l="l"/>
              <a:pathLst>
                <a:path h="207365" w="4424614">
                  <a:moveTo>
                    <a:pt x="7233" y="0"/>
                  </a:moveTo>
                  <a:lnTo>
                    <a:pt x="4417382" y="0"/>
                  </a:lnTo>
                  <a:cubicBezTo>
                    <a:pt x="4421376" y="0"/>
                    <a:pt x="4424614" y="3238"/>
                    <a:pt x="4424614" y="7233"/>
                  </a:cubicBezTo>
                  <a:lnTo>
                    <a:pt x="4424614" y="200132"/>
                  </a:lnTo>
                  <a:cubicBezTo>
                    <a:pt x="4424614" y="204127"/>
                    <a:pt x="4421376" y="207365"/>
                    <a:pt x="4417382" y="207365"/>
                  </a:cubicBezTo>
                  <a:lnTo>
                    <a:pt x="7233" y="207365"/>
                  </a:lnTo>
                  <a:cubicBezTo>
                    <a:pt x="3238" y="207365"/>
                    <a:pt x="0" y="204127"/>
                    <a:pt x="0" y="200132"/>
                  </a:cubicBezTo>
                  <a:lnTo>
                    <a:pt x="0" y="7233"/>
                  </a:lnTo>
                  <a:cubicBezTo>
                    <a:pt x="0" y="3238"/>
                    <a:pt x="3238" y="0"/>
                    <a:pt x="7233" y="0"/>
                  </a:cubicBezTo>
                  <a:close/>
                </a:path>
              </a:pathLst>
            </a:custGeom>
            <a:solidFill>
              <a:srgbClr val="FD8F6C"/>
            </a:solidFill>
            <a:ln w="19050" cap="sq">
              <a:solidFill>
                <a:srgbClr val="FFFFFF"/>
              </a:solidFill>
              <a:prstDash val="solid"/>
              <a:miter/>
            </a:ln>
          </p:spPr>
        </p:sp>
        <p:sp>
          <p:nvSpPr>
            <p:cNvPr name="TextBox 28" id="28"/>
            <p:cNvSpPr txBox="true"/>
            <p:nvPr/>
          </p:nvSpPr>
          <p:spPr>
            <a:xfrm>
              <a:off x="0" y="-38100"/>
              <a:ext cx="4424614" cy="245465"/>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9" id="29"/>
          <p:cNvSpPr txBox="true"/>
          <p:nvPr/>
        </p:nvSpPr>
        <p:spPr>
          <a:xfrm rot="0">
            <a:off x="2184836" y="8205573"/>
            <a:ext cx="10469074" cy="5863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istnieje ryzyko włamania się do komputera</a:t>
            </a:r>
          </a:p>
        </p:txBody>
      </p:sp>
      <p:sp>
        <p:nvSpPr>
          <p:cNvPr name="Freeform 30" id="30"/>
          <p:cNvSpPr/>
          <p:nvPr/>
        </p:nvSpPr>
        <p:spPr>
          <a:xfrm flipH="false" flipV="false" rot="0">
            <a:off x="1036782" y="9211665"/>
            <a:ext cx="826630" cy="912945"/>
          </a:xfrm>
          <a:custGeom>
            <a:avLst/>
            <a:gdLst/>
            <a:ahLst/>
            <a:cxnLst/>
            <a:rect r="r" b="b" t="t" l="l"/>
            <a:pathLst>
              <a:path h="912945" w="826630">
                <a:moveTo>
                  <a:pt x="0" y="0"/>
                </a:moveTo>
                <a:lnTo>
                  <a:pt x="826630" y="0"/>
                </a:lnTo>
                <a:lnTo>
                  <a:pt x="826630" y="912945"/>
                </a:lnTo>
                <a:lnTo>
                  <a:pt x="0" y="9129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1" id="31"/>
          <p:cNvGrpSpPr/>
          <p:nvPr/>
        </p:nvGrpSpPr>
        <p:grpSpPr>
          <a:xfrm rot="0">
            <a:off x="2184836" y="9317910"/>
            <a:ext cx="16056116" cy="752490"/>
            <a:chOff x="0" y="0"/>
            <a:chExt cx="4424614" cy="207365"/>
          </a:xfrm>
        </p:grpSpPr>
        <p:sp>
          <p:nvSpPr>
            <p:cNvPr name="Freeform 32" id="32"/>
            <p:cNvSpPr/>
            <p:nvPr/>
          </p:nvSpPr>
          <p:spPr>
            <a:xfrm flipH="false" flipV="false" rot="0">
              <a:off x="0" y="0"/>
              <a:ext cx="4424614" cy="207365"/>
            </a:xfrm>
            <a:custGeom>
              <a:avLst/>
              <a:gdLst/>
              <a:ahLst/>
              <a:cxnLst/>
              <a:rect r="r" b="b" t="t" l="l"/>
              <a:pathLst>
                <a:path h="207365" w="4424614">
                  <a:moveTo>
                    <a:pt x="7233" y="0"/>
                  </a:moveTo>
                  <a:lnTo>
                    <a:pt x="4417382" y="0"/>
                  </a:lnTo>
                  <a:cubicBezTo>
                    <a:pt x="4421376" y="0"/>
                    <a:pt x="4424614" y="3238"/>
                    <a:pt x="4424614" y="7233"/>
                  </a:cubicBezTo>
                  <a:lnTo>
                    <a:pt x="4424614" y="200132"/>
                  </a:lnTo>
                  <a:cubicBezTo>
                    <a:pt x="4424614" y="204127"/>
                    <a:pt x="4421376" y="207365"/>
                    <a:pt x="4417382" y="207365"/>
                  </a:cubicBezTo>
                  <a:lnTo>
                    <a:pt x="7233" y="207365"/>
                  </a:lnTo>
                  <a:cubicBezTo>
                    <a:pt x="3238" y="207365"/>
                    <a:pt x="0" y="204127"/>
                    <a:pt x="0" y="200132"/>
                  </a:cubicBezTo>
                  <a:lnTo>
                    <a:pt x="0" y="7233"/>
                  </a:lnTo>
                  <a:cubicBezTo>
                    <a:pt x="0" y="3238"/>
                    <a:pt x="3238" y="0"/>
                    <a:pt x="7233" y="0"/>
                  </a:cubicBezTo>
                  <a:close/>
                </a:path>
              </a:pathLst>
            </a:custGeom>
            <a:solidFill>
              <a:srgbClr val="FD8F6C"/>
            </a:solidFill>
            <a:ln w="19050" cap="sq">
              <a:solidFill>
                <a:srgbClr val="FFFFFF"/>
              </a:solidFill>
              <a:prstDash val="solid"/>
              <a:miter/>
            </a:ln>
          </p:spPr>
        </p:sp>
        <p:sp>
          <p:nvSpPr>
            <p:cNvPr name="TextBox 33" id="33"/>
            <p:cNvSpPr txBox="true"/>
            <p:nvPr/>
          </p:nvSpPr>
          <p:spPr>
            <a:xfrm>
              <a:off x="0" y="-38100"/>
              <a:ext cx="4424614" cy="245465"/>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4" id="34"/>
          <p:cNvSpPr txBox="true"/>
          <p:nvPr/>
        </p:nvSpPr>
        <p:spPr>
          <a:xfrm rot="0">
            <a:off x="1855330" y="9306915"/>
            <a:ext cx="16056116" cy="1195959"/>
          </a:xfrm>
          <a:prstGeom prst="rect">
            <a:avLst/>
          </a:prstGeom>
        </p:spPr>
        <p:txBody>
          <a:bodyPr anchor="t" rtlCol="false" tIns="0" lIns="0" bIns="0" rIns="0">
            <a:spAutoFit/>
          </a:bodyPr>
          <a:lstStyle/>
          <a:p>
            <a:pPr algn="ctr">
              <a:lnSpc>
                <a:spcPts val="4818"/>
              </a:lnSpc>
            </a:pPr>
            <a:r>
              <a:rPr lang="en-US" sz="3300" spc="59">
                <a:solidFill>
                  <a:srgbClr val="000000"/>
                </a:solidFill>
                <a:latin typeface="Montserrat Bold"/>
              </a:rPr>
              <a:t>publikowane w sieci internetowej treści mogą, być niebezpieczne</a:t>
            </a:r>
          </a:p>
          <a:p>
            <a:pPr algn="ctr">
              <a:lnSpc>
                <a:spcPts val="4818"/>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252380" y="8786638"/>
            <a:ext cx="5843277" cy="2220445"/>
          </a:xfrm>
          <a:custGeom>
            <a:avLst/>
            <a:gdLst/>
            <a:ahLst/>
            <a:cxnLst/>
            <a:rect r="r" b="b" t="t" l="l"/>
            <a:pathLst>
              <a:path h="2220445" w="5843277">
                <a:moveTo>
                  <a:pt x="0" y="0"/>
                </a:moveTo>
                <a:lnTo>
                  <a:pt x="5843278" y="0"/>
                </a:lnTo>
                <a:lnTo>
                  <a:pt x="5843278" y="2220446"/>
                </a:lnTo>
                <a:lnTo>
                  <a:pt x="0" y="22204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3908368" y="-2980612"/>
            <a:ext cx="4286250" cy="4114800"/>
          </a:xfrm>
          <a:custGeom>
            <a:avLst/>
            <a:gdLst/>
            <a:ahLst/>
            <a:cxnLst/>
            <a:rect r="r" b="b" t="t" l="l"/>
            <a:pathLst>
              <a:path h="4114800" w="4286250">
                <a:moveTo>
                  <a:pt x="0" y="0"/>
                </a:moveTo>
                <a:lnTo>
                  <a:pt x="4286250" y="0"/>
                </a:lnTo>
                <a:lnTo>
                  <a:pt x="42862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0800000">
            <a:off x="11074034" y="-92228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6" id="6"/>
          <p:cNvSpPr/>
          <p:nvPr/>
        </p:nvSpPr>
        <p:spPr>
          <a:xfrm flipH="false" flipV="false" rot="0">
            <a:off x="-711436" y="9030950"/>
            <a:ext cx="4051773" cy="2512099"/>
          </a:xfrm>
          <a:custGeom>
            <a:avLst/>
            <a:gdLst/>
            <a:ahLst/>
            <a:cxnLst/>
            <a:rect r="r" b="b" t="t" l="l"/>
            <a:pathLst>
              <a:path h="2512099" w="4051773">
                <a:moveTo>
                  <a:pt x="0" y="0"/>
                </a:moveTo>
                <a:lnTo>
                  <a:pt x="4051772" y="0"/>
                </a:lnTo>
                <a:lnTo>
                  <a:pt x="4051772" y="2512100"/>
                </a:lnTo>
                <a:lnTo>
                  <a:pt x="0" y="2512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a:grpSpLocks noChangeAspect="true"/>
          </p:cNvGrpSpPr>
          <p:nvPr/>
        </p:nvGrpSpPr>
        <p:grpSpPr>
          <a:xfrm rot="0">
            <a:off x="13095658" y="2134050"/>
            <a:ext cx="4836416" cy="6896901"/>
            <a:chOff x="0" y="0"/>
            <a:chExt cx="4292600" cy="6121400"/>
          </a:xfrm>
        </p:grpSpPr>
        <p:sp>
          <p:nvSpPr>
            <p:cNvPr name="Freeform 8" id="8"/>
            <p:cNvSpPr/>
            <p:nvPr/>
          </p:nvSpPr>
          <p:spPr>
            <a:xfrm flipH="false" flipV="false" rot="0">
              <a:off x="0" y="0"/>
              <a:ext cx="4292600" cy="6121400"/>
            </a:xfrm>
            <a:custGeom>
              <a:avLst/>
              <a:gdLst/>
              <a:ahLst/>
              <a:cxnLst/>
              <a:rect r="r" b="b" t="t" l="l"/>
              <a:pathLst>
                <a:path h="6121400" w="4292600">
                  <a:moveTo>
                    <a:pt x="4292600" y="6121400"/>
                  </a:moveTo>
                  <a:lnTo>
                    <a:pt x="0" y="6121400"/>
                  </a:lnTo>
                  <a:lnTo>
                    <a:pt x="0" y="0"/>
                  </a:lnTo>
                  <a:lnTo>
                    <a:pt x="4292600" y="0"/>
                  </a:lnTo>
                  <a:lnTo>
                    <a:pt x="4292600" y="6121400"/>
                  </a:lnTo>
                  <a:close/>
                </a:path>
              </a:pathLst>
            </a:custGeom>
            <a:blipFill>
              <a:blip r:embed="rId11"/>
              <a:stretch>
                <a:fillRect l="0" t="-12332" r="0" b="-12332"/>
              </a:stretch>
            </a:blipFill>
          </p:spPr>
        </p:sp>
        <p:sp>
          <p:nvSpPr>
            <p:cNvPr name="Freeform 9" id="9"/>
            <p:cNvSpPr/>
            <p:nvPr/>
          </p:nvSpPr>
          <p:spPr>
            <a:xfrm flipH="false" flipV="false" rot="0">
              <a:off x="0" y="0"/>
              <a:ext cx="4292600" cy="6121400"/>
            </a:xfrm>
            <a:custGeom>
              <a:avLst/>
              <a:gdLst/>
              <a:ahLst/>
              <a:cxnLst/>
              <a:rect r="r" b="b" t="t" l="l"/>
              <a:pathLst>
                <a:path h="6121400" w="4292600">
                  <a:moveTo>
                    <a:pt x="4292600" y="6121400"/>
                  </a:moveTo>
                  <a:lnTo>
                    <a:pt x="0" y="6121400"/>
                  </a:lnTo>
                  <a:lnTo>
                    <a:pt x="0" y="0"/>
                  </a:lnTo>
                  <a:lnTo>
                    <a:pt x="4292600" y="0"/>
                  </a:lnTo>
                  <a:lnTo>
                    <a:pt x="4292600" y="6121400"/>
                  </a:lnTo>
                  <a:close/>
                </a:path>
              </a:pathLst>
            </a:custGeom>
            <a:blipFill>
              <a:blip r:embed="rId12"/>
              <a:stretch>
                <a:fillRect l="0" t="0" r="0" b="0"/>
              </a:stretch>
            </a:blipFill>
          </p:spPr>
        </p:sp>
      </p:grpSp>
      <p:sp>
        <p:nvSpPr>
          <p:cNvPr name="TextBox 10" id="10"/>
          <p:cNvSpPr txBox="true"/>
          <p:nvPr/>
        </p:nvSpPr>
        <p:spPr>
          <a:xfrm rot="0">
            <a:off x="1028700" y="991313"/>
            <a:ext cx="9474086" cy="1989582"/>
          </a:xfrm>
          <a:prstGeom prst="rect">
            <a:avLst/>
          </a:prstGeom>
        </p:spPr>
        <p:txBody>
          <a:bodyPr anchor="t" rtlCol="false" tIns="0" lIns="0" bIns="0" rIns="0">
            <a:spAutoFit/>
          </a:bodyPr>
          <a:lstStyle/>
          <a:p>
            <a:pPr marL="0" indent="0" lvl="0">
              <a:lnSpc>
                <a:spcPts val="7119"/>
              </a:lnSpc>
            </a:pPr>
            <a:r>
              <a:rPr lang="en-US" sz="6300" spc="-220">
                <a:solidFill>
                  <a:srgbClr val="000000"/>
                </a:solidFill>
                <a:latin typeface="Agrandir"/>
              </a:rPr>
              <a:t>Czy wiesz, co ogląda twoje dziecko w Internecie?</a:t>
            </a:r>
          </a:p>
        </p:txBody>
      </p:sp>
      <p:sp>
        <p:nvSpPr>
          <p:cNvPr name="TextBox 11" id="11"/>
          <p:cNvSpPr txBox="true"/>
          <p:nvPr/>
        </p:nvSpPr>
        <p:spPr>
          <a:xfrm rot="0">
            <a:off x="191684" y="3154674"/>
            <a:ext cx="12231200" cy="7290435"/>
          </a:xfrm>
          <a:prstGeom prst="rect">
            <a:avLst/>
          </a:prstGeom>
        </p:spPr>
        <p:txBody>
          <a:bodyPr anchor="t" rtlCol="false" tIns="0" lIns="0" bIns="0" rIns="0">
            <a:spAutoFit/>
          </a:bodyPr>
          <a:lstStyle/>
          <a:p>
            <a:pPr algn="just">
              <a:lnSpc>
                <a:spcPts val="4455"/>
              </a:lnSpc>
            </a:pPr>
            <a:r>
              <a:rPr lang="en-US" sz="3300" spc="198">
                <a:solidFill>
                  <a:srgbClr val="000000"/>
                </a:solidFill>
                <a:latin typeface="Montserrat"/>
              </a:rPr>
              <a:t> </a:t>
            </a:r>
            <a:r>
              <a:rPr lang="en-US" sz="3300" spc="198">
                <a:solidFill>
                  <a:srgbClr val="000000"/>
                </a:solidFill>
                <a:latin typeface="Montserrat Italics"/>
              </a:rPr>
              <a:t>Huggy Wuggy</a:t>
            </a:r>
            <a:r>
              <a:rPr lang="en-US" sz="3300" spc="198">
                <a:solidFill>
                  <a:srgbClr val="000000"/>
                </a:solidFill>
                <a:latin typeface="Montserrat"/>
              </a:rPr>
              <a:t> - jest to postać z gry Poppy Playtime, która została stworzona z myślą                       o starszych graczach. Nie bez powodu otrzymała oznaczenie PEGI 16, co oznacza, że jest przeznaczona dla osób, które ukończyły 16 rok życia. Fabuła gry jest prosta a jednocześnie przerażająca. Gracz przemieszcza się po opuszczonej fabryce zabawek a jego zadaniem uciec jest przed tymi, które stanowić mogą śmiertelne zagrożenie. Jedną z nich jest właśnie Huggy Wuggy. To stwór, którego przytulenie, może pozbawić gracza życia.</a:t>
            </a:r>
          </a:p>
          <a:p>
            <a:pPr>
              <a:lnSpc>
                <a:spcPts val="4455"/>
              </a:lnSpc>
            </a:pPr>
          </a:p>
          <a:p>
            <a:pPr marL="0" indent="0" lvl="0">
              <a:lnSpc>
                <a:spcPts val="4455"/>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13863860" y="0"/>
            <a:ext cx="4703113" cy="10287000"/>
          </a:xfrm>
          <a:custGeom>
            <a:avLst/>
            <a:gdLst/>
            <a:ahLst/>
            <a:cxnLst/>
            <a:rect r="r" b="b" t="t" l="l"/>
            <a:pathLst>
              <a:path h="10287000" w="4703113">
                <a:moveTo>
                  <a:pt x="0" y="0"/>
                </a:moveTo>
                <a:lnTo>
                  <a:pt x="4703113" y="0"/>
                </a:lnTo>
                <a:lnTo>
                  <a:pt x="4703113" y="10287000"/>
                </a:lnTo>
                <a:lnTo>
                  <a:pt x="0" y="10287000"/>
                </a:lnTo>
                <a:lnTo>
                  <a:pt x="0" y="0"/>
                </a:lnTo>
                <a:close/>
              </a:path>
            </a:pathLst>
          </a:custGeom>
          <a:blipFill>
            <a:blip r:embed="rId3"/>
            <a:stretch>
              <a:fillRect l="-8434" t="0" r="-10401" b="0"/>
            </a:stretch>
          </a:blipFill>
        </p:spPr>
      </p:sp>
      <p:sp>
        <p:nvSpPr>
          <p:cNvPr name="Freeform 4" id="4"/>
          <p:cNvSpPr/>
          <p:nvPr/>
        </p:nvSpPr>
        <p:spPr>
          <a:xfrm flipH="false" flipV="false" rot="0">
            <a:off x="6917189" y="8975054"/>
            <a:ext cx="5843277" cy="2220445"/>
          </a:xfrm>
          <a:custGeom>
            <a:avLst/>
            <a:gdLst/>
            <a:ahLst/>
            <a:cxnLst/>
            <a:rect r="r" b="b" t="t" l="l"/>
            <a:pathLst>
              <a:path h="2220445" w="5843277">
                <a:moveTo>
                  <a:pt x="0" y="0"/>
                </a:moveTo>
                <a:lnTo>
                  <a:pt x="5843277" y="0"/>
                </a:lnTo>
                <a:lnTo>
                  <a:pt x="5843277" y="2220446"/>
                </a:lnTo>
                <a:lnTo>
                  <a:pt x="0" y="2220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5400000">
            <a:off x="-1633212" y="-494068"/>
            <a:ext cx="4051773" cy="2512099"/>
          </a:xfrm>
          <a:custGeom>
            <a:avLst/>
            <a:gdLst/>
            <a:ahLst/>
            <a:cxnLst/>
            <a:rect r="r" b="b" t="t" l="l"/>
            <a:pathLst>
              <a:path h="2512099" w="4051773">
                <a:moveTo>
                  <a:pt x="0" y="0"/>
                </a:moveTo>
                <a:lnTo>
                  <a:pt x="4051772" y="0"/>
                </a:lnTo>
                <a:lnTo>
                  <a:pt x="4051772" y="2512099"/>
                </a:lnTo>
                <a:lnTo>
                  <a:pt x="0" y="2512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79984" y="137927"/>
            <a:ext cx="12974188" cy="10199370"/>
          </a:xfrm>
          <a:prstGeom prst="rect">
            <a:avLst/>
          </a:prstGeom>
        </p:spPr>
        <p:txBody>
          <a:bodyPr anchor="t" rtlCol="false" tIns="0" lIns="0" bIns="0" rIns="0">
            <a:spAutoFit/>
          </a:bodyPr>
          <a:lstStyle/>
          <a:p>
            <a:pPr algn="ctr">
              <a:lnSpc>
                <a:spcPts val="4455"/>
              </a:lnSpc>
            </a:pPr>
            <a:r>
              <a:rPr lang="en-US" sz="3300" spc="198">
                <a:solidFill>
                  <a:srgbClr val="000000"/>
                </a:solidFill>
                <a:latin typeface="Montserrat Bold"/>
              </a:rPr>
              <a:t>Dlaczego warto uważać na maskotkę Huggy Wuggy?</a:t>
            </a:r>
          </a:p>
          <a:p>
            <a:pPr algn="just">
              <a:lnSpc>
                <a:spcPts val="4455"/>
              </a:lnSpc>
            </a:pPr>
          </a:p>
          <a:p>
            <a:pPr algn="just">
              <a:lnSpc>
                <a:spcPts val="4455"/>
              </a:lnSpc>
            </a:pPr>
            <a:r>
              <a:rPr lang="en-US" sz="3300" spc="198">
                <a:solidFill>
                  <a:srgbClr val="000000"/>
                </a:solidFill>
                <a:latin typeface="Montserrat"/>
              </a:rPr>
              <a:t>O ile sama maskotka nie u wszystkich dzieci powoduje strach i negatywne emocje o tyle treści, które stoją za jej powstaniem jak najbardziej powinny nas zaniepokoić. W tym miejscu warto zaznaczyć, że dziecko nie musi wcale grać w grę niedozwoloną dla jego wieku. W sieci, na portalach, na których nasze pociechy często oglądają bajki (jak np. YouTube) nie brakuje filmików, w których Huggy Wuggy nie jest już jedynie nietypowym stworkiem. Treści te często pokazują jego mroczną odsłonę, przerażającą muzykę, sceny grozy. Dziecko, które posiada maskotkę Huggy Wuggy automatycznie poszukiwać będzie informacji na temat swojego pluszowego przyjaciela. Natknięcie się na takie materiały może mieć poważne konsekwencje dla emocjonalności malucha. </a:t>
            </a:r>
          </a:p>
          <a:p>
            <a:pPr algn="just">
              <a:lnSpc>
                <a:spcPts val="2564"/>
              </a:lnSpc>
            </a:pPr>
          </a:p>
          <a:p>
            <a:pPr algn="just" marL="0" indent="0" lvl="0">
              <a:lnSpc>
                <a:spcPts val="2564"/>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DAF9xr0gUsE</dc:identifier>
  <dcterms:modified xsi:type="dcterms:W3CDTF">2011-08-01T06:04:30Z</dcterms:modified>
  <cp:revision>1</cp:revision>
  <dc:title>Colorful Organic Positive Psychology Presentation</dc:title>
</cp:coreProperties>
</file>