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97" r:id="rId3"/>
    <p:sldId id="284" r:id="rId4"/>
    <p:sldId id="303" r:id="rId5"/>
    <p:sldId id="285" r:id="rId6"/>
    <p:sldId id="305" r:id="rId7"/>
    <p:sldId id="308" r:id="rId8"/>
    <p:sldId id="306" r:id="rId9"/>
    <p:sldId id="307" r:id="rId10"/>
    <p:sldId id="309" r:id="rId11"/>
    <p:sldId id="310" r:id="rId12"/>
    <p:sldId id="289" r:id="rId13"/>
    <p:sldId id="311" r:id="rId14"/>
    <p:sldId id="312" r:id="rId15"/>
    <p:sldId id="295" r:id="rId16"/>
    <p:sldId id="296" r:id="rId17"/>
    <p:sldId id="299" r:id="rId18"/>
    <p:sldId id="300" r:id="rId1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00"/>
    <a:srgbClr val="66FF33"/>
    <a:srgbClr val="CC00CC"/>
    <a:srgbClr val="CC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7" autoAdjust="0"/>
    <p:restoredTop sz="94660"/>
  </p:normalViewPr>
  <p:slideViewPr>
    <p:cSldViewPr>
      <p:cViewPr varScale="1">
        <p:scale>
          <a:sx n="110" d="100"/>
          <a:sy n="110" d="100"/>
        </p:scale>
        <p:origin x="-16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4918-8B14-4B1E-96FE-A31D4FD5288F}" type="datetimeFigureOut">
              <a:rPr lang="sk-SK" smtClean="0"/>
              <a:pPr/>
              <a:t>24.03.2023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9C8B-64D7-435B-AB8F-A16E8BD39BD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 advClick="0" advTm="15000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4918-8B14-4B1E-96FE-A31D4FD5288F}" type="datetimeFigureOut">
              <a:rPr lang="sk-SK" smtClean="0"/>
              <a:pPr/>
              <a:t>24.03.2023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9C8B-64D7-435B-AB8F-A16E8BD39BD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 advClick="0" advTm="15000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4918-8B14-4B1E-96FE-A31D4FD5288F}" type="datetimeFigureOut">
              <a:rPr lang="sk-SK" smtClean="0"/>
              <a:pPr/>
              <a:t>24.03.2023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9C8B-64D7-435B-AB8F-A16E8BD39BD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 advClick="0" advTm="15000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4918-8B14-4B1E-96FE-A31D4FD5288F}" type="datetimeFigureOut">
              <a:rPr lang="sk-SK" smtClean="0"/>
              <a:pPr/>
              <a:t>24.03.2023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9C8B-64D7-435B-AB8F-A16E8BD39BD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 advClick="0" advTm="15000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4918-8B14-4B1E-96FE-A31D4FD5288F}" type="datetimeFigureOut">
              <a:rPr lang="sk-SK" smtClean="0"/>
              <a:pPr/>
              <a:t>24.03.2023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9C8B-64D7-435B-AB8F-A16E8BD39BD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 advClick="0" advTm="15000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4918-8B14-4B1E-96FE-A31D4FD5288F}" type="datetimeFigureOut">
              <a:rPr lang="sk-SK" smtClean="0"/>
              <a:pPr/>
              <a:t>24.03.2023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9C8B-64D7-435B-AB8F-A16E8BD39BD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 advClick="0" advTm="15000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4918-8B14-4B1E-96FE-A31D4FD5288F}" type="datetimeFigureOut">
              <a:rPr lang="sk-SK" smtClean="0"/>
              <a:pPr/>
              <a:t>24.03.2023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9C8B-64D7-435B-AB8F-A16E8BD39BD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 advClick="0" advTm="15000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4918-8B14-4B1E-96FE-A31D4FD5288F}" type="datetimeFigureOut">
              <a:rPr lang="sk-SK" smtClean="0"/>
              <a:pPr/>
              <a:t>24.03.2023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9C8B-64D7-435B-AB8F-A16E8BD39BD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 advClick="0" advTm="15000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4918-8B14-4B1E-96FE-A31D4FD5288F}" type="datetimeFigureOut">
              <a:rPr lang="sk-SK" smtClean="0"/>
              <a:pPr/>
              <a:t>24.03.2023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9C8B-64D7-435B-AB8F-A16E8BD39BD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 advClick="0" advTm="15000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4918-8B14-4B1E-96FE-A31D4FD5288F}" type="datetimeFigureOut">
              <a:rPr lang="sk-SK" smtClean="0"/>
              <a:pPr/>
              <a:t>24.03.2023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9C8B-64D7-435B-AB8F-A16E8BD39BD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 advClick="0" advTm="15000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4918-8B14-4B1E-96FE-A31D4FD5288F}" type="datetimeFigureOut">
              <a:rPr lang="sk-SK" smtClean="0"/>
              <a:pPr/>
              <a:t>24.03.2023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9C8B-64D7-435B-AB8F-A16E8BD39BD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 advClick="0" advTm="15000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64918-8B14-4B1E-96FE-A31D4FD5288F}" type="datetimeFigureOut">
              <a:rPr lang="sk-SK" smtClean="0"/>
              <a:pPr/>
              <a:t>24.03.2023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D9C8B-64D7-435B-AB8F-A16E8BD39BD1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5000">
    <p:pull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ceskatelevize.cz/ct24/sites/default/files/styles/scale_1180/public/images/1220312-318120.jpg?itok=yugyult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023" r="8829"/>
          <a:stretch/>
        </p:blipFill>
        <p:spPr bwMode="auto">
          <a:xfrm>
            <a:off x="456442" y="476672"/>
            <a:ext cx="8352928" cy="4946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wgHBhMUBxMWFhQWGBgbFhgWGBoXHRsgFxocHBohIBoYHCggHiMlHBwYIz0tJSorMjguGB80ODMtOSktLzcBCgoKDg0OGhAQGzckICQ0LDQsLiwsLDQtLCwsNCwsLDc1LCwsLCwsLTIsLCwtMi8sLCwsMCwsLDQ3LCwrLDQxN//AABEIAOEA4QMBIgACEQEDEQH/xAAcAAEAAQUBAQAAAAAAAAAAAAAABwEDBAUGCAL/xAA5EAACAQIEAwUECAcBAQAAAAAAAQIDEQQFBiExQVEHEhMiYTJCcaEjYoGRscHw8RQkM0NSctEVwv/EABkBAQADAQEAAAAAAAAAAAAAAAADBAUBAv/EACgRAQACAQIEBQUBAAAAAAAAAAABAgMEERIhMfBBQpGh4SJRYbHxwf/aAAwDAQACEQMRAD8AnEAAAAAAAAAAAAAAAAAAAAAAAAAAAAAAAAGHmWaYHK6PezGpGnHk5O1/h1PmnmmGqUPEi/ou73vEuu7Zc734W5o7tPVzeOjOBRNNbFTjoAAAAAAAAAAAAAAAAAAAAAAAAAAAAAAFuvWpYei5V5KMYq7bdkkurAuHK6s1RWwGBqf+BBYirB2qKEoz8La95QT7z48l6s4nWfaJiczxDw2mbqPCVTg39vur5v0NXofTeNzDMFPAVJ0+67TxMHaT6whyafO6a29C3XTTWvHb0lVtqIm3BX1hoc2zWvXqurm9XxKnHzO8YdNls/gti1pvWlbBVJRzdeJgKrSnSnd8X7dunWPBrlwN12kaKr08Y8TlkYzw7u3CnL3orzScWldvjZXvu+Ls+a0FputrXUUYO/gQtKtL6q91PrLh8CzObHkx/aPshpgtjvv1/Pfi9H6bU1k8HN7O7jbgot3il6WsbM+KVOFGko0laKSSS5JcD7MtoAAAAAAAAAAAAAAAAAAAAAAAAAAAAGBnWb4PJMBKrmEu7Ffe30S5s7EbztDkztzldzLMMLlmDlVx0lGEeLf4LqyDtYayx+r8W6WBvTw0Xvv05yfN+nBGJqfUmP1njm6j8PDQeyvsl+bfX7EbLRul56gqpRXcwsHu+c2v1+t2aOLBXFXjv38qGXNbJbgp38PrRmlf/W4JwwyfmlwlVfRPkv18JNr4jAZRlN5NUqME+F4Py9Oivb5rjYx8ZmWCyTKm5w7lOKXml9HGmlur380pX5RW79NyBNf64xmqcZ4eG7yop2iuc3ybt+HL5la97Zrfjv3WsWKMUfltM615neqtZ0FkCaUKq8GHFTd+Ml0ab+9viT5pjT2B07gXDAwUXOTnUa5yk7v7Fd2XI4nsc7P1p3ArE5pH+ZqLyp/24vl/s18tupJxFeY6QkjnzAARvQAAAAAAAAAAAAAAAAAAAAAAAAAarUWfYLT+XOrjn/rHnJ9EdiJmdocmYiN5fWoM8wWQZe6uPlZe6ucn0RA2oM8x+scwdTGy7lCPBLgl0XVvrzLed5xjdYZhKrmMu7QjwXJLpH9bmx0xkFfUuM7sF4eGp7zlwSS9eHea+41MOGuGvHdm5s1sluCq9pTTdbUuJSS8PC095Phw9ev4Ei5pmWW5Lk+7VLDU1suHf6XXFp8o8Zc9tnjZ1m+U6ZyVKVqdCG0Ie9UfK8ed+NvtlbgQJrXVuN1Ljr124wTfcpp7K/N9ZPr91irkvbPO88qx36reHFGKNus+K9rrWmN1RjecaMX5IXu39aXWT+XIkTsY7N+73cdnsPWhTkvum1+H3/HWdj3Zq80qxxmew+hTvThJf1Gub+qvn956AilFWjwI732+mEsRuqACB7AAAAAAAAAAAAAAAAAAAAAAAAADGx2MhhKTcrXs2k3bgr7vktuIGHqPPsFp7LnVxz/1iuMn0RAed5vjdYZlKtmEu7RjwXJLov1uX9VYnN9QZ9UeeqVKFP3XslHikuqfzuY+AwtXO8yp0MFaEW9r8IpK8pS+EU38jW0+CtK8UsvUZ7Xtwx6NlprJKupMb3Y/R4envJ8Ekur4XtxfJfFHa6h1BlWjsljClG0V/TpLaU3/AJzvwV99+HF3ey12o9T5XorLVh8sXeqR4R9f86r5O+6jy48eEJZ7nOLzXFynjJOUnxf/ABciDJac08U8qx0WcOOMcbRzt4r2p9RY7P8AHupjpXfupezFdEv03zO57JOzSefVo4rO4tYeL8kXs6jX/wA/t8LXZN2a1NRV44nOE1hovyxezqNcl6dX+l6MoUqdCio0UoxikkkrJJcEkQ5Mm3KP4niN++qtKnClTUaSSSSSS2SS4JI+gCskAAAAAAAAAAAAAAAAAAAAAAAAAABhZzmeGyfLZ1sY7Rgr+r6JerZEuUa8r5pm85Z1D+W717x2dO3C/wDnFWTtxvurtJF/tZ1Ph83nHBZVecozvOUX5bpONvW13v1XxOCzDFUcHhvDTSjTt3/WX2ceiNLT6as03vHX2Z+fUWi/0eHvKaNWZXk+dZFDx5q7inRrQs+LtGyv54ty9n12szz5UnjcLjI1aznT2U6HdcoNxkvLNNWdmvzXJm70pqKph8ypPOp1v4OMm1RhNpebjKUVvKN7Nx578btOT9Y5PgtYZUlNx4d7DVoWdrpNWtxg1a6+FrNEXFbDPDbnXw7/AMTxSuT6o5W8XnzHYyVaTu7tu7b+Z3/ZR2a1tR4hYjN4uOGi9lwdRrkvTq/0rvZn2W187x3i50rYaEtu67qq0/dkuMfVft6Iw2HpYWhGGHioxikoxSsklwSR4y5t0laR0jorh6FLDUIww8VGMUlGKVkkuCSLgBVSgAAAAAAAAAAAAAAAAAAAAAAAAAYAivtE17UqVXg9Nu83tVqR5dYxa+b+xHx2i69qV6ssHpt3k9qlSPzjFr5v7ER5OdHKsPKNJ+b+5U6dUmaGm0vmuoanU+WpUnRyrDyVKXn/ALlTp6JnO4uaxCU62yXsRfP1l/wuV6vjWlW2it4RfP6z/JGBSp4vOswjRwMXOc3aKW92y5kvEQgw4pmd+4fFbHOfsksdjuR57mOAksdeOC73ej3tnJu6lGN1fuO93a2647yR1WiuybJcoy6DzqnGtiL96Tbfdi/8Uk7SS9SRoQjTglBJJKyS2St6Gbmz8cbNDHj4enJ8YbD08NQUaKslwLoBVTAAAAAAAAAAAAAAAAAAAAAAAAABRtJbgG7IibtF17UxdaWD02732qVI/NRa5dXz+Bb7RdfVcdWeD00732qVI8+qi+nrz+BwUpUcpw7jSl5rfSVOnVJmhpdN5rKGp1HlqrOVHKcM40n5v7lTp1SZoK9bxvNX2gt4RfP60l+CFev4/mrbQW8Ivn9Zr8Ea2bxWaY2NPCRc5yaSUd22/gXcmSKwgw4pmd5/ny+l/F5tjo08DFznN2ilxbZ6M7MOz3D6RwKqYxKeKmvPLioJ+7H83+Ra7LOzqhpPCKrj0pYua3fFU0/dj69X9i9ZCMrNmm0tGlIiAAFdKAAAAAAAAAAAAAAAAAAAAAAAAAAARN2p6wx8sa8BlClFtLxJ2t3k+S+ry9WmuTOzz3VOBwuaQwlKovHqJ2V1x5Rv1au/gjA1DkWDxmS1JY+oqVSEZS8d2Sgkt16R23XHnxJcNq1vE2jkjy1takxVDE5UcpwzjSfm/uVPxSZoK1b+I81baC9mL5+r9OiLmPVZVU8ZFxhZSpxaa78ZezPdJuLW6NRWrVsbiVCgnKUmkkt22+Rr2yxEcun7Z2LDMzz6/r5fVWpXzDFKGGTlKTSSirtt8Ekeheyrs5o6Wwyr5klLFTXxVJPkvXq/sXO9rsn7N6em6CxGbxTxUlsnv4SfL/bq+XDqSYZebNNp2aGOkRAACulAAAAAAAAAAAAAAAAAAAAAAAAAAAOH7SddUdMYPw8J5sTNWjFe7fn8f3MztB1nhtJ5ZdWlXntThx+1o884zF4jF4qdfM5d6pK7bbv3V0OxDj5r16s60quOnepLeUm+HPZ/rc73R+snqLF0qOpqi8iToQe3jSXeXeqPg33WrRez3fGycWYvEqXmqrb3Ivn9aS6dEUyTLMy1Dm8aeWxlKpJ7NcvVvlbr6HZE4ayyihqyj4VRPxd/CqJeaLfJ/VfP5bpGZ2V9mENNfzGdqM8T7iW8aa6p85P5HXaT07LJ8FB5hPxa6ilKpa3KzsdCIvMRsTESAA8ugAAAAAAAAAAAAAAAAAAAAAAAAAAGi1jqfB6WyiVXFvfhCPOT/wCGfnWaYXJcsnWx0rQgrv16JerPNWrdS4rVObOvjnaC/pQ5RjyZ2BiZxmuLznMp4nNZXnK9k+EF+xosXiu9vU4cYxfPpKS6dEUxeK7yvLh7sXz6Sl6dF9pl6U0xmmsM2VPARb3vOb9mK6tnXGPkGSZlqjNo0svi5zk93yS5tvkj0/oHRGX6Oy3u0EpVpL6SpzfouiMjRWkMu0jlqp4FXm/6lR8ZP8l6HRHHQAHAAAAAAAAAAAAAAAAAAAAAAAAAAAAFG7Lc0mZZ5ShB+BJKK9qpyXw6sDEzfCwzSvVp5s4ypJb029nF85dF+a4nnvXGR1smreJQUp4Scn4M5K3e6d5dOl7d5LvehMEqksdNVKffXmToLfvTd0+/O3tRbtaL2fPgZ+I07jc4xnhZvD6KSvU95NdE+t/u+YEE6E0Rmetsx+jvGin9JVa2Xour9D03pnTuXaZyyNHK4d2K9p85Pq2ZmV5bg8pwMaWXQjCnFWUYq37sywAAAAAAAAAAAAAAAAAAAAAAAAAAAAAAAHsgNLqnMKGBwH8y7J8bc/Tbff8AI4jxnmVRzxsJRoQSdKErRVS6v3mk791Pbe17bczfYjJ8TqDOnWxqvRjtRg+DS96Xxe9ulr9DcYfT9P8Aie/jX33e6Xu7Py/dt9wFrTmVyX0+NXnl7Kfup/m/kdAAAAAAAAAAAAAAAAAAAAAAAAAAAAAAAAAAAKNJrcqAKJKK2KgAAAAAAAAAAAAAAAAAAAAAAAAAAAAAAAAAAAAAAAAAAAAAAAAAAAAAAAAAAAAAAAAAAAAAAAAAAA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4341" name="Picture 5" descr="C:\Users\FS16-NB\Desktop\fountain_cross-sauvag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3811">
            <a:off x="3566674" y="1762984"/>
            <a:ext cx="3921563" cy="3921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57948708"/>
      </p:ext>
    </p:extLst>
  </p:cSld>
  <p:clrMapOvr>
    <a:masterClrMapping/>
  </p:clrMapOvr>
  <p:transition spd="med" advClick="0" advTm="15000"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  <a:latin typeface="Comic Sans MS" pitchFamily="66" charset="0"/>
              </a:rPr>
              <a:t>Písané (spojité) písmo</a:t>
            </a:r>
            <a:endParaRPr lang="sk-SK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Zástupný symbol obsahu 3" descr="pism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67" y="1268760"/>
            <a:ext cx="9122533" cy="5201082"/>
          </a:xfrm>
        </p:spPr>
      </p:pic>
    </p:spTree>
  </p:cSld>
  <p:clrMapOvr>
    <a:masterClrMapping/>
  </p:clrMapOvr>
  <p:transition spd="med" advClick="0" advTm="15000"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comenia_script-ABE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0"/>
            <a:ext cx="5303820" cy="6913028"/>
          </a:xfrm>
        </p:spPr>
      </p:pic>
    </p:spTree>
  </p:cSld>
  <p:clrMapOvr>
    <a:masterClrMapping/>
  </p:clrMapOvr>
  <p:transition spd="med" advClick="0" advTm="15000"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image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622" y="548680"/>
            <a:ext cx="8764755" cy="57606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40598425"/>
      </p:ext>
    </p:extLst>
  </p:cSld>
  <p:clrMapOvr>
    <a:masterClrMapping/>
  </p:clrMapOvr>
  <p:transition spd="med" advClick="0" advTm="15000"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P-smo-Comenia-Script ZOS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98534"/>
            <a:ext cx="9279267" cy="6759466"/>
          </a:xfrm>
          <a:prstGeom prst="rect">
            <a:avLst/>
          </a:prstGeom>
        </p:spPr>
      </p:pic>
    </p:spTree>
  </p:cSld>
  <p:clrMapOvr>
    <a:masterClrMapping/>
  </p:clrMapOvr>
  <p:transition spd="med" advClick="0" advTm="15000"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  <a:latin typeface="Comic Sans MS" pitchFamily="66" charset="0"/>
              </a:rPr>
              <a:t>Porovnanie písma</a:t>
            </a:r>
            <a:endParaRPr lang="sk-SK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Zástupný symbol obsahu 3" descr="POROVNANIE PIS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9144000" cy="4974071"/>
          </a:xfrm>
        </p:spPr>
      </p:pic>
    </p:spTree>
  </p:cSld>
  <p:clrMapOvr>
    <a:masterClrMapping/>
  </p:clrMapOvr>
  <p:transition spd="med" advClick="0" advTm="15000"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g.denik.cz/1/e9/comenia-script-240614_denik-6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7" y="332656"/>
            <a:ext cx="4701931" cy="35283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i.idnes.cz/12/022/cl6/TOP413b26__MG_098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5316"/>
          <a:stretch/>
        </p:blipFill>
        <p:spPr bwMode="auto">
          <a:xfrm>
            <a:off x="3995935" y="1196752"/>
            <a:ext cx="5106373" cy="4536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40598425"/>
      </p:ext>
    </p:extLst>
  </p:cSld>
  <p:clrMapOvr>
    <a:masterClrMapping/>
  </p:clrMapOvr>
  <p:transition spd="med" advClick="0" advTm="15000"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Výsledok vyhľadávania obrázkov pre dopyt comenia scrip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8144096" cy="194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487943" y="3068960"/>
            <a:ext cx="85312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latin typeface="Comic Sans MS" panose="030F0702030302020204" pitchFamily="66" charset="0"/>
              </a:rPr>
              <a:t>Spokojnosť žiakov, učiteľov aj rodičov.</a:t>
            </a:r>
          </a:p>
          <a:p>
            <a:endParaRPr lang="sk-SK" sz="2800" dirty="0" smtClean="0">
              <a:latin typeface="Comic Sans MS" panose="030F0702030302020204" pitchFamily="66" charset="0"/>
            </a:endParaRPr>
          </a:p>
          <a:p>
            <a:r>
              <a:rPr lang="sk-SK" sz="2800" dirty="0" smtClean="0">
                <a:latin typeface="Comic Sans MS" panose="030F0702030302020204" pitchFamily="66" charset="0"/>
              </a:rPr>
              <a:t>Pozitívne ohlasy od rodičov, úlohám žiaci venujú kratší čas, písomný prejav je čitateľný a bez zbytočných chýb. </a:t>
            </a:r>
          </a:p>
          <a:p>
            <a:endParaRPr lang="sk-SK" sz="2800" dirty="0" smtClean="0">
              <a:latin typeface="Comic Sans MS" panose="030F0702030302020204" pitchFamily="66" charset="0"/>
            </a:endParaRPr>
          </a:p>
          <a:p>
            <a:r>
              <a:rPr lang="sk-SK" sz="2800" dirty="0" smtClean="0">
                <a:latin typeface="Comic Sans MS" panose="030F0702030302020204" pitchFamily="66" charset="0"/>
              </a:rPr>
              <a:t>Získaný čas – iné aktivity na rozvoj čitateľských zručností. </a:t>
            </a:r>
          </a:p>
          <a:p>
            <a:endParaRPr lang="sk-SK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0598425"/>
      </p:ext>
    </p:extLst>
  </p:cSld>
  <p:clrMapOvr>
    <a:masterClrMapping/>
  </p:clrMapOvr>
  <p:transition spd="med" advClick="0" advTm="15000"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4800" b="1" dirty="0" smtClean="0">
                <a:latin typeface="Comic Sans MS" pitchFamily="66" charset="0"/>
              </a:rPr>
              <a:t>Na našej škole pôsobia viacerí učitelia, ktorí absolvovali potrebné školenie k tomuto písmu.</a:t>
            </a:r>
          </a:p>
          <a:p>
            <a:pPr marL="0" indent="0" algn="ctr">
              <a:buNone/>
            </a:pPr>
            <a:endParaRPr lang="sk-SK" sz="40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1201981"/>
      </p:ext>
    </p:extLst>
  </p:cSld>
  <p:clrMapOvr>
    <a:masterClrMapping/>
  </p:clrMapOvr>
  <p:transition spd="med" advClick="0" advTm="15000"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FF0000"/>
                </a:solidFill>
                <a:latin typeface="Comic Sans MS" pitchFamily="66" charset="0"/>
              </a:rPr>
              <a:t>Na záver, čo prináša nové písmo ?</a:t>
            </a:r>
            <a:endParaRPr lang="sk-SK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Obláčik 4"/>
          <p:cNvSpPr/>
          <p:nvPr/>
        </p:nvSpPr>
        <p:spPr>
          <a:xfrm>
            <a:off x="683568" y="1052736"/>
            <a:ext cx="3816424" cy="1584176"/>
          </a:xfrm>
          <a:prstGeom prst="cloudCallout">
            <a:avLst>
              <a:gd name="adj1" fmla="val 23655"/>
              <a:gd name="adj2" fmla="val 8723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radosť </a:t>
            </a:r>
          </a:p>
          <a:p>
            <a:pPr algn="ctr"/>
            <a:r>
              <a:rPr lang="sk-SK" sz="24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a zážitok </a:t>
            </a:r>
          </a:p>
          <a:p>
            <a:pPr algn="ctr"/>
            <a:r>
              <a:rPr lang="sk-SK" sz="24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z písania </a:t>
            </a:r>
            <a:endParaRPr lang="sk-SK" sz="2400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" name="Obláčik 5"/>
          <p:cNvSpPr/>
          <p:nvPr/>
        </p:nvSpPr>
        <p:spPr>
          <a:xfrm>
            <a:off x="251520" y="2996952"/>
            <a:ext cx="3024336" cy="1440159"/>
          </a:xfrm>
          <a:prstGeom prst="cloudCallout">
            <a:avLst>
              <a:gd name="adj1" fmla="val 21927"/>
              <a:gd name="adj2" fmla="val 107852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úhľadnosť </a:t>
            </a:r>
          </a:p>
          <a:p>
            <a:pPr algn="ctr"/>
            <a:r>
              <a:rPr lang="sk-SK" sz="24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a čitateľnosť</a:t>
            </a:r>
            <a:endParaRPr lang="sk-SK" sz="2400" dirty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7" name="Obláčik 6"/>
          <p:cNvSpPr/>
          <p:nvPr/>
        </p:nvSpPr>
        <p:spPr>
          <a:xfrm>
            <a:off x="5004048" y="980728"/>
            <a:ext cx="3635896" cy="1584176"/>
          </a:xfrm>
          <a:prstGeom prst="cloudCallout">
            <a:avLst>
              <a:gd name="adj1" fmla="val -45021"/>
              <a:gd name="adj2" fmla="val 111975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písmo praktické </a:t>
            </a:r>
          </a:p>
          <a:p>
            <a:pPr algn="ctr"/>
            <a:r>
              <a:rPr lang="sk-SK" sz="24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pre život</a:t>
            </a:r>
            <a:endParaRPr lang="sk-SK" sz="2400" dirty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9" name="Obláčik 8"/>
          <p:cNvSpPr/>
          <p:nvPr/>
        </p:nvSpPr>
        <p:spPr>
          <a:xfrm>
            <a:off x="6119664" y="2714620"/>
            <a:ext cx="3024336" cy="1584176"/>
          </a:xfrm>
          <a:prstGeom prst="cloudCallout">
            <a:avLst>
              <a:gd name="adj1" fmla="val -46317"/>
              <a:gd name="adj2" fmla="val 76518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jednoduché     tvary</a:t>
            </a:r>
            <a:endParaRPr lang="sk-SK" sz="2400" dirty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1" name="Obrázok 10" descr="Comienia script rado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4286256"/>
            <a:ext cx="3381526" cy="21431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1105144"/>
      </p:ext>
    </p:extLst>
  </p:cSld>
  <p:clrMapOvr>
    <a:masterClrMapping/>
  </p:clrMapOvr>
  <p:transition spd="med" advClick="0" advTm="15000"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706041" y="0"/>
            <a:ext cx="6538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Comenia script</a:t>
            </a:r>
            <a:endParaRPr lang="sk-SK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0" y="923330"/>
            <a:ext cx="91440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Prečo ?</a:t>
            </a:r>
          </a:p>
          <a:p>
            <a:endParaRPr lang="sk-SK" sz="28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3200" dirty="0" smtClean="0">
                <a:latin typeface="Comic Sans MS" panose="030F0702030302020204" pitchFamily="66" charset="0"/>
              </a:rPr>
              <a:t>pretože súčasné písané písmo sa vytráca </a:t>
            </a:r>
          </a:p>
          <a:p>
            <a:pPr marL="342900" indent="-342900"/>
            <a:r>
              <a:rPr lang="sk-SK" sz="3200" dirty="0" smtClean="0">
                <a:latin typeface="Comic Sans MS" panose="030F0702030302020204" pitchFamily="66" charset="0"/>
              </a:rPr>
              <a:t>   z bežného života pomerne rýchlo </a:t>
            </a:r>
          </a:p>
          <a:p>
            <a:pPr marL="342900" indent="-342900"/>
            <a:endParaRPr lang="sk-SK" sz="32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3200" dirty="0" smtClean="0">
                <a:latin typeface="Comic Sans MS" panose="030F0702030302020204" pitchFamily="66" charset="0"/>
              </a:rPr>
              <a:t>dospelí ľudia písané písmo taktiež nevyžívajú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32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3200" dirty="0" smtClean="0">
                <a:latin typeface="Comic Sans MS" panose="030F0702030302020204" pitchFamily="66" charset="0"/>
              </a:rPr>
              <a:t>množstvo iných pozitívnych javov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12290" name="Picture 2" descr="http://www.rodinka.sk/uploads/pics/comenia_script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013176"/>
            <a:ext cx="2373423" cy="13681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49687206"/>
      </p:ext>
    </p:extLst>
  </p:cSld>
  <p:clrMapOvr>
    <a:masterClrMapping/>
  </p:clrMapOvr>
  <p:transition spd="med" advClick="0" advTm="15000"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lokTextu 8"/>
          <p:cNvSpPr txBox="1"/>
          <p:nvPr/>
        </p:nvSpPr>
        <p:spPr>
          <a:xfrm>
            <a:off x="251520" y="0"/>
            <a:ext cx="8833539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k-SK" sz="3000" b="1" dirty="0" smtClean="0">
              <a:latin typeface="Comic Sans MS" pitchFamily="66" charset="0"/>
            </a:endParaRPr>
          </a:p>
          <a:p>
            <a:pPr algn="ctr"/>
            <a:r>
              <a:rPr lang="sk-SK" sz="3000" b="1" dirty="0" smtClean="0">
                <a:latin typeface="Comic Sans MS" pitchFamily="66" charset="0"/>
              </a:rPr>
              <a:t>Názov </a:t>
            </a:r>
            <a:r>
              <a:rPr lang="sk-SK" sz="3000" b="1" dirty="0">
                <a:latin typeface="Comic Sans MS" pitchFamily="66" charset="0"/>
              </a:rPr>
              <a:t>Comenia Script je zložený z dvoch </a:t>
            </a:r>
            <a:r>
              <a:rPr lang="sk-SK" sz="3000" b="1" dirty="0" smtClean="0">
                <a:latin typeface="Comic Sans MS" pitchFamily="66" charset="0"/>
              </a:rPr>
              <a:t>slov:</a:t>
            </a:r>
            <a:r>
              <a:rPr lang="sk-SK" sz="3000" b="1" dirty="0" smtClean="0">
                <a:solidFill>
                  <a:srgbClr val="FF0000"/>
                </a:solidFill>
                <a:latin typeface="Comic Sans MS" pitchFamily="66" charset="0"/>
              </a:rPr>
              <a:t>	</a:t>
            </a:r>
          </a:p>
          <a:p>
            <a:pPr algn="ctr"/>
            <a:r>
              <a:rPr lang="sk-SK" sz="3600" b="1" dirty="0" err="1" smtClean="0">
                <a:solidFill>
                  <a:srgbClr val="FFFF00"/>
                </a:solidFill>
                <a:latin typeface="Comic Sans MS" pitchFamily="66" charset="0"/>
              </a:rPr>
              <a:t>Comenius</a:t>
            </a:r>
            <a:r>
              <a:rPr lang="sk-SK" sz="3000" b="1" dirty="0" smtClean="0">
                <a:solidFill>
                  <a:srgbClr val="FFFF00"/>
                </a:solidFill>
                <a:latin typeface="Comic Sans MS" pitchFamily="66" charset="0"/>
              </a:rPr>
              <a:t>  ako </a:t>
            </a:r>
            <a:r>
              <a:rPr lang="sk-SK" sz="3000" b="1" dirty="0" err="1" smtClean="0">
                <a:solidFill>
                  <a:srgbClr val="FFFF00"/>
                </a:solidFill>
                <a:latin typeface="Comic Sans MS" pitchFamily="66" charset="0"/>
              </a:rPr>
              <a:t>Jan</a:t>
            </a:r>
            <a:r>
              <a:rPr lang="sk-SK" sz="30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sk-SK" sz="3000" b="1" dirty="0">
                <a:solidFill>
                  <a:srgbClr val="FFFF00"/>
                </a:solidFill>
                <a:latin typeface="Comic Sans MS" pitchFamily="66" charset="0"/>
              </a:rPr>
              <a:t>Amos </a:t>
            </a:r>
            <a:r>
              <a:rPr lang="sk-SK" sz="3000" b="1" dirty="0" smtClean="0">
                <a:solidFill>
                  <a:srgbClr val="FFFF00"/>
                </a:solidFill>
                <a:latin typeface="Comic Sans MS" pitchFamily="66" charset="0"/>
              </a:rPr>
              <a:t>Komenský</a:t>
            </a:r>
          </a:p>
          <a:p>
            <a:pPr algn="ctr"/>
            <a:r>
              <a:rPr lang="sk-SK" sz="30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sk-SK" sz="3000" b="1" dirty="0">
                <a:solidFill>
                  <a:srgbClr val="FFC000"/>
                </a:solidFill>
                <a:latin typeface="Comic Sans MS" pitchFamily="66" charset="0"/>
              </a:rPr>
              <a:t>a </a:t>
            </a:r>
            <a:r>
              <a:rPr lang="sk-SK" sz="3600" b="1" dirty="0">
                <a:solidFill>
                  <a:srgbClr val="FFC000"/>
                </a:solidFill>
                <a:latin typeface="Comic Sans MS" pitchFamily="66" charset="0"/>
              </a:rPr>
              <a:t>Script</a:t>
            </a:r>
            <a:r>
              <a:rPr lang="sk-SK" sz="3000" b="1" dirty="0">
                <a:solidFill>
                  <a:srgbClr val="FFC000"/>
                </a:solidFill>
                <a:latin typeface="Comic Sans MS" pitchFamily="66" charset="0"/>
              </a:rPr>
              <a:t>, </a:t>
            </a:r>
            <a:r>
              <a:rPr lang="sk-SK" sz="3000" b="1" dirty="0" smtClean="0">
                <a:solidFill>
                  <a:srgbClr val="FFC000"/>
                </a:solidFill>
                <a:latin typeface="Comic Sans MS" pitchFamily="66" charset="0"/>
              </a:rPr>
              <a:t> čiže </a:t>
            </a:r>
            <a:r>
              <a:rPr lang="sk-SK" sz="3000" b="1" dirty="0">
                <a:solidFill>
                  <a:srgbClr val="FFC000"/>
                </a:solidFill>
                <a:latin typeface="Comic Sans MS" pitchFamily="66" charset="0"/>
              </a:rPr>
              <a:t>písmo na písanie. </a:t>
            </a:r>
            <a:endParaRPr lang="sk-SK" sz="3000" b="1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r>
              <a:rPr lang="sk-SK" sz="3000" b="1" dirty="0" smtClean="0">
                <a:latin typeface="Comic Sans MS" pitchFamily="66" charset="0"/>
              </a:rPr>
              <a:t>Písmo je:</a:t>
            </a:r>
          </a:p>
          <a:p>
            <a:pPr>
              <a:buFont typeface="Wingdings" pitchFamily="2" charset="2"/>
              <a:buChar char="§"/>
            </a:pPr>
            <a:r>
              <a:rPr lang="sk-SK" sz="3200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 jednoduché</a:t>
            </a:r>
          </a:p>
          <a:p>
            <a:pPr>
              <a:buFont typeface="Wingdings" pitchFamily="2" charset="2"/>
              <a:buChar char="§"/>
            </a:pPr>
            <a:r>
              <a:rPr lang="sk-SK" sz="3200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 moderné</a:t>
            </a:r>
          </a:p>
          <a:p>
            <a:pPr>
              <a:buFont typeface="Wingdings" pitchFamily="2" charset="2"/>
              <a:buChar char="§"/>
            </a:pPr>
            <a:r>
              <a:rPr lang="sk-SK" sz="3200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 vyhovuje súčasným potrebám písania detí</a:t>
            </a:r>
          </a:p>
          <a:p>
            <a:pPr>
              <a:buFont typeface="Wingdings" pitchFamily="2" charset="2"/>
              <a:buChar char="§"/>
            </a:pPr>
            <a:r>
              <a:rPr lang="sk-SK" sz="3200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 je čitateľné</a:t>
            </a:r>
          </a:p>
          <a:p>
            <a:pPr>
              <a:buFont typeface="Wingdings" pitchFamily="2" charset="2"/>
              <a:buChar char="§"/>
            </a:pPr>
            <a:r>
              <a:rPr lang="sk-SK" sz="3200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 vhodné aj pre ľavákov</a:t>
            </a:r>
          </a:p>
          <a:p>
            <a:endParaRPr lang="sk-SK" sz="20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sk-SK" b="1" dirty="0">
              <a:solidFill>
                <a:srgbClr val="CC00CC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 advClick="0" advTm="15000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476672" y="274638"/>
            <a:ext cx="6336704" cy="850106"/>
          </a:xfrm>
        </p:spPr>
        <p:txBody>
          <a:bodyPr>
            <a:noAutofit/>
          </a:bodyPr>
          <a:lstStyle/>
          <a:p>
            <a:r>
              <a:rPr lang="sk-SK" sz="2400" dirty="0" smtClean="0">
                <a:latin typeface="Comic Sans MS" pitchFamily="66" charset="0"/>
                <a:cs typeface="Arial" pitchFamily="34" charset="0"/>
              </a:rPr>
              <a:t>Autorka:  </a:t>
            </a:r>
            <a:r>
              <a:rPr lang="sk-SK" sz="2800" dirty="0" smtClean="0">
                <a:latin typeface="Comic Sans MS" pitchFamily="66" charset="0"/>
                <a:cs typeface="Arial" pitchFamily="34" charset="0"/>
              </a:rPr>
              <a:t/>
            </a:r>
            <a:br>
              <a:rPr lang="sk-SK" sz="2800" dirty="0" smtClean="0">
                <a:latin typeface="Comic Sans MS" pitchFamily="66" charset="0"/>
                <a:cs typeface="Arial" pitchFamily="34" charset="0"/>
              </a:rPr>
            </a:br>
            <a:r>
              <a:rPr lang="sk-SK" sz="2800" dirty="0" err="1" smtClean="0">
                <a:latin typeface="Comic Sans MS" pitchFamily="66" charset="0"/>
                <a:cs typeface="Arial" pitchFamily="34" charset="0"/>
              </a:rPr>
              <a:t>Radana</a:t>
            </a:r>
            <a:r>
              <a:rPr lang="sk-SK" sz="28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sk-SK" sz="2800" dirty="0" err="1" smtClean="0">
                <a:latin typeface="Comic Sans MS" pitchFamily="66" charset="0"/>
                <a:cs typeface="Arial" pitchFamily="34" charset="0"/>
              </a:rPr>
              <a:t>Lencová</a:t>
            </a:r>
            <a:endParaRPr lang="sk-SK" sz="2800" dirty="0"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7158" y="2643182"/>
            <a:ext cx="4901227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http://www.narnia.sk/new/images/IMG_0094_13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388564"/>
            <a:ext cx="2232248" cy="3857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ĺžnik 4"/>
          <p:cNvSpPr/>
          <p:nvPr/>
        </p:nvSpPr>
        <p:spPr>
          <a:xfrm rot="10800000" flipH="1" flipV="1">
            <a:off x="3815854" y="300804"/>
            <a:ext cx="514863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 smtClean="0">
                <a:latin typeface="Comic Sans MS" pitchFamily="66" charset="0"/>
                <a:cs typeface="Arial" pitchFamily="34" charset="0"/>
              </a:rPr>
              <a:t>Odborná </a:t>
            </a:r>
            <a:r>
              <a:rPr lang="sk-SK" sz="2400" dirty="0" err="1" smtClean="0">
                <a:latin typeface="Comic Sans MS" pitchFamily="66" charset="0"/>
                <a:cs typeface="Arial" pitchFamily="34" charset="0"/>
              </a:rPr>
              <a:t>garantka</a:t>
            </a:r>
            <a:r>
              <a:rPr lang="sk-SK" sz="2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sk-SK" sz="2400" dirty="0" err="1" smtClean="0">
                <a:latin typeface="Comic Sans MS" pitchFamily="66" charset="0"/>
                <a:cs typeface="Arial" pitchFamily="34" charset="0"/>
              </a:rPr>
              <a:t>Comenia</a:t>
            </a:r>
            <a:r>
              <a:rPr lang="sk-SK" sz="2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sk-SK" sz="2400" dirty="0" err="1" smtClean="0">
                <a:latin typeface="Comic Sans MS" pitchFamily="66" charset="0"/>
                <a:cs typeface="Arial" pitchFamily="34" charset="0"/>
              </a:rPr>
              <a:t>Script</a:t>
            </a:r>
            <a:r>
              <a:rPr lang="sk-SK" sz="2400" dirty="0" smtClean="0">
                <a:latin typeface="Comic Sans MS" pitchFamily="66" charset="0"/>
                <a:cs typeface="Arial" pitchFamily="34" charset="0"/>
              </a:rPr>
              <a:t> na Slovensku:</a:t>
            </a:r>
          </a:p>
          <a:p>
            <a:r>
              <a:rPr lang="sk-SK" sz="2000" dirty="0" smtClean="0">
                <a:latin typeface="Comic Sans MS" pitchFamily="66" charset="0"/>
                <a:cs typeface="Arial" pitchFamily="34" charset="0"/>
              </a:rPr>
              <a:t> </a:t>
            </a:r>
          </a:p>
          <a:p>
            <a:r>
              <a:rPr lang="sk-SK" sz="2800" dirty="0" smtClean="0">
                <a:latin typeface="Comic Sans MS" pitchFamily="66" charset="0"/>
                <a:cs typeface="Arial" pitchFamily="34" charset="0"/>
              </a:rPr>
              <a:t>Andrea </a:t>
            </a:r>
            <a:r>
              <a:rPr lang="sk-SK" sz="2800" dirty="0" err="1" smtClean="0">
                <a:latin typeface="Comic Sans MS" pitchFamily="66" charset="0"/>
                <a:cs typeface="Arial" pitchFamily="34" charset="0"/>
              </a:rPr>
              <a:t>Cinegová</a:t>
            </a:r>
            <a:endParaRPr lang="sk-SK" sz="2800" dirty="0" smtClean="0">
              <a:latin typeface="Comic Sans MS" pitchFamily="66" charset="0"/>
              <a:cs typeface="Arial" pitchFamily="34" charset="0"/>
            </a:endParaRPr>
          </a:p>
          <a:p>
            <a:endParaRPr lang="sk-SK" dirty="0"/>
          </a:p>
        </p:txBody>
      </p:sp>
    </p:spTree>
  </p:cSld>
  <p:clrMapOvr>
    <a:masterClrMapping/>
  </p:clrMapOvr>
  <p:transition spd="med" advClick="0" advTm="15000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647056" y="332656"/>
            <a:ext cx="849694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3200" dirty="0" smtClean="0">
                <a:latin typeface="Comic Sans MS" panose="030F0702030302020204" pitchFamily="66" charset="0"/>
              </a:rPr>
              <a:t>písmo je nespojité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3200" dirty="0" smtClean="0">
                <a:latin typeface="Comic Sans MS" panose="030F0702030302020204" pitchFamily="66" charset="0"/>
              </a:rPr>
              <a:t>má jednoduchú veľkú abecedu</a:t>
            </a:r>
            <a:endParaRPr lang="sk-SK" sz="3200" dirty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3200" dirty="0" smtClean="0">
                <a:latin typeface="Comic Sans MS" panose="030F0702030302020204" pitchFamily="66" charset="0"/>
              </a:rPr>
              <a:t>malá abeceda (renesančná kurzíva) </a:t>
            </a:r>
          </a:p>
          <a:p>
            <a:pPr marL="285750" indent="-285750">
              <a:lnSpc>
                <a:spcPct val="150000"/>
              </a:lnSpc>
            </a:pPr>
            <a:r>
              <a:rPr lang="sk-SK" sz="3200" dirty="0" smtClean="0">
                <a:latin typeface="Comic Sans MS" panose="030F0702030302020204" pitchFamily="66" charset="0"/>
              </a:rPr>
              <a:t>	pre rýchle a čitateľné písanie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3200" dirty="0" smtClean="0">
                <a:latin typeface="Comic Sans MS" panose="030F0702030302020204" pitchFamily="66" charset="0"/>
              </a:rPr>
              <a:t>veľkosť malých písmen je o niečo väčšia       (pre ľahšie písanie)</a:t>
            </a:r>
          </a:p>
          <a:p>
            <a:pPr marL="285750" indent="-285750">
              <a:lnSpc>
                <a:spcPct val="150000"/>
              </a:lnSpc>
            </a:pPr>
            <a:endParaRPr lang="sk-SK" sz="3200" dirty="0" smtClean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3200" dirty="0" smtClean="0">
                <a:latin typeface="Comic Sans MS" panose="030F0702030302020204" pitchFamily="66" charset="0"/>
              </a:rPr>
              <a:t>mnohé písmená sú písané jedným ťahom</a:t>
            </a:r>
          </a:p>
        </p:txBody>
      </p:sp>
      <p:pic>
        <p:nvPicPr>
          <p:cNvPr id="6" name="Obrázok 5" descr="image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4020768"/>
            <a:ext cx="2643476" cy="16100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40598425"/>
      </p:ext>
    </p:extLst>
  </p:cSld>
  <p:clrMapOvr>
    <a:masterClrMapping/>
  </p:clrMapOvr>
  <p:transition spd="med" advClick="0" advTm="15000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620688"/>
            <a:ext cx="8352928" cy="5760640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70000"/>
              </a:lnSpc>
              <a:buFont typeface="Arial" pitchFamily="34" charset="0"/>
              <a:buChar char="•"/>
            </a:pPr>
            <a:r>
              <a:rPr lang="sk-SK" sz="1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v 1. ročníku sa píše kolmo</a:t>
            </a:r>
          </a:p>
          <a:p>
            <a:pPr algn="l">
              <a:lnSpc>
                <a:spcPct val="170000"/>
              </a:lnSpc>
              <a:buFont typeface="Arial" pitchFamily="34" charset="0"/>
              <a:buChar char="•"/>
            </a:pPr>
            <a:r>
              <a:rPr lang="sk-SK" sz="1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v druhom sa pridáva sklon</a:t>
            </a:r>
          </a:p>
          <a:p>
            <a:pPr algn="l">
              <a:lnSpc>
                <a:spcPct val="170000"/>
              </a:lnSpc>
              <a:buFont typeface="Arial" pitchFamily="34" charset="0"/>
              <a:buChar char="•"/>
            </a:pPr>
            <a:r>
              <a:rPr lang="sk-SK" sz="1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pri rýchlom písaní písmo vyzerá akoby bolo    	písané jedným ťahom</a:t>
            </a:r>
          </a:p>
          <a:p>
            <a:pPr algn="l">
              <a:lnSpc>
                <a:spcPct val="170000"/>
              </a:lnSpc>
              <a:buFont typeface="Arial" pitchFamily="34" charset="0"/>
              <a:buChar char="•"/>
            </a:pPr>
            <a:r>
              <a:rPr lang="sk-SK" sz="1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nezabúdajú dĺžne, mäkčene, bodky ... </a:t>
            </a:r>
          </a:p>
          <a:p>
            <a:pPr algn="l">
              <a:lnSpc>
                <a:spcPct val="170000"/>
              </a:lnSpc>
              <a:buFont typeface="Arial" pitchFamily="34" charset="0"/>
              <a:buChar char="•"/>
            </a:pPr>
            <a:r>
              <a:rPr lang="sk-SK" sz="1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v zahraničí sa písané písmo nepoužíva </a:t>
            </a:r>
            <a:br>
              <a:rPr lang="sk-SK" sz="1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sk-SK" sz="1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(Západná Európa používa takéto písmo 60 rokov) </a:t>
            </a:r>
          </a:p>
          <a:p>
            <a:pPr algn="l">
              <a:lnSpc>
                <a:spcPct val="170000"/>
              </a:lnSpc>
              <a:buFont typeface="Arial" pitchFamily="34" charset="0"/>
              <a:buChar char="•"/>
            </a:pPr>
            <a:r>
              <a:rPr lang="sk-SK" sz="1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deti sa učia písané písmo  </a:t>
            </a:r>
            <a:r>
              <a:rPr lang="sk-SK" sz="11200" b="1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č í t a ť </a:t>
            </a:r>
            <a:r>
              <a:rPr lang="sk-SK" sz="1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sk-SK" sz="1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sk-SK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sk-SK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sk-SK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sk-SK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sk-SK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sk-SK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sk-SK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sk-SK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endParaRPr lang="sk-SK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15000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sk-SK" sz="4000" b="1" dirty="0" smtClean="0">
                <a:solidFill>
                  <a:srgbClr val="FF0000"/>
                </a:solidFill>
              </a:rPr>
              <a:t/>
            </a:r>
            <a:br>
              <a:rPr lang="sk-SK" sz="4000" b="1" dirty="0" smtClean="0">
                <a:solidFill>
                  <a:srgbClr val="FF0000"/>
                </a:solidFill>
              </a:rPr>
            </a:br>
            <a:r>
              <a:rPr lang="sk-SK" sz="4000" b="1" dirty="0" smtClean="0">
                <a:solidFill>
                  <a:srgbClr val="FF0000"/>
                </a:solidFill>
                <a:latin typeface="Comic Sans MS" pitchFamily="66" charset="0"/>
              </a:rPr>
              <a:t>Viem písať 1. ročník </a:t>
            </a:r>
            <a:r>
              <a:rPr lang="sk-SK" b="1" dirty="0" smtClean="0">
                <a:latin typeface="Comic Sans MS" pitchFamily="66" charset="0"/>
              </a:rPr>
              <a:t/>
            </a:r>
            <a:br>
              <a:rPr lang="sk-SK" b="1" dirty="0" smtClean="0">
                <a:latin typeface="Comic Sans MS" pitchFamily="66" charset="0"/>
              </a:rPr>
            </a:br>
            <a:endParaRPr lang="sk-SK" dirty="0"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836712"/>
            <a:ext cx="8147248" cy="5289451"/>
          </a:xfrm>
        </p:spPr>
        <p:txBody>
          <a:bodyPr/>
          <a:lstStyle/>
          <a:p>
            <a:r>
              <a:rPr lang="sk-SK" sz="2800" dirty="0" err="1" smtClean="0">
                <a:latin typeface="Comic Sans MS" pitchFamily="66" charset="0"/>
              </a:rPr>
              <a:t>sada</a:t>
            </a:r>
            <a:r>
              <a:rPr lang="sk-SK" sz="2800" dirty="0" smtClean="0">
                <a:latin typeface="Comic Sans MS" pitchFamily="66" charset="0"/>
              </a:rPr>
              <a:t> obsahuje</a:t>
            </a:r>
            <a:r>
              <a:rPr lang="sk-SK" sz="2800" b="1" dirty="0" smtClean="0">
                <a:latin typeface="Comic Sans MS" pitchFamily="66" charset="0"/>
              </a:rPr>
              <a:t> 2 diely</a:t>
            </a:r>
            <a:r>
              <a:rPr lang="sk-SK" sz="2800" dirty="0" smtClean="0">
                <a:latin typeface="Comic Sans MS" pitchFamily="66" charset="0"/>
              </a:rPr>
              <a:t> písaniek pre 1. ročník </a:t>
            </a:r>
          </a:p>
          <a:p>
            <a:pPr>
              <a:buNone/>
            </a:pPr>
            <a:r>
              <a:rPr lang="sk-SK" sz="2800" dirty="0" smtClean="0">
                <a:latin typeface="Comic Sans MS" pitchFamily="66" charset="0"/>
              </a:rPr>
              <a:t>v slovenskom jazyku</a:t>
            </a:r>
          </a:p>
          <a:p>
            <a:r>
              <a:rPr lang="sk-SK" sz="2800" dirty="0" smtClean="0">
                <a:latin typeface="Comic Sans MS" pitchFamily="66" charset="0"/>
              </a:rPr>
              <a:t>sú určené na nácvik písma </a:t>
            </a:r>
            <a:r>
              <a:rPr lang="sk-SK" sz="2800" dirty="0" err="1" smtClean="0">
                <a:latin typeface="Comic Sans MS" pitchFamily="66" charset="0"/>
              </a:rPr>
              <a:t>Comenia</a:t>
            </a:r>
            <a:r>
              <a:rPr lang="sk-SK" sz="2800" dirty="0" smtClean="0">
                <a:latin typeface="Comic Sans MS" pitchFamily="66" charset="0"/>
              </a:rPr>
              <a:t> </a:t>
            </a:r>
            <a:r>
              <a:rPr lang="sk-SK" sz="2800" dirty="0" err="1" smtClean="0">
                <a:latin typeface="Comic Sans MS" pitchFamily="66" charset="0"/>
              </a:rPr>
              <a:t>Script</a:t>
            </a:r>
            <a:endParaRPr lang="sk-SK" sz="2800" dirty="0" smtClean="0">
              <a:latin typeface="Comic Sans MS" pitchFamily="66" charset="0"/>
            </a:endParaRPr>
          </a:p>
          <a:p>
            <a:pPr>
              <a:buNone/>
            </a:pPr>
            <a:endParaRPr lang="sk-SK" dirty="0"/>
          </a:p>
        </p:txBody>
      </p:sp>
      <p:pic>
        <p:nvPicPr>
          <p:cNvPr id="4" name="Picture 2" descr="http://neoluxor.cz/files/4/97880872010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3492896" cy="24741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lencova.eu/images/sesit_a5_ukazk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775" r="5233" b="12096"/>
          <a:stretch/>
        </p:blipFill>
        <p:spPr bwMode="auto">
          <a:xfrm>
            <a:off x="0" y="4618281"/>
            <a:ext cx="3707499" cy="22397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rodinka.sk/typo3temp/pics/7ba6d9977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261" y="2708920"/>
            <a:ext cx="5344397" cy="3996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15000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922114"/>
          </a:xfrm>
        </p:spPr>
        <p:txBody>
          <a:bodyPr>
            <a:noAutofit/>
          </a:bodyPr>
          <a:lstStyle/>
          <a:p>
            <a:r>
              <a:rPr lang="sk-SK" sz="3600" b="1" dirty="0" smtClean="0">
                <a:solidFill>
                  <a:srgbClr val="FF0000"/>
                </a:solidFill>
                <a:latin typeface="Comic Sans MS" pitchFamily="66" charset="0"/>
              </a:rPr>
              <a:t>Písanky „Viem písať na cestách“ </a:t>
            </a:r>
            <a:br>
              <a:rPr lang="sk-SK" sz="36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sk-SK" sz="2800" b="1" dirty="0" smtClean="0">
                <a:solidFill>
                  <a:srgbClr val="FF0000"/>
                </a:solidFill>
                <a:latin typeface="Comic Sans MS" pitchFamily="66" charset="0"/>
              </a:rPr>
              <a:t>pre 2. ročník</a:t>
            </a:r>
            <a:endParaRPr lang="sk-SK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sk-SK" sz="2800" dirty="0" smtClean="0">
                <a:latin typeface="Comic Sans MS" pitchFamily="66" charset="0"/>
              </a:rPr>
              <a:t>písanky - 2 diely, nadväzujú na písanky </a:t>
            </a:r>
          </a:p>
          <a:p>
            <a:pPr marL="0" indent="0">
              <a:buNone/>
            </a:pPr>
            <a:r>
              <a:rPr lang="sk-SK" sz="2800" b="1" dirty="0" smtClean="0">
                <a:latin typeface="Comic Sans MS" pitchFamily="66" charset="0"/>
              </a:rPr>
              <a:t>Viem písať 1. ročník</a:t>
            </a:r>
            <a:endParaRPr lang="sk-SK" sz="2800" dirty="0" smtClean="0">
              <a:latin typeface="Comic Sans MS" pitchFamily="66" charset="0"/>
            </a:endParaRPr>
          </a:p>
          <a:p>
            <a:r>
              <a:rPr lang="sk-SK" sz="2800" dirty="0" smtClean="0">
                <a:latin typeface="Comic Sans MS" pitchFamily="66" charset="0"/>
              </a:rPr>
              <a:t>písanky sú poňaté ako cesta okolo sveta</a:t>
            </a:r>
          </a:p>
          <a:p>
            <a:r>
              <a:rPr lang="sk-SK" sz="2800" dirty="0" smtClean="0">
                <a:latin typeface="Comic Sans MS" pitchFamily="66" charset="0"/>
              </a:rPr>
              <a:t> s každým písmenom žiaci navštívia jednu krajinu, ktorá sa na dané písmeno viaže 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4" name="Obrázok 3" descr="Viem písať na cestách 2. ročník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3758063"/>
            <a:ext cx="2304256" cy="3099937"/>
          </a:xfrm>
          <a:prstGeom prst="rect">
            <a:avLst/>
          </a:prstGeom>
        </p:spPr>
      </p:pic>
      <p:pic>
        <p:nvPicPr>
          <p:cNvPr id="5" name="Obrázok 4" descr="Viem písať na cestách 2. ročník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3789040"/>
            <a:ext cx="2356492" cy="3068960"/>
          </a:xfrm>
          <a:prstGeom prst="rect">
            <a:avLst/>
          </a:prstGeom>
        </p:spPr>
      </p:pic>
    </p:spTree>
  </p:cSld>
  <p:clrMapOvr>
    <a:masterClrMapping/>
  </p:clrMapOvr>
  <p:transition spd="med" advClick="0" advTm="15000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/>
            </a:r>
            <a:br>
              <a:rPr lang="pl-PL" b="1" dirty="0" smtClean="0">
                <a:solidFill>
                  <a:srgbClr val="FF0000"/>
                </a:solidFill>
              </a:rPr>
            </a:br>
            <a:r>
              <a:rPr lang="pl-PL" b="1" dirty="0" smtClean="0">
                <a:solidFill>
                  <a:srgbClr val="FF0000"/>
                </a:solidFill>
                <a:latin typeface="Comic Sans MS" pitchFamily="66" charset="0"/>
              </a:rPr>
              <a:t>Putujeme za písmom 3. ročník</a:t>
            </a:r>
            <a:r>
              <a:rPr lang="pl-PL" b="1" dirty="0" smtClean="0">
                <a:latin typeface="Comic Sans MS" pitchFamily="66" charset="0"/>
              </a:rPr>
              <a:t/>
            </a:r>
            <a:br>
              <a:rPr lang="pl-PL" b="1" dirty="0" smtClean="0">
                <a:latin typeface="Comic Sans MS" pitchFamily="66" charset="0"/>
              </a:rPr>
            </a:br>
            <a:endParaRPr lang="sk-SK" dirty="0"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857232"/>
            <a:ext cx="6572264" cy="5572164"/>
          </a:xfrm>
        </p:spPr>
        <p:txBody>
          <a:bodyPr>
            <a:normAutofit/>
          </a:bodyPr>
          <a:lstStyle/>
          <a:p>
            <a:r>
              <a:rPr lang="sk-SK" sz="2800" dirty="0" smtClean="0">
                <a:latin typeface="Comic Sans MS" pitchFamily="66" charset="0"/>
              </a:rPr>
              <a:t>plnofarebná a bohato ilustrovaná písanka nadväzuje na písanky </a:t>
            </a:r>
          </a:p>
          <a:p>
            <a:pPr marL="0" indent="0">
              <a:buNone/>
            </a:pPr>
            <a:r>
              <a:rPr lang="sk-SK" sz="2800" b="1" dirty="0">
                <a:latin typeface="Comic Sans MS" pitchFamily="66" charset="0"/>
              </a:rPr>
              <a:t> </a:t>
            </a:r>
            <a:r>
              <a:rPr lang="sk-SK" sz="2800" b="1" dirty="0" smtClean="0">
                <a:latin typeface="Comic Sans MS" pitchFamily="66" charset="0"/>
              </a:rPr>
              <a:t> Viem písať na cestách</a:t>
            </a:r>
            <a:endParaRPr lang="sk-SK" sz="2800" dirty="0" smtClean="0">
              <a:latin typeface="Comic Sans MS" pitchFamily="66" charset="0"/>
            </a:endParaRPr>
          </a:p>
          <a:p>
            <a:r>
              <a:rPr lang="sk-SK" sz="2800" dirty="0" smtClean="0">
                <a:latin typeface="Comic Sans MS" pitchFamily="66" charset="0"/>
              </a:rPr>
              <a:t> písanka je určená pre žiakov </a:t>
            </a:r>
          </a:p>
          <a:p>
            <a:pPr>
              <a:buNone/>
            </a:pPr>
            <a:r>
              <a:rPr lang="sk-SK" sz="2800" dirty="0" smtClean="0">
                <a:latin typeface="Comic Sans MS" pitchFamily="66" charset="0"/>
              </a:rPr>
              <a:t>    3. - 9. ročníka a dáva nahliadnuť</a:t>
            </a:r>
          </a:p>
          <a:p>
            <a:pPr>
              <a:buNone/>
            </a:pPr>
            <a:r>
              <a:rPr lang="sk-SK" sz="2800" dirty="0" smtClean="0">
                <a:latin typeface="Comic Sans MS" pitchFamily="66" charset="0"/>
              </a:rPr>
              <a:t>    do histórie písma</a:t>
            </a:r>
          </a:p>
          <a:p>
            <a:r>
              <a:rPr lang="sk-SK" sz="2800" dirty="0" smtClean="0">
                <a:latin typeface="Comic Sans MS" pitchFamily="66" charset="0"/>
              </a:rPr>
              <a:t>umožňuje putovať v čase </a:t>
            </a:r>
          </a:p>
          <a:p>
            <a:pPr>
              <a:buNone/>
            </a:pPr>
            <a:r>
              <a:rPr lang="sk-SK" sz="2800" dirty="0" smtClean="0">
                <a:latin typeface="Comic Sans MS" pitchFamily="66" charset="0"/>
              </a:rPr>
              <a:t>   od počiatkov písma až po súčasnosť</a:t>
            </a:r>
            <a:endParaRPr lang="sk-SK" sz="2800" dirty="0">
              <a:latin typeface="Comic Sans MS" pitchFamily="66" charset="0"/>
            </a:endParaRPr>
          </a:p>
        </p:txBody>
      </p:sp>
      <p:pic>
        <p:nvPicPr>
          <p:cNvPr id="5" name="Obrázok 4" descr="Putujeme za písmom 3. roční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1857364"/>
            <a:ext cx="2571768" cy="4357718"/>
          </a:xfrm>
          <a:prstGeom prst="rect">
            <a:avLst/>
          </a:prstGeom>
        </p:spPr>
      </p:pic>
    </p:spTree>
  </p:cSld>
  <p:clrMapOvr>
    <a:masterClrMapping/>
  </p:clrMapOvr>
  <p:transition spd="med" advClick="0" advTm="15000"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239</Words>
  <Application>Microsoft Office PowerPoint</Application>
  <PresentationFormat>Prezentácia na obrazovke (4:3)</PresentationFormat>
  <Paragraphs>71</Paragraphs>
  <Slides>18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19" baseType="lpstr">
      <vt:lpstr>Motív Office</vt:lpstr>
      <vt:lpstr>Snímka 1</vt:lpstr>
      <vt:lpstr>Snímka 2</vt:lpstr>
      <vt:lpstr>Snímka 3</vt:lpstr>
      <vt:lpstr>Autorka:   Radana Lencová</vt:lpstr>
      <vt:lpstr>Snímka 5</vt:lpstr>
      <vt:lpstr>Snímka 6</vt:lpstr>
      <vt:lpstr> Viem písať 1. ročník  </vt:lpstr>
      <vt:lpstr>Písanky „Viem písať na cestách“  pre 2. ročník</vt:lpstr>
      <vt:lpstr> Putujeme za písmom 3. ročník </vt:lpstr>
      <vt:lpstr>Písané (spojité) písmo</vt:lpstr>
      <vt:lpstr>Snímka 11</vt:lpstr>
      <vt:lpstr>Snímka 12</vt:lpstr>
      <vt:lpstr>Snímka 13</vt:lpstr>
      <vt:lpstr>Porovnanie písma</vt:lpstr>
      <vt:lpstr>Snímka 15</vt:lpstr>
      <vt:lpstr>Snímka 16</vt:lpstr>
      <vt:lpstr>Snímka 17</vt:lpstr>
      <vt:lpstr>Na záver, čo prináša nové písmo 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Rezničáková</dc:creator>
  <cp:lastModifiedBy>Ekonomka</cp:lastModifiedBy>
  <cp:revision>75</cp:revision>
  <dcterms:created xsi:type="dcterms:W3CDTF">2014-08-12T15:15:11Z</dcterms:created>
  <dcterms:modified xsi:type="dcterms:W3CDTF">2023-03-24T11:58:04Z</dcterms:modified>
</cp:coreProperties>
</file>