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22"/>
  </p:notesMasterIdLst>
  <p:handoutMasterIdLst>
    <p:handoutMasterId r:id="rId23"/>
  </p:handoutMasterIdLst>
  <p:sldIdLst>
    <p:sldId id="256" r:id="rId5"/>
    <p:sldId id="266" r:id="rId6"/>
    <p:sldId id="267" r:id="rId7"/>
    <p:sldId id="268" r:id="rId8"/>
    <p:sldId id="257" r:id="rId9"/>
    <p:sldId id="258" r:id="rId10"/>
    <p:sldId id="259" r:id="rId11"/>
    <p:sldId id="260" r:id="rId12"/>
    <p:sldId id="261" r:id="rId13"/>
    <p:sldId id="262" r:id="rId14"/>
    <p:sldId id="271" r:id="rId15"/>
    <p:sldId id="263" r:id="rId16"/>
    <p:sldId id="265" r:id="rId17"/>
    <p:sldId id="264" r:id="rId18"/>
    <p:sldId id="269" r:id="rId19"/>
    <p:sldId id="270" r:id="rId20"/>
    <p:sldId id="272" r:id="rId21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DBCC44-A8BE-DBEE-8186-4074C2851888}" v="116" dt="2023-02-02T20:03:19.219"/>
    <p1510:client id="{205D64A6-C804-5D61-0857-2936F8D8FB85}" v="134" dt="2023-02-02T18:53:23.800"/>
    <p1510:client id="{56F0220C-5D5B-A310-FCC2-47EA1F32A6FF}" v="443" dt="2023-02-01T19:31:31.216"/>
    <p1510:client id="{6C557AD7-73E1-DFC6-E5CF-D4C9C15EE261}" v="435" dt="2023-02-02T19:31:45.022"/>
    <p1510:client id="{A5DED54A-AFF7-5E01-4BE0-34FAB0341384}" v="2" dt="2023-02-02T21:29:31.784"/>
    <p1510:client id="{C12314F9-6009-2992-0C92-4D96F6DE16CA}" v="2" dt="2023-02-04T16:46:01.582"/>
    <p1510:client id="{C5827CC7-5025-5969-FAF9-12D44A717BC7}" v="122" dt="2023-02-02T20:36:52.244"/>
    <p1510:client id="{D1570D47-E7A2-E4B2-16A6-3743C49A91B7}" v="17" dt="2023-02-02T18:59:14.473"/>
    <p1510:client id="{F1E88961-37F0-5C0E-1004-5EF211634642}" v="229" dt="2023-02-08T16:22:34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8" autoAdjust="0"/>
  </p:normalViewPr>
  <p:slideViewPr>
    <p:cSldViewPr snapToGrid="0">
      <p:cViewPr varScale="1">
        <p:scale>
          <a:sx n="107" d="100"/>
          <a:sy n="107" d="100"/>
        </p:scale>
        <p:origin x="-10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xmlns="" id="{C9DC64E7-57FE-4DAF-ADDD-E08D47A2D2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xmlns="" id="{E9733D69-DB27-44FF-A953-DFC3C3D95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CA44-12FF-4074-B6D8-505DB15FD871}" type="datetimeFigureOut">
              <a:rPr lang="sk-SK" smtClean="0"/>
              <a:t>19. 6. 2023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xmlns="" id="{50702834-D63A-4024-BA25-524EC3E5F5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xmlns="" id="{8C31B593-D92D-48BD-AF73-AE42F7B09C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7F7FA-BF92-4BA2-99A4-C0BA51CC0D3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1605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F1084-2626-44A1-89DC-C0636C94A6A5}" type="datetimeFigureOut">
              <a:rPr lang="sk-SK" smtClean="0"/>
              <a:t>19. 6. 2023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A2FBA-3872-4FF0-B93A-44D88D4B466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3661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23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/>
              <a:t>Kliknite sem a upravte štýl predlohy podnadpisov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6591E51-561D-418F-A89D-E984992D85CE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 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253AEE-65F7-431A-8CB6-0003D5AF3FC1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28A4D05-9E6B-4A19-8830-148E1E33BB98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952BE2-1D5B-4DFD-AF70-5392CC01C937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33B7565-3248-474C-A6B0-1A0D1AF14533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3F8F49-F488-45FF-ADC9-980D05D1107F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71E05F-8F92-4896-9775-5131004CE160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C726AE-08B7-4C1A-91DD-62BB5C6D410A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Obdĺžni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4D5F01-CF2D-4A4A-9C9B-A6D9A738EB32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B6B36D3-024A-4BF1-8158-A6DF53B21334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symbol obrázka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k-SK"/>
              <a:t>Ak chcete pridať obrázok, kliknite na ikonu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FFCF67-BDDA-4102-8F94-6C9D199D7C40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k-SK"/>
              <a:t>Upraviť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E143FD79-8C54-46AA-9964-8E5B1BDEF921}" type="datetime1">
              <a:rPr lang="sk-SK" smtClean="0"/>
              <a:t>19. 6. 2023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bdĺžnik 14">
            <a:extLst>
              <a:ext uri="{FF2B5EF4-FFF2-40B4-BE49-F238E27FC236}">
                <a16:creationId xmlns:a16="http://schemas.microsoft.com/office/drawing/2014/main" xmlns="" id="{493D4EDA-58E0-40CC-B3CA-14CDEB349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xmlns="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xmlns="" id="{AA9EB0BC-A85E-4C26-B355-5DFCEF6CCB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xmlns="" id="{3643E56B-BD42-413D-B17D-7958270F5D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bdĺžnik 18">
              <a:extLst>
                <a:ext uri="{FF2B5EF4-FFF2-40B4-BE49-F238E27FC236}">
                  <a16:creationId xmlns:a16="http://schemas.microsoft.com/office/drawing/2014/main" xmlns="" id="{96C04F74-9467-4FA5-95DC-8D481A2974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bdĺžnik 19">
              <a:extLst>
                <a:ext uri="{FF2B5EF4-FFF2-40B4-BE49-F238E27FC236}">
                  <a16:creationId xmlns:a16="http://schemas.microsoft.com/office/drawing/2014/main" xmlns="" id="{D73DE1C3-5C37-42E9-A3F0-256F193832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Obdĺžnik 21">
            <a:extLst>
              <a:ext uri="{FF2B5EF4-FFF2-40B4-BE49-F238E27FC236}">
                <a16:creationId xmlns:a16="http://schemas.microsoft.com/office/drawing/2014/main" xmlns="" id="{4A2E7EC3-E07C-46CE-9B25-41865A506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 rtlCol="0">
            <a:noAutofit/>
          </a:bodyPr>
          <a:lstStyle/>
          <a:p>
            <a:pPr rtl="0"/>
            <a:r>
              <a:rPr lang="sk-SK" sz="4500" dirty="0" err="1" smtClean="0">
                <a:solidFill>
                  <a:schemeClr val="bg1"/>
                </a:solidFill>
              </a:rPr>
              <a:t>EraSmus</a:t>
            </a:r>
            <a:r>
              <a:rPr lang="sk-SK" sz="4500" dirty="0">
                <a:solidFill>
                  <a:schemeClr val="bg1"/>
                </a:solidFill>
              </a:rPr>
              <a:t>+ </a:t>
            </a:r>
            <a:r>
              <a:rPr lang="sk-SK" sz="4500" dirty="0" smtClean="0">
                <a:solidFill>
                  <a:schemeClr val="bg1"/>
                </a:solidFill>
              </a:rPr>
              <a:t>     Slovinsko</a:t>
            </a:r>
            <a:endParaRPr lang="sk-SK" sz="45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r>
              <a:rPr lang="sk-SK" dirty="0">
                <a:solidFill>
                  <a:srgbClr val="7CEBFF"/>
                </a:solidFill>
              </a:rPr>
              <a:t>Maroš </a:t>
            </a:r>
            <a:r>
              <a:rPr lang="sk-SK" dirty="0" err="1">
                <a:solidFill>
                  <a:srgbClr val="7CEBFF"/>
                </a:solidFill>
              </a:rPr>
              <a:t>Sokolák</a:t>
            </a:r>
            <a:r>
              <a:rPr lang="sk-SK" dirty="0">
                <a:solidFill>
                  <a:srgbClr val="7CEBFF"/>
                </a:solidFill>
              </a:rPr>
              <a:t>, Zdenko sokolovský, Filip Pramuk, Samuel </a:t>
            </a:r>
            <a:r>
              <a:rPr lang="sk-SK" dirty="0" err="1">
                <a:solidFill>
                  <a:srgbClr val="7CEBFF"/>
                </a:solidFill>
              </a:rPr>
              <a:t>Garstka</a:t>
            </a:r>
            <a:r>
              <a:rPr lang="sk-SK" dirty="0">
                <a:solidFill>
                  <a:srgbClr val="7CEBFF"/>
                </a:solidFill>
              </a:rPr>
              <a:t>, Matej Motyka, Terézia </a:t>
            </a:r>
            <a:r>
              <a:rPr lang="sk-SK" dirty="0" err="1">
                <a:solidFill>
                  <a:srgbClr val="7CEBFF"/>
                </a:solidFill>
              </a:rPr>
              <a:t>Minďašová</a:t>
            </a:r>
            <a:endParaRPr lang="sk-SK" dirty="0">
              <a:solidFill>
                <a:srgbClr val="7CE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D4EBD6B-FB26-DFEF-C1CA-59078336F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7" r="1" b="1"/>
          <a:stretch/>
        </p:blipFill>
        <p:spPr>
          <a:xfrm>
            <a:off x="449475" y="3107816"/>
            <a:ext cx="3699935" cy="2202738"/>
          </a:xfrm>
          <a:prstGeom prst="rect">
            <a:avLst/>
          </a:prstGeom>
        </p:spPr>
      </p:pic>
      <p:pic>
        <p:nvPicPr>
          <p:cNvPr id="7" name="Picture 6" descr="Adria Tehnika | Šolski center Škofja Loka">
            <a:extLst>
              <a:ext uri="{FF2B5EF4-FFF2-40B4-BE49-F238E27FC236}">
                <a16:creationId xmlns:a16="http://schemas.microsoft.com/office/drawing/2014/main" xmlns="" id="{4E4E5F40-CDB4-4565-C44C-081D8AFF8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r="4155" b="3"/>
          <a:stretch/>
        </p:blipFill>
        <p:spPr bwMode="auto">
          <a:xfrm>
            <a:off x="449475" y="2327631"/>
            <a:ext cx="3699935" cy="220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16F8C49B-9A8B-DA19-36B8-96A4D3992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770" y="2180496"/>
            <a:ext cx="7225075" cy="367830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sk-SK" b="0" i="0">
                <a:effectLst/>
                <a:latin typeface="Montserrat" panose="00000500000000000000" pitchFamily="2" charset="-18"/>
              </a:rPr>
              <a:t>Adria Tehnika získala skúsenosti s viac ako 50-ročnou údržbou rôznych typov lietadiel. </a:t>
            </a:r>
          </a:p>
          <a:p>
            <a:pPr>
              <a:lnSpc>
                <a:spcPct val="90000"/>
              </a:lnSpc>
            </a:pPr>
            <a:r>
              <a:rPr lang="sk-SK" b="0" i="0">
                <a:effectLst/>
                <a:latin typeface="Montserrat" panose="00000500000000000000" pitchFamily="2" charset="-18"/>
              </a:rPr>
              <a:t>Od roku 2010 je Adria Tehnika samostatným subjektom, ktorý je teraz v úplnom vlastníctve Avia Prime Group. </a:t>
            </a:r>
          </a:p>
          <a:p>
            <a:pPr>
              <a:lnSpc>
                <a:spcPct val="90000"/>
              </a:lnSpc>
            </a:pPr>
            <a:r>
              <a:rPr lang="sk-SK" b="0" i="0">
                <a:effectLst/>
                <a:latin typeface="Montserrat" panose="00000500000000000000" pitchFamily="2" charset="-18"/>
              </a:rPr>
              <a:t>V Ľubľane udržiavame typ lietadla rodiny A320 od roku 1989. Od roku 2018 je Adria Tehnika uznávaná ako Airbus MRO Provider. </a:t>
            </a:r>
          </a:p>
          <a:p>
            <a:pPr>
              <a:lnSpc>
                <a:spcPct val="90000"/>
              </a:lnSpc>
            </a:pPr>
            <a:r>
              <a:rPr lang="sk-SK" b="0" i="0">
                <a:effectLst/>
                <a:latin typeface="Montserrat" panose="00000500000000000000" pitchFamily="2" charset="-18"/>
              </a:rPr>
              <a:t>V roku 2002 Bombardier vybral našu spoločnosť ako prvé autorizované servisné zariadenie Bombardier pre rodinu CRJ v Európe. </a:t>
            </a:r>
          </a:p>
          <a:p>
            <a:pPr>
              <a:lnSpc>
                <a:spcPct val="90000"/>
              </a:lnSpc>
            </a:pPr>
            <a:r>
              <a:rPr lang="sk-SK" b="0" i="0">
                <a:effectLst/>
                <a:latin typeface="Montserrat" panose="00000500000000000000" pitchFamily="2" charset="-18"/>
              </a:rPr>
              <a:t>Sme hrdí na jednu z najvyšších expedičných spoľahlivostí pre prúdové lietadlá rodiny CRJ.</a:t>
            </a:r>
            <a:endParaRPr lang="sl-SI"/>
          </a:p>
          <a:p>
            <a:pPr marL="0" indent="0">
              <a:lnSpc>
                <a:spcPct val="90000"/>
              </a:lnSpc>
              <a:buNone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8750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BE09721-BBFB-476F-CCAB-88EF903C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Ljubljana tour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xmlns="" id="{47072D67-631E-890C-1B70-88F988430FC5}"/>
              </a:ext>
            </a:extLst>
          </p:cNvPr>
          <p:cNvSpPr txBox="1">
            <a:spLocks/>
          </p:cNvSpPr>
          <p:nvPr/>
        </p:nvSpPr>
        <p:spPr>
          <a:xfrm>
            <a:off x="612515" y="3576905"/>
            <a:ext cx="3353378" cy="3434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5435" indent="-305435"/>
            <a:r>
              <a:rPr lang="en-US" sz="2000" dirty="0" smtClean="0"/>
              <a:t>N</a:t>
            </a:r>
            <a:r>
              <a:rPr lang="sk-SK" sz="2000" dirty="0" smtClean="0"/>
              <a:t>a</a:t>
            </a:r>
            <a:r>
              <a:rPr lang="en-US" sz="2000" dirty="0" err="1" smtClean="0"/>
              <a:t>sledovala</a:t>
            </a:r>
            <a:r>
              <a:rPr lang="en-US" sz="2000" dirty="0" smtClean="0"/>
              <a:t> </a:t>
            </a:r>
            <a:r>
              <a:rPr lang="en-US" sz="2000" dirty="0"/>
              <a:t>tour v </a:t>
            </a:r>
            <a:r>
              <a:rPr lang="en-US" sz="2000" dirty="0" err="1"/>
              <a:t>hlavnom</a:t>
            </a:r>
            <a:r>
              <a:rPr lang="en-US" sz="2000" dirty="0"/>
              <a:t> </a:t>
            </a:r>
            <a:r>
              <a:rPr lang="en-US" sz="2000" dirty="0" err="1"/>
              <a:t>meste</a:t>
            </a:r>
            <a:r>
              <a:rPr lang="en-US" sz="2000" dirty="0"/>
              <a:t> Ljubljana</a:t>
            </a:r>
          </a:p>
          <a:p>
            <a:pPr marL="305435" indent="-305435"/>
            <a:r>
              <a:rPr lang="en-US" sz="2000" dirty="0" err="1"/>
              <a:t>Navštívili</a:t>
            </a:r>
            <a:r>
              <a:rPr lang="en-US" sz="2000" dirty="0"/>
              <a:t> </a:t>
            </a:r>
            <a:r>
              <a:rPr lang="en-US" sz="2000" dirty="0" err="1"/>
              <a:t>sme</a:t>
            </a:r>
            <a:r>
              <a:rPr lang="en-US" sz="2000" dirty="0"/>
              <a:t> </a:t>
            </a:r>
            <a:r>
              <a:rPr lang="en-US" sz="2000" dirty="0" err="1"/>
              <a:t>historické</a:t>
            </a:r>
            <a:r>
              <a:rPr lang="en-US" sz="2000" dirty="0"/>
              <a:t> </a:t>
            </a:r>
            <a:r>
              <a:rPr lang="en-US" sz="2000" dirty="0" err="1"/>
              <a:t>mosty</a:t>
            </a:r>
            <a:r>
              <a:rPr lang="en-US" sz="2000" dirty="0"/>
              <a:t> a </a:t>
            </a:r>
            <a:r>
              <a:rPr lang="en-US" sz="2000" dirty="0" err="1"/>
              <a:t>pamiatky</a:t>
            </a:r>
            <a:r>
              <a:rPr lang="en-US" sz="2000" dirty="0"/>
              <a:t> </a:t>
            </a:r>
          </a:p>
          <a:p>
            <a:pPr marL="305435" indent="-305435"/>
            <a:r>
              <a:rPr lang="en-US" sz="2000" dirty="0" err="1"/>
              <a:t>Napr</a:t>
            </a:r>
            <a:r>
              <a:rPr lang="en-US" sz="2000" dirty="0"/>
              <a:t>.: </a:t>
            </a:r>
            <a:r>
              <a:rPr lang="en-US" sz="2000" dirty="0" err="1"/>
              <a:t>Dračí</a:t>
            </a:r>
            <a:r>
              <a:rPr lang="en-US" sz="2000" dirty="0"/>
              <a:t> most, </a:t>
            </a:r>
            <a:r>
              <a:rPr lang="en-US" sz="2000" dirty="0" err="1"/>
              <a:t>Trojmostie</a:t>
            </a:r>
            <a:r>
              <a:rPr lang="en-US" sz="2000" dirty="0"/>
              <a:t>,  </a:t>
            </a:r>
            <a:r>
              <a:rPr lang="en-US" sz="2000" dirty="0" err="1"/>
              <a:t>Mäsiarský</a:t>
            </a:r>
            <a:r>
              <a:rPr lang="en-US" sz="2000" dirty="0"/>
              <a:t> most</a:t>
            </a:r>
          </a:p>
          <a:p>
            <a:pPr marL="305435" indent="-305435"/>
            <a:r>
              <a:rPr lang="en-US" sz="2000" dirty="0" err="1"/>
              <a:t>Potom</a:t>
            </a:r>
            <a:r>
              <a:rPr lang="en-US" sz="2000" dirty="0"/>
              <a:t> </a:t>
            </a:r>
            <a:r>
              <a:rPr lang="en-US" sz="2000" dirty="0" err="1"/>
              <a:t>bol</a:t>
            </a:r>
            <a:r>
              <a:rPr lang="en-US" sz="2000" dirty="0"/>
              <a:t> 6 </a:t>
            </a:r>
            <a:r>
              <a:rPr lang="en-US" sz="2000" dirty="0" err="1"/>
              <a:t>hodinový</a:t>
            </a:r>
            <a:r>
              <a:rPr lang="en-US" sz="2000" dirty="0"/>
              <a:t> </a:t>
            </a:r>
            <a:r>
              <a:rPr lang="en-US" sz="2000" dirty="0" err="1" smtClean="0"/>
              <a:t>rozchod</a:t>
            </a:r>
            <a:r>
              <a:rPr lang="sk-SK" sz="2000" dirty="0"/>
              <a:t> </a:t>
            </a:r>
            <a:r>
              <a:rPr lang="sk-SK" sz="2000" dirty="0" smtClean="0"/>
              <a:t>– individuálna prehliadka</a:t>
            </a:r>
            <a:r>
              <a:rPr lang="en-US" sz="2000" dirty="0">
                <a:ea typeface="+mn-lt"/>
                <a:cs typeface="+mn-lt"/>
              </a:rPr>
              <a:t>    </a:t>
            </a:r>
          </a:p>
          <a:p>
            <a:pPr marL="0" indent="0">
              <a:buNone/>
            </a:pPr>
            <a:r>
              <a:rPr lang="en-US" sz="2000" dirty="0"/>
              <a:t>    </a:t>
            </a:r>
          </a:p>
          <a:p>
            <a:pPr marL="305435" indent="-305435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</p:txBody>
      </p:sp>
      <p:pic>
        <p:nvPicPr>
          <p:cNvPr id="5" name="Obrázok 5" descr="Obrázok, na ktorom je vonkajšie, zem, spôsob, dav&#10;&#10;Automaticky generovaný popis">
            <a:extLst>
              <a:ext uri="{FF2B5EF4-FFF2-40B4-BE49-F238E27FC236}">
                <a16:creationId xmlns:a16="http://schemas.microsoft.com/office/drawing/2014/main" xmlns="" id="{B8940B3D-F1D6-CBDC-FCEA-18F8ABCD8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2" r="-1" b="4361"/>
          <a:stretch/>
        </p:blipFill>
        <p:spPr>
          <a:xfrm>
            <a:off x="4244443" y="1892627"/>
            <a:ext cx="3699935" cy="4497938"/>
          </a:xfrm>
          <a:prstGeom prst="rect">
            <a:avLst/>
          </a:prstGeom>
        </p:spPr>
      </p:pic>
      <p:pic>
        <p:nvPicPr>
          <p:cNvPr id="4" name="Obrázok 4" descr="Obrázok, na ktorom je obloha, vonkajšie, staré&#10;&#10;Automaticky generovaný popis">
            <a:extLst>
              <a:ext uri="{FF2B5EF4-FFF2-40B4-BE49-F238E27FC236}">
                <a16:creationId xmlns:a16="http://schemas.microsoft.com/office/drawing/2014/main" xmlns="" id="{B2C852DC-2A26-6235-E240-ABC1BE92F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824" r="-1" b="-1"/>
          <a:stretch/>
        </p:blipFill>
        <p:spPr>
          <a:xfrm>
            <a:off x="8042494" y="1892627"/>
            <a:ext cx="3699935" cy="44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4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A59258C-AAC2-41CD-973C-7439B122A3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516B72-0116-42B2-82A2-B11218A366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DACABE-60B7-D326-2BDA-FCF342B2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sk-SK" sz="5400" dirty="0">
                <a:solidFill>
                  <a:srgbClr val="FFFFFF"/>
                </a:solidFill>
              </a:rPr>
              <a:t>Štvrtok -</a:t>
            </a:r>
            <a:br>
              <a:rPr lang="sk-SK" sz="5400" dirty="0">
                <a:solidFill>
                  <a:srgbClr val="FFFFFF"/>
                </a:solidFill>
              </a:rPr>
            </a:br>
            <a:r>
              <a:rPr lang="sk-SK" sz="5400" dirty="0">
                <a:solidFill>
                  <a:srgbClr val="FFFFFF"/>
                </a:solidFill>
              </a:rPr>
              <a:t>piloti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DB507F-21B7-4C27-B0FC-D9C465C6D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B1AE17-B7A3-4363-95CD-25441E2FF1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380F7E2-DF97-BAAF-6D7E-1A0616CE5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6249" y="1033390"/>
            <a:ext cx="4824557" cy="2011089"/>
          </a:xfrm>
          <a:ln w="57150">
            <a:noFill/>
          </a:ln>
        </p:spPr>
        <p:txBody>
          <a:bodyPr anchor="ctr">
            <a:normAutofit/>
          </a:bodyPr>
          <a:lstStyle/>
          <a:p>
            <a:pPr marL="305435" indent="-305435"/>
            <a:r>
              <a:rPr lang="sk-SK" sz="2000" dirty="0">
                <a:solidFill>
                  <a:schemeClr val="accent2">
                    <a:lumMod val="50000"/>
                  </a:schemeClr>
                </a:solidFill>
              </a:rPr>
              <a:t>V štvrtok učili skúsenejší piloti lietať začiatočníkov. </a:t>
            </a:r>
          </a:p>
          <a:p>
            <a:pPr marL="305435" indent="-305435"/>
            <a:r>
              <a:rPr lang="sk-SK" sz="2000" dirty="0">
                <a:solidFill>
                  <a:schemeClr val="accent2">
                    <a:lumMod val="50000"/>
                  </a:schemeClr>
                </a:solidFill>
              </a:rPr>
              <a:t>Pomocou "</a:t>
            </a:r>
            <a:r>
              <a:rPr lang="sk-SK" sz="2000" dirty="0" err="1">
                <a:solidFill>
                  <a:schemeClr val="accent2">
                    <a:lumMod val="50000"/>
                  </a:schemeClr>
                </a:solidFill>
              </a:rPr>
              <a:t>checklistu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</a:rPr>
              <a:t>" sa pripravovali na let a učili/skúšali základné funkcie </a:t>
            </a:r>
            <a:r>
              <a:rPr lang="sk-SK" sz="2000" dirty="0" err="1">
                <a:solidFill>
                  <a:schemeClr val="accent2">
                    <a:lumMod val="50000"/>
                  </a:schemeClr>
                </a:solidFill>
              </a:rPr>
              <a:t>dronov</a:t>
            </a:r>
            <a:r>
              <a:rPr lang="sk-SK" sz="2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Obrázok 4" descr="Obrázok, na ktorom je obloha, vonkajšie, sneh, hora&#10;&#10;Automaticky generovaný popis">
            <a:extLst>
              <a:ext uri="{FF2B5EF4-FFF2-40B4-BE49-F238E27FC236}">
                <a16:creationId xmlns:a16="http://schemas.microsoft.com/office/drawing/2014/main" xmlns="" id="{43AFB386-6BA1-BB09-C9B8-397E1D56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680" y="3673061"/>
            <a:ext cx="4216400" cy="236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97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C1F6B00-30FF-455F-8A86-682BDAB0E9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561E8E6-AA1F-4231-B807-0A5C932E6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2377" y="638175"/>
            <a:ext cx="3707477" cy="5762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B209F6B-F5CC-463F-CDC0-52ADDBEE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82054"/>
            <a:ext cx="3421229" cy="1013800"/>
          </a:xfrm>
        </p:spPr>
        <p:txBody>
          <a:bodyPr>
            <a:normAutofit/>
          </a:bodyPr>
          <a:lstStyle/>
          <a:p>
            <a:r>
              <a:rPr lang="sk-SK" dirty="0"/>
              <a:t>Štvrtok - ostatní 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304E74D-B6A9-84B9-66E8-5069D4447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9733"/>
            <a:ext cx="3415633" cy="4317185"/>
          </a:xfrm>
        </p:spPr>
        <p:txBody>
          <a:bodyPr>
            <a:normAutofit/>
          </a:bodyPr>
          <a:lstStyle/>
          <a:p>
            <a:pPr marL="305435" indent="-305435"/>
            <a:r>
              <a:rPr lang="sk-SK" dirty="0">
                <a:solidFill>
                  <a:schemeClr val="bg1"/>
                </a:solidFill>
              </a:rPr>
              <a:t>Cieľom tohto dňa bolo vytvoriť súčiastku slúžiacu na prichytenie vlajky na </a:t>
            </a:r>
            <a:r>
              <a:rPr lang="sk-SK" dirty="0" err="1">
                <a:solidFill>
                  <a:schemeClr val="bg1"/>
                </a:solidFill>
              </a:rPr>
              <a:t>dron</a:t>
            </a:r>
            <a:r>
              <a:rPr lang="sk-SK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Obrázok 4">
            <a:extLst>
              <a:ext uri="{FF2B5EF4-FFF2-40B4-BE49-F238E27FC236}">
                <a16:creationId xmlns:a16="http://schemas.microsoft.com/office/drawing/2014/main" xmlns="" id="{D0C90C68-94DC-1688-6E51-5506949B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838" y="1503226"/>
            <a:ext cx="3024390" cy="4032520"/>
          </a:xfrm>
          <a:prstGeom prst="rect">
            <a:avLst/>
          </a:prstGeom>
        </p:spPr>
      </p:pic>
      <p:pic>
        <p:nvPicPr>
          <p:cNvPr id="5" name="Obrázok 5" descr="Obrázok, na ktorom je text, nábytok&#10;&#10;Automaticky generovaný popis">
            <a:extLst>
              <a:ext uri="{FF2B5EF4-FFF2-40B4-BE49-F238E27FC236}">
                <a16:creationId xmlns:a16="http://schemas.microsoft.com/office/drawing/2014/main" xmlns="" id="{82265331-A324-5CC0-0276-3FCB7CB86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531" y="1838941"/>
            <a:ext cx="3033384" cy="33610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AD8A7-0F68-4CE2-8E37-98629D1C41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58134" y="638173"/>
            <a:ext cx="3686129" cy="575516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DFDF5BA-2109-45EC-AA28-9585297F9A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50180" y="638174"/>
            <a:ext cx="3680469" cy="57551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59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EE15E636-2C9E-42CB-B482-436AA81BF9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4" descr="Obrázok, na ktorom je text, vnútri, podlaha, miestnosť&#10;&#10;Automaticky generovaný popis">
            <a:extLst>
              <a:ext uri="{FF2B5EF4-FFF2-40B4-BE49-F238E27FC236}">
                <a16:creationId xmlns:a16="http://schemas.microsoft.com/office/drawing/2014/main" xmlns="" id="{73C31F8A-2AC0-91E4-C188-60739A361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15" r="17875" b="8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1D4AEDF-0CF9-4271-ABB7-3D3489BB4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5CA534D-375A-405E-B686-06B63E6630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A2342F7-EF54-4210-9029-E977C9D576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8CED5C8-1D89-2748-7CDF-58305B79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sk-SK" dirty="0"/>
              <a:t>Štvrtok - </a:t>
            </a:r>
            <a:r>
              <a:rPr lang="sk-SK" dirty="0" err="1"/>
              <a:t>Teambuilding</a:t>
            </a:r>
            <a:r>
              <a:rPr lang="sk-SK" dirty="0"/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B793647-5EA2-C54C-8D68-31D0183C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pPr marL="305435" indent="-305435"/>
            <a:r>
              <a:rPr lang="en-US" dirty="0">
                <a:solidFill>
                  <a:schemeClr val="bg1"/>
                </a:solidFill>
              </a:rPr>
              <a:t>Boli </a:t>
            </a:r>
            <a:r>
              <a:rPr lang="en-US" dirty="0" err="1">
                <a:solidFill>
                  <a:schemeClr val="bg1"/>
                </a:solidFill>
              </a:rPr>
              <a:t>sme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Woop</a:t>
            </a:r>
            <a:r>
              <a:rPr lang="en-US" dirty="0">
                <a:solidFill>
                  <a:schemeClr val="bg1"/>
                </a:solidFill>
              </a:rPr>
              <a:t> Arene v </a:t>
            </a:r>
            <a:r>
              <a:rPr lang="en-US" dirty="0" err="1">
                <a:solidFill>
                  <a:schemeClr val="bg1"/>
                </a:solidFill>
              </a:rPr>
              <a:t>Ljubľane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05435" indent="-305435"/>
            <a:r>
              <a:rPr lang="en-US" dirty="0" err="1">
                <a:solidFill>
                  <a:schemeClr val="bg1"/>
                </a:solidFill>
              </a:rPr>
              <a:t>Cieľom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tohto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výletu</a:t>
            </a:r>
            <a:r>
              <a:rPr lang="en-US" dirty="0">
                <a:solidFill>
                  <a:schemeClr val="bg1"/>
                </a:solidFill>
              </a:rPr>
              <a:t> bolo </a:t>
            </a:r>
            <a:r>
              <a:rPr lang="en-US" dirty="0" err="1">
                <a:solidFill>
                  <a:schemeClr val="bg1"/>
                </a:solidFill>
              </a:rPr>
              <a:t>zlepšiť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vzťahy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medzi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účastníkmi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Erazmu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05435" indent="-305435"/>
            <a:r>
              <a:rPr lang="en-US" dirty="0" err="1">
                <a:solidFill>
                  <a:schemeClr val="bg1"/>
                </a:solidFill>
              </a:rPr>
              <a:t>Všetci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</a:t>
            </a:r>
            <a:r>
              <a:rPr lang="en-US" dirty="0">
                <a:solidFill>
                  <a:schemeClr val="bg1"/>
                </a:solidFill>
              </a:rPr>
              <a:t> to </a:t>
            </a:r>
            <a:r>
              <a:rPr lang="en-US" dirty="0" err="1">
                <a:solidFill>
                  <a:schemeClr val="bg1"/>
                </a:solidFill>
              </a:rPr>
              <a:t>užili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zlepšili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naše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kamarátske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vzťahy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630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0C542E7-433C-E7BF-BA32-0402B589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FFFFFF"/>
                </a:solidFill>
              </a:rPr>
              <a:t>Piatok - prezentácie tímov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C070AFE-B62C-082D-702C-BF45E4511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2424136"/>
            <a:ext cx="3353378" cy="3434663"/>
          </a:xfrm>
        </p:spPr>
        <p:txBody>
          <a:bodyPr>
            <a:normAutofit/>
          </a:bodyPr>
          <a:lstStyle/>
          <a:p>
            <a:pPr marL="305435" indent="-305435"/>
            <a:r>
              <a:rPr lang="sk-SK" dirty="0"/>
              <a:t>V piatok všetky tímy prezentovali svoje prezentácie na </a:t>
            </a:r>
            <a:r>
              <a:rPr lang="sk-SK" dirty="0" smtClean="0"/>
              <a:t>témy, </a:t>
            </a:r>
            <a:r>
              <a:rPr lang="sk-SK" dirty="0"/>
              <a:t>ktoré im boli pridelené.</a:t>
            </a:r>
          </a:p>
          <a:p>
            <a:pPr marL="305435" indent="-305435"/>
            <a:r>
              <a:rPr lang="sk-SK" dirty="0"/>
              <a:t>Po </a:t>
            </a:r>
            <a:r>
              <a:rPr lang="sk-SK" dirty="0" err="1"/>
              <a:t>odprezentovaní</a:t>
            </a:r>
            <a:r>
              <a:rPr lang="sk-SK" dirty="0"/>
              <a:t> nasledovalo odovzdanie certifikátov </a:t>
            </a:r>
            <a:r>
              <a:rPr lang="sk-SK" dirty="0" smtClean="0"/>
              <a:t>o </a:t>
            </a:r>
            <a:r>
              <a:rPr lang="sk-SK" dirty="0"/>
              <a:t>absolvovaní projektu.</a:t>
            </a:r>
          </a:p>
        </p:txBody>
      </p:sp>
      <p:pic>
        <p:nvPicPr>
          <p:cNvPr id="8" name="Obrázok 8" descr="Obrázok, na ktorom je text, vnútri, strop&#10;&#10;Automaticky generovaný popis">
            <a:extLst>
              <a:ext uri="{FF2B5EF4-FFF2-40B4-BE49-F238E27FC236}">
                <a16:creationId xmlns:a16="http://schemas.microsoft.com/office/drawing/2014/main" xmlns="" id="{237C629E-DFAF-BB02-BF6A-934D38056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82" r="2" b="14128"/>
          <a:stretch/>
        </p:blipFill>
        <p:spPr>
          <a:xfrm>
            <a:off x="4244443" y="1892633"/>
            <a:ext cx="3699935" cy="2203249"/>
          </a:xfrm>
          <a:prstGeom prst="rect">
            <a:avLst/>
          </a:prstGeom>
        </p:spPr>
      </p:pic>
      <p:pic>
        <p:nvPicPr>
          <p:cNvPr id="5" name="Obrázok 5" descr="Obrázok, na ktorom je text, vnútri, stena, podlaha&#10;&#10;Automaticky generovaný popis">
            <a:extLst>
              <a:ext uri="{FF2B5EF4-FFF2-40B4-BE49-F238E27FC236}">
                <a16:creationId xmlns:a16="http://schemas.microsoft.com/office/drawing/2014/main" xmlns="" id="{0ACD05D9-DAA9-F60C-A093-F9AC6AEFE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52" r="1" b="23386"/>
          <a:stretch/>
        </p:blipFill>
        <p:spPr>
          <a:xfrm>
            <a:off x="4244443" y="4187309"/>
            <a:ext cx="3699935" cy="2203250"/>
          </a:xfrm>
          <a:prstGeom prst="rect">
            <a:avLst/>
          </a:prstGeom>
        </p:spPr>
      </p:pic>
      <p:pic>
        <p:nvPicPr>
          <p:cNvPr id="6" name="Obrázok 6" descr="Obrázok, na ktorom je osoba, podlaha, vnútri, skupina&#10;&#10;Automaticky generovaný popis">
            <a:extLst>
              <a:ext uri="{FF2B5EF4-FFF2-40B4-BE49-F238E27FC236}">
                <a16:creationId xmlns:a16="http://schemas.microsoft.com/office/drawing/2014/main" xmlns="" id="{126D6E9D-BF0A-2C2E-3E7F-C80A0F089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23" b="-1"/>
          <a:stretch/>
        </p:blipFill>
        <p:spPr>
          <a:xfrm rot="5400000">
            <a:off x="7643492" y="2291628"/>
            <a:ext cx="4497938" cy="36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85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4">
            <a:extLst>
              <a:ext uri="{FF2B5EF4-FFF2-40B4-BE49-F238E27FC236}">
                <a16:creationId xmlns:a16="http://schemas.microsoft.com/office/drawing/2014/main" xmlns="" id="{6AA9FD28-F4CB-4CEA-AF10-ACE769CD4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C078DCE-9DF4-4A5F-8FD2-75C4D7A5A4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B446CA6-F088-40E6-B34C-F1C2291D5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B316B592-6A0F-49E4-836A-D6DB3CEC8B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9E007620-930E-48FB-BE61-0BEE943589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5BCAF3C4-1A72-429C-8DFA-417423A6D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85EC825-CF99-4B62-ADD8-3E5B47A824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9D92BD-7F4C-D242-8F84-9F845032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33547" cy="101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2400">
                <a:solidFill>
                  <a:srgbClr val="FFFFFF"/>
                </a:solidFill>
              </a:rPr>
              <a:t>Piatok – Ski museum radovljica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CCD7ABE-FEE6-68DD-5916-D5938C433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2424136"/>
            <a:ext cx="3353378" cy="3434663"/>
          </a:xfrm>
        </p:spPr>
        <p:txBody>
          <a:bodyPr>
            <a:normAutofit/>
          </a:bodyPr>
          <a:lstStyle/>
          <a:p>
            <a:pPr marL="305435" indent="-305435"/>
            <a:r>
              <a:rPr lang="sk-SK">
                <a:solidFill>
                  <a:srgbClr val="FFFFFF"/>
                </a:solidFill>
              </a:rPr>
              <a:t>Poobede sme boli na prehliadku v Ski Múzeu v Radovljici.</a:t>
            </a:r>
          </a:p>
          <a:p>
            <a:pPr marL="305435" indent="-305435"/>
            <a:r>
              <a:rPr lang="sk-SK">
                <a:solidFill>
                  <a:srgbClr val="FFFFFF"/>
                </a:solidFill>
              </a:rPr>
              <a:t>Po prehliadke nasledovala prehliadka po meste, ktorú viedol Matej Praprotnik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158FA772-F28B-4E39-C017-3D8E91905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" r="42170" b="-3"/>
          <a:stretch/>
        </p:blipFill>
        <p:spPr>
          <a:xfrm rot="5400000">
            <a:off x="4669907" y="191354"/>
            <a:ext cx="2847165" cy="370332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1656520C-F08C-F208-9692-CE7721730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5" r="1634" b="-4"/>
          <a:stretch/>
        </p:blipFill>
        <p:spPr>
          <a:xfrm>
            <a:off x="4241819" y="3562350"/>
            <a:ext cx="3703320" cy="2825496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xmlns="" id="{1D0CF88A-7A4A-AE4E-F216-3DB13C37D6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4449"/>
          <a:stretch/>
        </p:blipFill>
        <p:spPr>
          <a:xfrm rot="5400000">
            <a:off x="7008425" y="1653512"/>
            <a:ext cx="5771133" cy="37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54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6">
            <a:extLst>
              <a:ext uri="{FF2B5EF4-FFF2-40B4-BE49-F238E27FC236}">
                <a16:creationId xmlns:a16="http://schemas.microsoft.com/office/drawing/2014/main" xmlns="" id="{F7660A3D-94D7-4E5D-AE77-F2DEE49DF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xmlns="" id="{A44EB985-DC5C-4DAC-9D62-8DC7D0F25A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xmlns="" id="{3FCB64ED-B050-4F57-8188-F233260082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xmlns="" id="{2BF5D0F4-EA4E-47A5-87BE-9ABB1AF66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xmlns="" id="{DEA81853-BCE1-4B7C-922E-A502B7B5F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xmlns="" id="{4A53F3F5-328C-4AC3-B3C4-6A9D4C3D37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827513B-D6F6-9BEA-A94B-176285B4A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85" y="951618"/>
            <a:ext cx="10644309" cy="49471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Ďakujeme</a:t>
            </a:r>
            <a:r>
              <a:rPr lang="en-US" sz="5400" dirty="0">
                <a:solidFill>
                  <a:srgbClr val="FFFFFF"/>
                </a:solidFill>
              </a:rPr>
              <a:t> za </a:t>
            </a:r>
            <a:r>
              <a:rPr lang="en-US" sz="5400" dirty="0" err="1">
                <a:solidFill>
                  <a:srgbClr val="FFFFFF"/>
                </a:solidFill>
              </a:rPr>
              <a:t>pozornosť</a:t>
            </a:r>
            <a:endParaRPr lang="en-US" sz="5400">
              <a:solidFill>
                <a:srgbClr val="FFFFFF"/>
              </a:solidFill>
            </a:endParaRPr>
          </a:p>
        </p:txBody>
      </p:sp>
      <p:sp>
        <p:nvSpPr>
          <p:cNvPr id="36" name="Rectangle 18">
            <a:extLst>
              <a:ext uri="{FF2B5EF4-FFF2-40B4-BE49-F238E27FC236}">
                <a16:creationId xmlns:a16="http://schemas.microsoft.com/office/drawing/2014/main" xmlns="" id="{60ECACBD-42EC-44A4-B0DE-2DEDB73E13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xmlns="" id="{9BBB5757-5277-4AC5-8E2C-46B13387BC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3643"/>
            <a:ext cx="7503637" cy="94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895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xmlns="" id="{8F404549-B4DC-481C-926C-DED3EF1C58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1E8FD5CD-351E-4B06-8B78-BD5102D00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9F846-ACFA-7B14-7690-25EBD4B6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en-US" dirty="0" err="1"/>
              <a:t>Náplň</a:t>
            </a:r>
            <a:r>
              <a:rPr lang="en-US" dirty="0"/>
              <a:t> </a:t>
            </a:r>
            <a:r>
              <a:rPr lang="en-US" dirty="0" err="1"/>
              <a:t>projektu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4950B2-A77E-7749-C89E-9C32783EF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305435" indent="-305435"/>
            <a:r>
              <a:rPr lang="sk-SK" dirty="0">
                <a:solidFill>
                  <a:schemeClr val="bg1"/>
                </a:solidFill>
              </a:rPr>
              <a:t>Náplň projektu boli </a:t>
            </a:r>
            <a:r>
              <a:rPr lang="sk-SK" dirty="0" err="1">
                <a:solidFill>
                  <a:schemeClr val="bg1"/>
                </a:solidFill>
              </a:rPr>
              <a:t>drony</a:t>
            </a:r>
            <a:r>
              <a:rPr lang="sk-SK" dirty="0">
                <a:solidFill>
                  <a:schemeClr val="bg1"/>
                </a:solidFill>
              </a:rPr>
              <a:t>.</a:t>
            </a:r>
          </a:p>
          <a:p>
            <a:pPr marL="305435" indent="-305435"/>
            <a:r>
              <a:rPr lang="sk-SK" dirty="0">
                <a:solidFill>
                  <a:schemeClr val="bg1"/>
                </a:solidFill>
              </a:rPr>
              <a:t>Učili sme </a:t>
            </a:r>
            <a:r>
              <a:rPr lang="sk-SK" dirty="0" smtClean="0">
                <a:solidFill>
                  <a:schemeClr val="bg1"/>
                </a:solidFill>
              </a:rPr>
              <a:t>sa, ako </a:t>
            </a:r>
            <a:r>
              <a:rPr lang="sk-SK" dirty="0">
                <a:solidFill>
                  <a:schemeClr val="bg1"/>
                </a:solidFill>
              </a:rPr>
              <a:t>pripraviť </a:t>
            </a:r>
            <a:r>
              <a:rPr lang="sk-SK" dirty="0" err="1">
                <a:solidFill>
                  <a:schemeClr val="bg1"/>
                </a:solidFill>
              </a:rPr>
              <a:t>drony</a:t>
            </a:r>
            <a:r>
              <a:rPr lang="sk-SK" dirty="0">
                <a:solidFill>
                  <a:schemeClr val="bg1"/>
                </a:solidFill>
              </a:rPr>
              <a:t> na let, ako s nimi lietať, ako fungujú </a:t>
            </a:r>
            <a:r>
              <a:rPr lang="sk-SK" dirty="0" err="1">
                <a:solidFill>
                  <a:schemeClr val="bg1"/>
                </a:solidFill>
              </a:rPr>
              <a:t>drony</a:t>
            </a:r>
            <a:r>
              <a:rPr lang="sk-SK" dirty="0">
                <a:solidFill>
                  <a:schemeClr val="bg1"/>
                </a:solidFill>
              </a:rPr>
              <a:t>, ako zaregistrovať </a:t>
            </a:r>
            <a:r>
              <a:rPr lang="sk-SK" dirty="0" err="1">
                <a:solidFill>
                  <a:schemeClr val="bg1"/>
                </a:solidFill>
              </a:rPr>
              <a:t>dron</a:t>
            </a:r>
            <a:r>
              <a:rPr lang="sk-SK" dirty="0">
                <a:solidFill>
                  <a:schemeClr val="bg1"/>
                </a:solidFill>
              </a:rPr>
              <a:t> a ako získať licenciu.</a:t>
            </a:r>
          </a:p>
          <a:p>
            <a:pPr marL="305435" indent="-305435"/>
            <a:r>
              <a:rPr lang="sk-SK" dirty="0">
                <a:solidFill>
                  <a:schemeClr val="bg1"/>
                </a:solidFill>
              </a:rPr>
              <a:t>Boli sme rozdelení do šiestich skupín, v každej skupine bol jeden zástupca štátu.</a:t>
            </a:r>
          </a:p>
          <a:p>
            <a:pPr marL="305435" indent="-305435"/>
            <a:r>
              <a:rPr lang="sk-SK" dirty="0">
                <a:solidFill>
                  <a:schemeClr val="bg1"/>
                </a:solidFill>
              </a:rPr>
              <a:t>Každý štát mal jedného pilota, ktorý bol vedúci skupiny.</a:t>
            </a:r>
          </a:p>
          <a:p>
            <a:pPr marL="0" indent="0">
              <a:buNone/>
            </a:pP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A2AA4FB-34F8-158C-241C-54C7E9E9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522" y="1614053"/>
            <a:ext cx="6489819" cy="36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48BCB-6FC0-7871-61C6-0E77FB97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 err="1"/>
              <a:t>Pondelok</a:t>
            </a:r>
            <a:r>
              <a:rPr lang="en-US" dirty="0"/>
              <a:t> - lectures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EA6561-E4E4-4CE7-5327-9E3756AD3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2424136"/>
            <a:ext cx="3353378" cy="3434663"/>
          </a:xfrm>
        </p:spPr>
        <p:txBody>
          <a:bodyPr>
            <a:normAutofit/>
          </a:bodyPr>
          <a:lstStyle/>
          <a:p>
            <a:pPr marL="305435" indent="-305435">
              <a:lnSpc>
                <a:spcPct val="90000"/>
              </a:lnSpc>
            </a:pPr>
            <a:r>
              <a:rPr lang="sk-SK" sz="1700" dirty="0"/>
              <a:t>Prvá prezentácia bola prezentovaná  leteckým expertom Robertom </a:t>
            </a:r>
            <a:r>
              <a:rPr lang="sk-SK" sz="1700" dirty="0" err="1"/>
              <a:t>Šipecom</a:t>
            </a:r>
            <a:r>
              <a:rPr lang="sk-SK" sz="1700" dirty="0"/>
              <a:t>.</a:t>
            </a:r>
          </a:p>
          <a:p>
            <a:pPr marL="305435" indent="-305435">
              <a:lnSpc>
                <a:spcPct val="90000"/>
              </a:lnSpc>
            </a:pPr>
            <a:r>
              <a:rPr lang="sk-SK" sz="1700" dirty="0"/>
              <a:t>Týkala sa rozdelenia </a:t>
            </a:r>
            <a:r>
              <a:rPr lang="sk-SK" sz="1700" dirty="0" err="1"/>
              <a:t>dronov</a:t>
            </a:r>
            <a:r>
              <a:rPr lang="sk-SK" sz="1700" dirty="0"/>
              <a:t> do tried, letovej mechaniky a stavby </a:t>
            </a:r>
            <a:r>
              <a:rPr lang="sk-SK" sz="1700" dirty="0" err="1"/>
              <a:t>dronov</a:t>
            </a:r>
            <a:r>
              <a:rPr lang="sk-SK" sz="1700" dirty="0"/>
              <a:t>.</a:t>
            </a:r>
          </a:p>
          <a:p>
            <a:pPr marL="305435" indent="-305435">
              <a:lnSpc>
                <a:spcPct val="90000"/>
              </a:lnSpc>
            </a:pPr>
            <a:r>
              <a:rPr lang="sk-SK" sz="1700" dirty="0"/>
              <a:t>Druhá prezentácia bola prezentovaná Petrom </a:t>
            </a:r>
            <a:r>
              <a:rPr lang="sk-SK" sz="1700" dirty="0" err="1"/>
              <a:t>Čičerovom</a:t>
            </a:r>
            <a:r>
              <a:rPr lang="sk-SK" sz="1700" dirty="0"/>
              <a:t> z úradu letectva.</a:t>
            </a:r>
          </a:p>
          <a:p>
            <a:pPr marL="305435" indent="-305435">
              <a:lnSpc>
                <a:spcPct val="90000"/>
              </a:lnSpc>
            </a:pPr>
            <a:r>
              <a:rPr lang="sk-SK" sz="1700" dirty="0"/>
              <a:t>Týkala sa inštrukcií a pravidiel pre lietanie s </a:t>
            </a:r>
            <a:r>
              <a:rPr lang="sk-SK" sz="1700" dirty="0" err="1"/>
              <a:t>dronom</a:t>
            </a:r>
            <a:r>
              <a:rPr lang="sk-SK" sz="1700" dirty="0"/>
              <a:t>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4FA92526-808E-14A1-1D12-BADFB7632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0" r="-1" b="7303"/>
          <a:stretch/>
        </p:blipFill>
        <p:spPr>
          <a:xfrm>
            <a:off x="4244443" y="1892627"/>
            <a:ext cx="3699935" cy="449793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8DA7B06-80C1-4EF1-68F5-33F74F54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8823"/>
          <a:stretch/>
        </p:blipFill>
        <p:spPr>
          <a:xfrm>
            <a:off x="8042494" y="1892627"/>
            <a:ext cx="3699935" cy="44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3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27A0E-E07D-90F9-7D97-329BD4219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 err="1"/>
              <a:t>Pondelok</a:t>
            </a:r>
            <a:r>
              <a:rPr lang="en-US" dirty="0"/>
              <a:t> – </a:t>
            </a:r>
            <a:r>
              <a:rPr lang="en-US" dirty="0" err="1"/>
              <a:t>Škofja</a:t>
            </a:r>
            <a:r>
              <a:rPr lang="en-US" dirty="0"/>
              <a:t> </a:t>
            </a:r>
            <a:r>
              <a:rPr lang="en-US" dirty="0" err="1"/>
              <a:t>loka</a:t>
            </a:r>
            <a:r>
              <a:rPr lang="en-US" dirty="0"/>
              <a:t>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A3E831-F3B7-DEBF-8CC7-2C50FBC6E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pPr marL="305435" indent="-305435"/>
            <a:r>
              <a:rPr lang="sk-SK" dirty="0"/>
              <a:t>Cieľom tejto </a:t>
            </a:r>
            <a:r>
              <a:rPr lang="sk-SK" dirty="0" err="1"/>
              <a:t>tour</a:t>
            </a:r>
            <a:r>
              <a:rPr lang="sk-SK" dirty="0"/>
              <a:t> bolo predstavenie mesta </a:t>
            </a:r>
            <a:r>
              <a:rPr lang="sk-SK" dirty="0" err="1"/>
              <a:t>Škofja</a:t>
            </a:r>
            <a:r>
              <a:rPr lang="sk-SK" dirty="0"/>
              <a:t> Loka, po ktorom nás navigovali Slovinci.</a:t>
            </a:r>
          </a:p>
          <a:p>
            <a:pPr marL="305435" indent="-305435"/>
            <a:r>
              <a:rPr lang="sk-SK" dirty="0"/>
              <a:t>Úlohou bolo prejsť sa po historických pamiatkach, odfotiť sa pri nich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a </a:t>
            </a:r>
            <a:r>
              <a:rPr lang="sk-SK" dirty="0"/>
              <a:t>spoznať mesto.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23DA5BE-6339-D098-007B-2B1BC5F7C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76" r="1" b="1"/>
          <a:stretch/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67522E8-084A-9D42-2A0F-6298718A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sk-SK"/>
              <a:t>Utorok - Platform workshop</a:t>
            </a:r>
            <a:endParaRPr lang="sk-SK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3FE9758B-E361-4084-8D9F-729FA6C4AD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28">
            <a:extLst>
              <a:ext uri="{FF2B5EF4-FFF2-40B4-BE49-F238E27FC236}">
                <a16:creationId xmlns:a16="http://schemas.microsoft.com/office/drawing/2014/main" xmlns="" id="{4223D5AA-016F-4914-8D53-3779FA8090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25" y="2471497"/>
            <a:ext cx="4962525" cy="342833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A59A56BC-E0D2-4998-6203-EF9CF50F7C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335805" y="2180496"/>
            <a:ext cx="5275001" cy="40456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-12696" rIns="0" bIns="-12696" numCol="1" anchorCtr="0" compatLnSpc="1">
            <a:prstTxWarp prst="textNoShape">
              <a:avLst/>
            </a:prstTxWarp>
            <a:normAutofit/>
          </a:bodyPr>
          <a:lstStyle/>
          <a:p>
            <a:pPr marR="0" lvl="0" defTabSz="914400" rtl="0" eaLnBrk="0" fontAlgn="base" latin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Vytvorte pristávacie platformy pre </a:t>
            </a:r>
            <a:r>
              <a:rPr kumimoji="0" lang="sk-SK" altLang="sk-SK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drony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pomocou programu MS Word</a:t>
            </a:r>
          </a:p>
          <a:p>
            <a:pPr marR="0" lvl="0" defTabSz="914400" rtl="0" eaLnBrk="0" fontAlgn="base" latin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Tvar je štvorcový a rozmer je 55 x 55 cm </a:t>
            </a:r>
          </a:p>
          <a:p>
            <a:pPr marR="0" lvl="0" defTabSz="914400" rtl="0" eaLnBrk="0" fontAlgn="base" latin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Na rohoch sú vyrobené kovové krúžky </a:t>
            </a:r>
          </a:p>
          <a:p>
            <a:pPr marR="0" lvl="0" defTabSz="914400" rtl="0" eaLnBrk="0" fontAlgn="base" latinLnBrk="0" hangingPunct="0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Konštrukcia platforiem by mala zahŕňať: </a:t>
            </a:r>
          </a:p>
          <a:p>
            <a:pPr lvl="1" defTabSz="914400" eaLnBrk="0" fontAlgn="base" hangingPunct="0">
              <a:spcBef>
                <a:spcPct val="0"/>
              </a:spcBef>
              <a:buClrTx/>
              <a:buSzTx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6x s logom/vlajkou školy v strede </a:t>
            </a:r>
          </a:p>
          <a:p>
            <a:pPr lvl="1" defTabSz="914400" eaLnBrk="0" fontAlgn="base" hangingPunct="0">
              <a:spcBef>
                <a:spcPct val="0"/>
              </a:spcBef>
              <a:buClrTx/>
              <a:buSzTx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1x s európskou vlajkou/hviezdami v strede </a:t>
            </a:r>
          </a:p>
          <a:p>
            <a:pPr lvl="1" defTabSz="914400" eaLnBrk="0" fontAlgn="base" hangingPunct="0">
              <a:spcBef>
                <a:spcPct val="0"/>
              </a:spcBef>
              <a:buClrTx/>
              <a:buSzTx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Európska vlajka/hviezdy </a:t>
            </a:r>
          </a:p>
          <a:p>
            <a:pPr lvl="1" defTabSz="914400" eaLnBrk="0" fontAlgn="base" hangingPunct="0">
              <a:spcBef>
                <a:spcPct val="0"/>
              </a:spcBef>
              <a:buClrTx/>
              <a:buSzTx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Vlajka z každej krajiny </a:t>
            </a:r>
          </a:p>
          <a:p>
            <a:pPr lvl="1" defTabSz="914400" eaLnBrk="0" fontAlgn="base" hangingPunct="0">
              <a:spcBef>
                <a:spcPct val="0"/>
              </a:spcBef>
              <a:buClrTx/>
              <a:buSzTx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Meno/logo z každej školy Logo </a:t>
            </a:r>
          </a:p>
          <a:p>
            <a:pPr lvl="1" defTabSz="914400" eaLnBrk="0" fontAlgn="base" hangingPunct="0">
              <a:spcBef>
                <a:spcPct val="0"/>
              </a:spcBef>
              <a:buClrTx/>
              <a:buSzTx/>
            </a:pPr>
            <a:r>
              <a:rPr kumimoji="0" lang="sk-SK" altLang="sk-SK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Erasmus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+ Logo </a:t>
            </a:r>
          </a:p>
          <a:p>
            <a:pPr marL="324000" lvl="1" indent="0" defTabSz="914400" eaLnBrk="0" fontAlgn="base" hangingPunct="0">
              <a:spcBef>
                <a:spcPct val="0"/>
              </a:spcBef>
              <a:buClrTx/>
              <a:buSzTx/>
              <a:buNone/>
            </a:pP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projektu generácie </a:t>
            </a: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effectLst/>
                <a:latin typeface="inherit"/>
              </a:rPr>
              <a:t>4G 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atď.</a:t>
            </a:r>
            <a:r>
              <a:rPr kumimoji="0" lang="sk-SK" altLang="sk-SK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sk-SK" altLang="sk-SK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4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AA9FD28-F4CB-4CEA-AF10-ACE769CD4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078DCE-9DF4-4A5F-8FD2-75C4D7A5A4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B446CA6-F088-40E6-B34C-F1C2291D5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316B592-6A0F-49E4-836A-D6DB3CEC8B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E007620-930E-48FB-BE61-0BEE943589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BCAF3C4-1A72-429C-8DFA-417423A6D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85EC825-CF99-4B62-ADD8-3E5B47A824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B2108C-B9B3-424F-D5E7-B471C960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3433547" cy="1013800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FFF"/>
                </a:solidFill>
              </a:rPr>
              <a:t>Proces navrhovania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7FEAAA1A-6AE5-EBBA-5C83-6D5CD47A5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1" y="2424136"/>
            <a:ext cx="3353378" cy="3434663"/>
          </a:xfrm>
        </p:spPr>
        <p:txBody>
          <a:bodyPr>
            <a:normAutofit/>
          </a:bodyPr>
          <a:lstStyle/>
          <a:p>
            <a:pPr marL="305435" indent="-305435"/>
            <a:r>
              <a:rPr lang="sk-SK" dirty="0">
                <a:solidFill>
                  <a:srgbClr val="FFFFFF"/>
                </a:solidFill>
              </a:rPr>
              <a:t>Najprv sme nakreslili naše návrhy na </a:t>
            </a:r>
            <a:r>
              <a:rPr lang="sk-SK" dirty="0" smtClean="0">
                <a:solidFill>
                  <a:srgbClr val="FFFFFF"/>
                </a:solidFill>
              </a:rPr>
              <a:t>papier, </a:t>
            </a:r>
            <a:r>
              <a:rPr lang="sk-SK" dirty="0">
                <a:solidFill>
                  <a:srgbClr val="FFFFFF"/>
                </a:solidFill>
              </a:rPr>
              <a:t>každý účastník projektu jeden</a:t>
            </a:r>
            <a:endParaRPr lang="sk-SK" dirty="0"/>
          </a:p>
          <a:p>
            <a:pPr marL="305435" indent="-305435"/>
            <a:r>
              <a:rPr lang="sk-SK" dirty="0">
                <a:solidFill>
                  <a:srgbClr val="FFFFFF"/>
                </a:solidFill>
              </a:rPr>
              <a:t>Potom sme si vyberali, ktorý dizajn je pre každú krajinu najlepší</a:t>
            </a:r>
          </a:p>
          <a:p>
            <a:pPr marL="305435" indent="-305435"/>
            <a:r>
              <a:rPr lang="sk-SK" dirty="0">
                <a:solidFill>
                  <a:srgbClr val="FFFFFF"/>
                </a:solidFill>
              </a:rPr>
              <a:t>Nakoniec sme ich prerobili do </a:t>
            </a:r>
            <a:r>
              <a:rPr lang="sk-SK" dirty="0" smtClean="0">
                <a:solidFill>
                  <a:srgbClr val="FFFFFF"/>
                </a:solidFill>
              </a:rPr>
              <a:t>Wordu, </a:t>
            </a:r>
            <a:r>
              <a:rPr lang="sk-SK" dirty="0">
                <a:solidFill>
                  <a:srgbClr val="FFFFFF"/>
                </a:solidFill>
              </a:rPr>
              <a:t>aby mohli byť vyrobené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19299D74-AF38-8165-68BF-58D620EAA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6" r="-3" b="-3"/>
          <a:stretch/>
        </p:blipFill>
        <p:spPr>
          <a:xfrm>
            <a:off x="4241830" y="619432"/>
            <a:ext cx="3703320" cy="284716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F40F37BA-68E4-FC61-6358-4D0F39B2F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0" r="-3" b="14174"/>
          <a:stretch/>
        </p:blipFill>
        <p:spPr>
          <a:xfrm>
            <a:off x="4241819" y="3562350"/>
            <a:ext cx="3703320" cy="282549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50E8668E-32BB-797F-6E75-8C8C2A8C2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39" r="-2" b="31996"/>
          <a:stretch/>
        </p:blipFill>
        <p:spPr>
          <a:xfrm rot="16200000">
            <a:off x="7008425" y="1653512"/>
            <a:ext cx="5771133" cy="37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04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812571F-1F9C-4B60-3DEC-7A2AA4DE0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Výsledné dizajny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1A6F3155-3D46-7211-5E26-52ABBC1ED9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920173"/>
              </p:ext>
            </p:extLst>
          </p:nvPr>
        </p:nvGraphicFramePr>
        <p:xfrm>
          <a:off x="303176" y="2840820"/>
          <a:ext cx="4017178" cy="401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14849367" imgH="14849407" progId="Acrobat.Document.DC">
                  <p:embed/>
                </p:oleObj>
              </mc:Choice>
              <mc:Fallback>
                <p:oleObj name="Acrobat Document" r:id="rId3" imgW="14849367" imgH="14849407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1A6F3155-3D46-7211-5E26-52ABBC1ED9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3176" y="2840820"/>
                        <a:ext cx="4017178" cy="4017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xmlns="" id="{80066590-DCF7-F220-54B5-2E2607ABBD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849685"/>
              </p:ext>
            </p:extLst>
          </p:nvPr>
        </p:nvGraphicFramePr>
        <p:xfrm>
          <a:off x="4087411" y="2840818"/>
          <a:ext cx="4017180" cy="401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14849367" imgH="14849407" progId="Acrobat.Document.DC">
                  <p:embed/>
                </p:oleObj>
              </mc:Choice>
              <mc:Fallback>
                <p:oleObj name="Acrobat Document" r:id="rId5" imgW="14849367" imgH="14849407" progId="Acrobat.Document.DC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xmlns="" id="{80066590-DCF7-F220-54B5-2E2607ABBD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87411" y="2840818"/>
                        <a:ext cx="4017180" cy="4017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xmlns="" id="{689C09C7-708B-7743-BD09-B4D7ECF940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639820"/>
              </p:ext>
            </p:extLst>
          </p:nvPr>
        </p:nvGraphicFramePr>
        <p:xfrm>
          <a:off x="8174823" y="2840818"/>
          <a:ext cx="4017177" cy="4017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7" imgW="14849367" imgH="14849407" progId="Acrobat.Document.DC">
                  <p:embed/>
                </p:oleObj>
              </mc:Choice>
              <mc:Fallback>
                <p:oleObj name="Acrobat Document" r:id="rId7" imgW="14849367" imgH="14849407" progId="Acrobat.Document.DC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xmlns="" id="{689C09C7-708B-7743-BD09-B4D7ECF940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74823" y="2840818"/>
                        <a:ext cx="4017177" cy="4017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461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70B6D09A-495F-5E82-9ED1-E6322CDC3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E078D5DD-5A1F-D7F2-BB16-C28B2B529A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058367"/>
              </p:ext>
            </p:extLst>
          </p:nvPr>
        </p:nvGraphicFramePr>
        <p:xfrm>
          <a:off x="4153902" y="2825419"/>
          <a:ext cx="4019550" cy="401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14849367" imgH="14849407" progId="Acrobat.Document.DC">
                  <p:embed/>
                </p:oleObj>
              </mc:Choice>
              <mc:Fallback>
                <p:oleObj name="Acrobat Document" r:id="rId3" imgW="14849367" imgH="14849407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E078D5DD-5A1F-D7F2-BB16-C28B2B529A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53902" y="2825419"/>
                        <a:ext cx="4019550" cy="4017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12B1F19-8DD9-AE49-8EA5-DE5022752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081417"/>
              </p:ext>
            </p:extLst>
          </p:nvPr>
        </p:nvGraphicFramePr>
        <p:xfrm>
          <a:off x="134853" y="2824833"/>
          <a:ext cx="4018548" cy="4018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5" imgW="14849367" imgH="14849407" progId="Acrobat.Document.DC">
                  <p:embed/>
                </p:oleObj>
              </mc:Choice>
              <mc:Fallback>
                <p:oleObj name="Acrobat Document" r:id="rId5" imgW="14849367" imgH="14849407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xmlns="" id="{912B1F19-8DD9-AE49-8EA5-DE5022752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853" y="2824833"/>
                        <a:ext cx="4018548" cy="4018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xmlns="" id="{E39F53AB-D9F8-687D-4ACC-8D4BDD445A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566551"/>
              </p:ext>
            </p:extLst>
          </p:nvPr>
        </p:nvGraphicFramePr>
        <p:xfrm>
          <a:off x="8173452" y="2839453"/>
          <a:ext cx="4018547" cy="4018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7" imgW="14849367" imgH="14849407" progId="Acrobat.Document.DC">
                  <p:embed/>
                </p:oleObj>
              </mc:Choice>
              <mc:Fallback>
                <p:oleObj name="Acrobat Document" r:id="rId7" imgW="14849367" imgH="14849407" progId="Acrobat.Document.DC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xmlns="" id="{E39F53AB-D9F8-687D-4ACC-8D4BDD445A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73452" y="2839453"/>
                        <a:ext cx="4018547" cy="4018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xmlns="" id="{52533BC7-5D4C-AA40-A7DE-EB1905C28AAD}"/>
              </a:ext>
            </a:extLst>
          </p:cNvPr>
          <p:cNvSpPr txBox="1">
            <a:spLocks/>
          </p:cNvSpPr>
          <p:nvPr/>
        </p:nvSpPr>
        <p:spPr>
          <a:xfrm>
            <a:off x="581191" y="734518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Výsledné dizajny</a:t>
            </a:r>
          </a:p>
        </p:txBody>
      </p:sp>
    </p:spTree>
    <p:extLst>
      <p:ext uri="{BB962C8B-B14F-4D97-AF65-F5344CB8AC3E}">
        <p14:creationId xmlns:p14="http://schemas.microsoft.com/office/powerpoint/2010/main" val="199756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xmlns="" id="{36877D27-72AB-4988-8060-884B9ED65C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0F9DDD1-C18D-6429-1BDA-DEF25679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24" y="908957"/>
            <a:ext cx="3589621" cy="1070955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Streda – </a:t>
            </a:r>
            <a:br>
              <a:rPr lang="sk-SK" dirty="0">
                <a:solidFill>
                  <a:schemeClr val="accent1"/>
                </a:solidFill>
              </a:rPr>
            </a:br>
            <a:r>
              <a:rPr lang="sk-SK" dirty="0">
                <a:solidFill>
                  <a:schemeClr val="accent1"/>
                </a:solidFill>
              </a:rPr>
              <a:t>ADRIA </a:t>
            </a:r>
            <a:r>
              <a:rPr lang="sk-SK" dirty="0" err="1">
                <a:solidFill>
                  <a:schemeClr val="accent1"/>
                </a:solidFill>
              </a:rPr>
              <a:t>Tehnika</a:t>
            </a:r>
            <a:endParaRPr lang="sk-SK" dirty="0">
              <a:solidFill>
                <a:schemeClr val="accent1"/>
              </a:solidFill>
            </a:endParaRPr>
          </a:p>
        </p:txBody>
      </p:sp>
      <p:grpSp>
        <p:nvGrpSpPr>
          <p:cNvPr id="32" name="Group 25">
            <a:extLst>
              <a:ext uri="{FF2B5EF4-FFF2-40B4-BE49-F238E27FC236}">
                <a16:creationId xmlns:a16="http://schemas.microsoft.com/office/drawing/2014/main" xmlns="" id="{CFCE99EA-71CA-4D48-9D94-46A1AEC448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6AA4C637-0016-4463-810C-03E2BDDAE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859DD0-64AF-403C-931C-ACFFF6D2D3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ECF8E901-4E0C-439C-BFAA-EFFBA81FF6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dria Tehnika se združuje s srbsko JAT Tehniko - 24ur.com">
            <a:extLst>
              <a:ext uri="{FF2B5EF4-FFF2-40B4-BE49-F238E27FC236}">
                <a16:creationId xmlns:a16="http://schemas.microsoft.com/office/drawing/2014/main" xmlns="" id="{BE5750F6-21BF-6DDE-AAF3-1A06FDE05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3" r="14839" b="2"/>
          <a:stretch/>
        </p:blipFill>
        <p:spPr bwMode="auto">
          <a:xfrm>
            <a:off x="8042147" y="641103"/>
            <a:ext cx="3702877" cy="57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dria Tehnika and easyJet Sign Cooperation Agreement. Adria Tehnika has">
            <a:extLst>
              <a:ext uri="{FF2B5EF4-FFF2-40B4-BE49-F238E27FC236}">
                <a16:creationId xmlns:a16="http://schemas.microsoft.com/office/drawing/2014/main" xmlns="" id="{1945B5AF-A6D0-3807-1EF8-5B65FA540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r="35895" b="-1"/>
          <a:stretch/>
        </p:blipFill>
        <p:spPr bwMode="auto">
          <a:xfrm>
            <a:off x="4242273" y="641103"/>
            <a:ext cx="3702877" cy="57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4D999E5B-6CB9-8E1E-0438-2D57A2160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24" y="2240777"/>
            <a:ext cx="3427985" cy="3708266"/>
          </a:xfrm>
        </p:spPr>
        <p:txBody>
          <a:bodyPr>
            <a:normAutofit/>
          </a:bodyPr>
          <a:lstStyle/>
          <a:p>
            <a:r>
              <a:rPr lang="sk-SK" b="0" i="0" dirty="0">
                <a:effectLst/>
                <a:latin typeface="arial" panose="020B0604020202020204" pitchFamily="34" charset="0"/>
              </a:rPr>
              <a:t>Údržba lietadiel </a:t>
            </a:r>
            <a:endParaRPr lang="sk-SK" dirty="0">
              <a:latin typeface="arial" panose="020B0604020202020204" pitchFamily="34" charset="0"/>
            </a:endParaRPr>
          </a:p>
          <a:p>
            <a:r>
              <a:rPr lang="sk-SK" b="0" i="0" dirty="0">
                <a:effectLst/>
                <a:latin typeface="arial" panose="020B0604020202020204" pitchFamily="34" charset="0"/>
              </a:rPr>
              <a:t>Opravy lietadiel </a:t>
            </a:r>
          </a:p>
          <a:p>
            <a:r>
              <a:rPr lang="sk-SK" b="0" i="0" dirty="0">
                <a:effectLst/>
                <a:latin typeface="arial" panose="020B0604020202020204" pitchFamily="34" charset="0"/>
              </a:rPr>
              <a:t>Parkovanie lietadiel</a:t>
            </a:r>
            <a:endParaRPr lang="sl-SI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8945570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Technológia s návrhom Dividenda</Template>
  <TotalTime>36</TotalTime>
  <Words>298</Words>
  <Application>Microsoft Office PowerPoint</Application>
  <PresentationFormat>Vlastná</PresentationFormat>
  <Paragraphs>67</Paragraphs>
  <Slides>17</Slides>
  <Notes>1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9" baseType="lpstr">
      <vt:lpstr>Dividenda</vt:lpstr>
      <vt:lpstr>Acrobat Document</vt:lpstr>
      <vt:lpstr>EraSmus+      Slovinsko</vt:lpstr>
      <vt:lpstr>Náplň projektu</vt:lpstr>
      <vt:lpstr>Pondelok - lectures </vt:lpstr>
      <vt:lpstr>Pondelok – Škofja loka tour</vt:lpstr>
      <vt:lpstr>Utorok - Platform workshop</vt:lpstr>
      <vt:lpstr>Proces navrhovania</vt:lpstr>
      <vt:lpstr>Výsledné dizajny</vt:lpstr>
      <vt:lpstr>Prezentácia programu PowerPoint</vt:lpstr>
      <vt:lpstr>Streda –  ADRIA Tehnika</vt:lpstr>
      <vt:lpstr>Prezentácia programu PowerPoint</vt:lpstr>
      <vt:lpstr>Ljubljana tour</vt:lpstr>
      <vt:lpstr>Štvrtok - piloti</vt:lpstr>
      <vt:lpstr>Štvrtok - ostatní </vt:lpstr>
      <vt:lpstr>Štvrtok - Teambuilding </vt:lpstr>
      <vt:lpstr>Piatok - prezentácie tímov</vt:lpstr>
      <vt:lpstr>Piatok – Ski museum radovljica</vt:lpstr>
      <vt:lpstr>Ďakujeme za pozornosť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Erazmus+ Slovinsko</dc:title>
  <dc:creator>Miriama Sokoláková</dc:creator>
  <cp:lastModifiedBy>monika</cp:lastModifiedBy>
  <cp:revision>396</cp:revision>
  <dcterms:created xsi:type="dcterms:W3CDTF">2023-02-01T18:07:50Z</dcterms:created>
  <dcterms:modified xsi:type="dcterms:W3CDTF">2023-06-19T12:46:28Z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