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embeddedFontLst>
    <p:embeddedFont>
      <p:font typeface="Cinzel" panose="020B0604020202020204" charset="-18"/>
      <p:regular r:id="rId14"/>
      <p:bold r:id="rId15"/>
    </p:embeddedFont>
    <p:embeddedFont>
      <p:font typeface="Jua" panose="020B0604020202020204" charset="-127"/>
      <p:regular r:id="rId16"/>
    </p:embeddedFont>
    <p:embeddedFont>
      <p:font typeface="Inter" panose="020B0604020202020204" charset="0"/>
      <p:regular r:id="rId17"/>
      <p:bold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D4A86FA-9133-4BBE-B9C2-AADAB9751743}">
  <a:tblStyle styleId="{1D4A86FA-9133-4BBE-B9C2-AADAB975174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0" d="100"/>
          <a:sy n="140" d="100"/>
        </p:scale>
        <p:origin x="16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8807395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10eb5cd01b8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10eb5cd01b8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35182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g10ee02864a4_0_2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0" name="Google Shape;480;g10ee02864a4_0_2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58035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g10ee02864a4_0_3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2" name="Google Shape;522;g10ee02864a4_0_3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763109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10eb5cd01b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10eb5cd01b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742109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10eb5cd01b8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10eb5cd01b8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535445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10ee02864a4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10ee02864a4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922845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1003d90df7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1003d90df7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88757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10ee02864a4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10ee02864a4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06805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10ee02864a4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10ee02864a4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190388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e21fa792a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e21fa792a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257077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10ee02864a4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10ee02864a4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21397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subTitle" idx="1"/>
          </p:nvPr>
        </p:nvSpPr>
        <p:spPr>
          <a:xfrm rot="-492">
            <a:off x="2474250" y="3479751"/>
            <a:ext cx="4195500" cy="4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438200" y="1237225"/>
            <a:ext cx="6267900" cy="2234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61616">
              <a:alpha val="592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13"/>
          <p:cNvSpPr txBox="1">
            <a:spLocks noGrp="1"/>
          </p:cNvSpPr>
          <p:nvPr>
            <p:ph type="title" hasCustomPrompt="1"/>
          </p:nvPr>
        </p:nvSpPr>
        <p:spPr>
          <a:xfrm rot="1961">
            <a:off x="2909743" y="1653976"/>
            <a:ext cx="1052100" cy="966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5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1" name="Google Shape;51;p13"/>
          <p:cNvSpPr txBox="1">
            <a:spLocks noGrp="1"/>
          </p:cNvSpPr>
          <p:nvPr>
            <p:ph type="title" idx="2"/>
          </p:nvPr>
        </p:nvSpPr>
        <p:spPr>
          <a:xfrm>
            <a:off x="720000" y="1508100"/>
            <a:ext cx="2193300" cy="7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subTitle" idx="1"/>
          </p:nvPr>
        </p:nvSpPr>
        <p:spPr>
          <a:xfrm>
            <a:off x="720000" y="2164183"/>
            <a:ext cx="2193300" cy="60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title" idx="3" hasCustomPrompt="1"/>
          </p:nvPr>
        </p:nvSpPr>
        <p:spPr>
          <a:xfrm rot="1961">
            <a:off x="2909850" y="3326273"/>
            <a:ext cx="1052100" cy="966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5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4" name="Google Shape;54;p13"/>
          <p:cNvSpPr txBox="1">
            <a:spLocks noGrp="1"/>
          </p:cNvSpPr>
          <p:nvPr>
            <p:ph type="title" idx="4"/>
          </p:nvPr>
        </p:nvSpPr>
        <p:spPr>
          <a:xfrm>
            <a:off x="720000" y="3180300"/>
            <a:ext cx="2193300" cy="7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5"/>
          </p:nvPr>
        </p:nvSpPr>
        <p:spPr>
          <a:xfrm>
            <a:off x="720000" y="3836408"/>
            <a:ext cx="2193300" cy="60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title" idx="6" hasCustomPrompt="1"/>
          </p:nvPr>
        </p:nvSpPr>
        <p:spPr>
          <a:xfrm rot="-1961" flipH="1">
            <a:off x="5182100" y="1654015"/>
            <a:ext cx="1052100" cy="966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5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7" name="Google Shape;57;p13"/>
          <p:cNvSpPr txBox="1">
            <a:spLocks noGrp="1"/>
          </p:cNvSpPr>
          <p:nvPr>
            <p:ph type="title" idx="7"/>
          </p:nvPr>
        </p:nvSpPr>
        <p:spPr>
          <a:xfrm flipH="1">
            <a:off x="6230700" y="1508100"/>
            <a:ext cx="2193300" cy="7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subTitle" idx="8"/>
          </p:nvPr>
        </p:nvSpPr>
        <p:spPr>
          <a:xfrm flipH="1">
            <a:off x="6230700" y="2164183"/>
            <a:ext cx="2193300" cy="60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title" idx="9" hasCustomPrompt="1"/>
          </p:nvPr>
        </p:nvSpPr>
        <p:spPr>
          <a:xfrm rot="-1961" flipH="1">
            <a:off x="5182100" y="3326227"/>
            <a:ext cx="1052100" cy="966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5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0" name="Google Shape;60;p13"/>
          <p:cNvSpPr txBox="1">
            <a:spLocks noGrp="1"/>
          </p:cNvSpPr>
          <p:nvPr>
            <p:ph type="title" idx="13"/>
          </p:nvPr>
        </p:nvSpPr>
        <p:spPr>
          <a:xfrm flipH="1">
            <a:off x="6230700" y="3180300"/>
            <a:ext cx="2193300" cy="7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subTitle" idx="14"/>
          </p:nvPr>
        </p:nvSpPr>
        <p:spPr>
          <a:xfrm flipH="1">
            <a:off x="6230700" y="3836408"/>
            <a:ext cx="2193300" cy="60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title" idx="15"/>
          </p:nvPr>
        </p:nvSpPr>
        <p:spPr>
          <a:xfrm>
            <a:off x="720000" y="540000"/>
            <a:ext cx="7704000" cy="634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SECTION_TITLE_AND_DESCRIPTION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61616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720000" y="2324613"/>
            <a:ext cx="4136100" cy="20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5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subTitle" idx="1"/>
          </p:nvPr>
        </p:nvSpPr>
        <p:spPr>
          <a:xfrm>
            <a:off x="5249700" y="2441475"/>
            <a:ext cx="3174300" cy="166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BLANK_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61616">
              <a:alpha val="592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22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2"/>
          <p:cNvSpPr txBox="1">
            <a:spLocks noGrp="1"/>
          </p:cNvSpPr>
          <p:nvPr>
            <p:ph type="title" idx="2"/>
          </p:nvPr>
        </p:nvSpPr>
        <p:spPr>
          <a:xfrm>
            <a:off x="1680532" y="1355963"/>
            <a:ext cx="27417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9" name="Google Shape;119;p22"/>
          <p:cNvSpPr txBox="1">
            <a:spLocks noGrp="1"/>
          </p:cNvSpPr>
          <p:nvPr>
            <p:ph type="subTitle" idx="1"/>
          </p:nvPr>
        </p:nvSpPr>
        <p:spPr>
          <a:xfrm>
            <a:off x="1680532" y="1713888"/>
            <a:ext cx="2741700" cy="60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2"/>
          <p:cNvSpPr txBox="1">
            <a:spLocks noGrp="1"/>
          </p:cNvSpPr>
          <p:nvPr>
            <p:ph type="title" idx="3"/>
          </p:nvPr>
        </p:nvSpPr>
        <p:spPr>
          <a:xfrm>
            <a:off x="1680525" y="3755181"/>
            <a:ext cx="27417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1" name="Google Shape;121;p22"/>
          <p:cNvSpPr txBox="1">
            <a:spLocks noGrp="1"/>
          </p:cNvSpPr>
          <p:nvPr>
            <p:ph type="subTitle" idx="4"/>
          </p:nvPr>
        </p:nvSpPr>
        <p:spPr>
          <a:xfrm>
            <a:off x="1680532" y="4127887"/>
            <a:ext cx="2741700" cy="54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2"/>
          <p:cNvSpPr txBox="1">
            <a:spLocks noGrp="1"/>
          </p:cNvSpPr>
          <p:nvPr>
            <p:ph type="title" idx="5"/>
          </p:nvPr>
        </p:nvSpPr>
        <p:spPr>
          <a:xfrm>
            <a:off x="1680532" y="2555565"/>
            <a:ext cx="27417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3" name="Google Shape;123;p22"/>
          <p:cNvSpPr txBox="1">
            <a:spLocks noGrp="1"/>
          </p:cNvSpPr>
          <p:nvPr>
            <p:ph type="subTitle" idx="6"/>
          </p:nvPr>
        </p:nvSpPr>
        <p:spPr>
          <a:xfrm>
            <a:off x="1680532" y="2913509"/>
            <a:ext cx="2741700" cy="60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2"/>
          <p:cNvSpPr txBox="1">
            <a:spLocks noGrp="1"/>
          </p:cNvSpPr>
          <p:nvPr>
            <p:ph type="title" idx="7"/>
          </p:nvPr>
        </p:nvSpPr>
        <p:spPr>
          <a:xfrm>
            <a:off x="4725950" y="3708222"/>
            <a:ext cx="27417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5" name="Google Shape;125;p22"/>
          <p:cNvSpPr txBox="1">
            <a:spLocks noGrp="1"/>
          </p:cNvSpPr>
          <p:nvPr>
            <p:ph type="subTitle" idx="8"/>
          </p:nvPr>
        </p:nvSpPr>
        <p:spPr>
          <a:xfrm>
            <a:off x="4725957" y="4066163"/>
            <a:ext cx="2741700" cy="54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2"/>
          <p:cNvSpPr txBox="1">
            <a:spLocks noGrp="1"/>
          </p:cNvSpPr>
          <p:nvPr>
            <p:ph type="title" idx="9"/>
          </p:nvPr>
        </p:nvSpPr>
        <p:spPr>
          <a:xfrm>
            <a:off x="4725951" y="1355963"/>
            <a:ext cx="27417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7" name="Google Shape;127;p22"/>
          <p:cNvSpPr txBox="1">
            <a:spLocks noGrp="1"/>
          </p:cNvSpPr>
          <p:nvPr>
            <p:ph type="subTitle" idx="13"/>
          </p:nvPr>
        </p:nvSpPr>
        <p:spPr>
          <a:xfrm>
            <a:off x="4725956" y="1713887"/>
            <a:ext cx="2741700" cy="60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2"/>
          <p:cNvSpPr txBox="1">
            <a:spLocks noGrp="1"/>
          </p:cNvSpPr>
          <p:nvPr>
            <p:ph type="title" idx="14"/>
          </p:nvPr>
        </p:nvSpPr>
        <p:spPr>
          <a:xfrm>
            <a:off x="4725951" y="2555561"/>
            <a:ext cx="27417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9" name="Google Shape;129;p22"/>
          <p:cNvSpPr txBox="1">
            <a:spLocks noGrp="1"/>
          </p:cNvSpPr>
          <p:nvPr>
            <p:ph type="subTitle" idx="15"/>
          </p:nvPr>
        </p:nvSpPr>
        <p:spPr>
          <a:xfrm>
            <a:off x="4725956" y="2913504"/>
            <a:ext cx="2741700" cy="60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61616">
              <a:alpha val="765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LANK_1_1_1_1_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61616">
              <a:alpha val="765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LANK_1_1_1_1_1_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61616">
              <a:alpha val="765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LANK_1_1_1_1_1_1_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61616">
              <a:alpha val="765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61616">
              <a:alpha val="597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720000" y="2612759"/>
            <a:ext cx="4360200" cy="153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43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 idx="2" hasCustomPrompt="1"/>
          </p:nvPr>
        </p:nvSpPr>
        <p:spPr>
          <a:xfrm>
            <a:off x="720000" y="580988"/>
            <a:ext cx="1863600" cy="1805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1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 rot="455">
            <a:off x="720000" y="4048313"/>
            <a:ext cx="4534800" cy="3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61616">
              <a:alpha val="592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3700" cy="634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720000" y="1237079"/>
            <a:ext cx="7703700" cy="3366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Char char="■"/>
              <a:defRPr sz="1050"/>
            </a:lvl1pPr>
            <a:lvl2pPr marL="914400" lvl="1" indent="-29527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50"/>
              <a:buAutoNum type="alphaLcPeriod"/>
              <a:defRPr sz="1050"/>
            </a:lvl2pPr>
            <a:lvl3pPr marL="1371600" lvl="2" indent="-295275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50"/>
              <a:buAutoNum type="romanLcPeriod"/>
              <a:defRPr sz="1050"/>
            </a:lvl3pPr>
            <a:lvl4pPr marL="1828800" lvl="3" indent="-295275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50"/>
              <a:buAutoNum type="arabicPeriod"/>
              <a:defRPr sz="1050"/>
            </a:lvl4pPr>
            <a:lvl5pPr marL="2286000" lvl="4" indent="-295275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50"/>
              <a:buAutoNum type="alphaLcPeriod"/>
              <a:defRPr sz="1050"/>
            </a:lvl5pPr>
            <a:lvl6pPr marL="2743200" lvl="5" indent="-295275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50"/>
              <a:buAutoNum type="romanLcPeriod"/>
              <a:defRPr sz="1050"/>
            </a:lvl6pPr>
            <a:lvl7pPr marL="3200400" lvl="6" indent="-295275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50"/>
              <a:buAutoNum type="arabicPeriod"/>
              <a:defRPr sz="1050"/>
            </a:lvl7pPr>
            <a:lvl8pPr marL="3657600" lvl="7" indent="-295275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50"/>
              <a:buAutoNum type="alphaLcPeriod"/>
              <a:defRPr sz="1050"/>
            </a:lvl8pPr>
            <a:lvl9pPr marL="4114800" lvl="8" indent="-295275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050"/>
              <a:buAutoNum type="romanLcPeriod"/>
              <a:defRPr sz="105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61616">
              <a:alpha val="765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ubTitle" idx="1"/>
          </p:nvPr>
        </p:nvSpPr>
        <p:spPr>
          <a:xfrm>
            <a:off x="1519838" y="1166488"/>
            <a:ext cx="2907600" cy="6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Jua"/>
              <a:buNone/>
              <a:defRPr sz="3100" b="1">
                <a:latin typeface="Cinzel"/>
                <a:ea typeface="Cinzel"/>
                <a:cs typeface="Cinzel"/>
                <a:sym typeface="Cinzel"/>
              </a:defRPr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Jua"/>
              <a:buNone/>
              <a:defRPr sz="2000" b="1">
                <a:latin typeface="Jua"/>
                <a:ea typeface="Jua"/>
                <a:cs typeface="Jua"/>
                <a:sym typeface="Jua"/>
              </a:defRPr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Jua"/>
              <a:buNone/>
              <a:defRPr sz="2000" b="1">
                <a:latin typeface="Jua"/>
                <a:ea typeface="Jua"/>
                <a:cs typeface="Jua"/>
                <a:sym typeface="Jua"/>
              </a:defRPr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Jua"/>
              <a:buNone/>
              <a:defRPr sz="2000" b="1">
                <a:latin typeface="Jua"/>
                <a:ea typeface="Jua"/>
                <a:cs typeface="Jua"/>
                <a:sym typeface="Jua"/>
              </a:defRPr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Jua"/>
              <a:buNone/>
              <a:defRPr sz="2000" b="1">
                <a:latin typeface="Jua"/>
                <a:ea typeface="Jua"/>
                <a:cs typeface="Jua"/>
                <a:sym typeface="Jua"/>
              </a:defRPr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Jua"/>
              <a:buNone/>
              <a:defRPr sz="2000" b="1">
                <a:latin typeface="Jua"/>
                <a:ea typeface="Jua"/>
                <a:cs typeface="Jua"/>
                <a:sym typeface="Jua"/>
              </a:defRPr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Jua"/>
              <a:buNone/>
              <a:defRPr sz="2000" b="1">
                <a:latin typeface="Jua"/>
                <a:ea typeface="Jua"/>
                <a:cs typeface="Jua"/>
                <a:sym typeface="Jua"/>
              </a:defRPr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Jua"/>
              <a:buNone/>
              <a:defRPr sz="2000" b="1">
                <a:latin typeface="Jua"/>
                <a:ea typeface="Jua"/>
                <a:cs typeface="Jua"/>
                <a:sym typeface="Jua"/>
              </a:defRPr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2000"/>
              <a:buFont typeface="Jua"/>
              <a:buNone/>
              <a:defRPr sz="2000" b="1">
                <a:latin typeface="Jua"/>
                <a:ea typeface="Jua"/>
                <a:cs typeface="Jua"/>
                <a:sym typeface="Jua"/>
              </a:defRPr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ubTitle" idx="2"/>
          </p:nvPr>
        </p:nvSpPr>
        <p:spPr>
          <a:xfrm>
            <a:off x="4716563" y="1166488"/>
            <a:ext cx="2907600" cy="6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Jua"/>
              <a:buNone/>
              <a:defRPr sz="3100" b="1">
                <a:latin typeface="Cinzel"/>
                <a:ea typeface="Cinzel"/>
                <a:cs typeface="Cinzel"/>
                <a:sym typeface="Cinzel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Jua"/>
              <a:buNone/>
              <a:defRPr sz="2000" b="1">
                <a:latin typeface="Jua"/>
                <a:ea typeface="Jua"/>
                <a:cs typeface="Jua"/>
                <a:sym typeface="Jua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Jua"/>
              <a:buNone/>
              <a:defRPr sz="2000" b="1">
                <a:latin typeface="Jua"/>
                <a:ea typeface="Jua"/>
                <a:cs typeface="Jua"/>
                <a:sym typeface="Jua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Jua"/>
              <a:buNone/>
              <a:defRPr sz="2000" b="1">
                <a:latin typeface="Jua"/>
                <a:ea typeface="Jua"/>
                <a:cs typeface="Jua"/>
                <a:sym typeface="Jua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Jua"/>
              <a:buNone/>
              <a:defRPr sz="2000" b="1">
                <a:latin typeface="Jua"/>
                <a:ea typeface="Jua"/>
                <a:cs typeface="Jua"/>
                <a:sym typeface="Jua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Jua"/>
              <a:buNone/>
              <a:defRPr sz="2000" b="1">
                <a:latin typeface="Jua"/>
                <a:ea typeface="Jua"/>
                <a:cs typeface="Jua"/>
                <a:sym typeface="Jua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Jua"/>
              <a:buNone/>
              <a:defRPr sz="2000" b="1">
                <a:latin typeface="Jua"/>
                <a:ea typeface="Jua"/>
                <a:cs typeface="Jua"/>
                <a:sym typeface="Jua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Jua"/>
              <a:buNone/>
              <a:defRPr sz="2000" b="1">
                <a:latin typeface="Jua"/>
                <a:ea typeface="Jua"/>
                <a:cs typeface="Jua"/>
                <a:sym typeface="Jua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2000"/>
              <a:buFont typeface="Jua"/>
              <a:buNone/>
              <a:defRPr sz="2000" b="1">
                <a:latin typeface="Jua"/>
                <a:ea typeface="Jua"/>
                <a:cs typeface="Jua"/>
                <a:sym typeface="Jua"/>
              </a:defRPr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ubTitle" idx="3"/>
          </p:nvPr>
        </p:nvSpPr>
        <p:spPr>
          <a:xfrm>
            <a:off x="1519838" y="2949813"/>
            <a:ext cx="2907600" cy="10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ubTitle" idx="4"/>
          </p:nvPr>
        </p:nvSpPr>
        <p:spPr>
          <a:xfrm>
            <a:off x="4716563" y="2949813"/>
            <a:ext cx="2907600" cy="10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61616">
              <a:alpha val="592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61616">
              <a:alpha val="592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ubTitle" idx="1"/>
          </p:nvPr>
        </p:nvSpPr>
        <p:spPr>
          <a:xfrm rot="-220">
            <a:off x="2230650" y="1882189"/>
            <a:ext cx="4682700" cy="21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61616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title"/>
          </p:nvPr>
        </p:nvSpPr>
        <p:spPr>
          <a:xfrm>
            <a:off x="1256400" y="1492013"/>
            <a:ext cx="6631200" cy="11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subTitle" idx="1"/>
          </p:nvPr>
        </p:nvSpPr>
        <p:spPr>
          <a:xfrm>
            <a:off x="2004050" y="2482388"/>
            <a:ext cx="5135700" cy="116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dk1"/>
        </a:soli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61616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title"/>
          </p:nvPr>
        </p:nvSpPr>
        <p:spPr>
          <a:xfrm>
            <a:off x="1476700" y="3222000"/>
            <a:ext cx="6190500" cy="138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 sz="3700"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100"/>
              <a:buFont typeface="Cinzel"/>
              <a:buNone/>
              <a:defRPr sz="3100" b="1">
                <a:solidFill>
                  <a:schemeClr val="dk2"/>
                </a:solidFill>
                <a:latin typeface="Cinzel"/>
                <a:ea typeface="Cinzel"/>
                <a:cs typeface="Cinzel"/>
                <a:sym typeface="Cinzel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100"/>
              <a:buFont typeface="Cinzel"/>
              <a:buNone/>
              <a:defRPr sz="3100" b="1">
                <a:solidFill>
                  <a:schemeClr val="dk2"/>
                </a:solidFill>
                <a:latin typeface="Cinzel"/>
                <a:ea typeface="Cinzel"/>
                <a:cs typeface="Cinzel"/>
                <a:sym typeface="Cinzel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100"/>
              <a:buFont typeface="Cinzel"/>
              <a:buNone/>
              <a:defRPr sz="3100" b="1">
                <a:solidFill>
                  <a:schemeClr val="dk2"/>
                </a:solidFill>
                <a:latin typeface="Cinzel"/>
                <a:ea typeface="Cinzel"/>
                <a:cs typeface="Cinzel"/>
                <a:sym typeface="Cinzel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100"/>
              <a:buFont typeface="Cinzel"/>
              <a:buNone/>
              <a:defRPr sz="3100" b="1">
                <a:solidFill>
                  <a:schemeClr val="dk2"/>
                </a:solidFill>
                <a:latin typeface="Cinzel"/>
                <a:ea typeface="Cinzel"/>
                <a:cs typeface="Cinzel"/>
                <a:sym typeface="Cinzel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100"/>
              <a:buFont typeface="Cinzel"/>
              <a:buNone/>
              <a:defRPr sz="3100" b="1">
                <a:solidFill>
                  <a:schemeClr val="dk2"/>
                </a:solidFill>
                <a:latin typeface="Cinzel"/>
                <a:ea typeface="Cinzel"/>
                <a:cs typeface="Cinzel"/>
                <a:sym typeface="Cinzel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100"/>
              <a:buFont typeface="Cinzel"/>
              <a:buNone/>
              <a:defRPr sz="3100" b="1">
                <a:solidFill>
                  <a:schemeClr val="dk2"/>
                </a:solidFill>
                <a:latin typeface="Cinzel"/>
                <a:ea typeface="Cinzel"/>
                <a:cs typeface="Cinzel"/>
                <a:sym typeface="Cinzel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100"/>
              <a:buFont typeface="Cinzel"/>
              <a:buNone/>
              <a:defRPr sz="3100" b="1">
                <a:solidFill>
                  <a:schemeClr val="dk2"/>
                </a:solidFill>
                <a:latin typeface="Cinzel"/>
                <a:ea typeface="Cinzel"/>
                <a:cs typeface="Cinzel"/>
                <a:sym typeface="Cinzel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100"/>
              <a:buFont typeface="Cinzel"/>
              <a:buNone/>
              <a:defRPr sz="3100" b="1">
                <a:solidFill>
                  <a:schemeClr val="dk2"/>
                </a:solidFill>
                <a:latin typeface="Cinzel"/>
                <a:ea typeface="Cinzel"/>
                <a:cs typeface="Cinzel"/>
                <a:sym typeface="Cinzel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100"/>
              <a:buFont typeface="Cinzel"/>
              <a:buNone/>
              <a:defRPr sz="3100" b="1">
                <a:solidFill>
                  <a:schemeClr val="dk2"/>
                </a:solidFill>
                <a:latin typeface="Cinzel"/>
                <a:ea typeface="Cinzel"/>
                <a:cs typeface="Cinzel"/>
                <a:sym typeface="Cinze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237083"/>
            <a:ext cx="7704000" cy="3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Char char="●"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Char char="○"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Char char="■"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Char char="●"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Char char="○"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Char char="■"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Char char="●"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Char char="○"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Inter"/>
              <a:buChar char="■"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8" r:id="rId9"/>
    <p:sldLayoutId id="2147483659" r:id="rId10"/>
    <p:sldLayoutId id="2147483661" r:id="rId11"/>
    <p:sldLayoutId id="2147483668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pl.wikipedia.org/wiki/Cambridge" TargetMode="External"/><Relationship Id="rId13" Type="http://schemas.openxmlformats.org/officeDocument/2006/relationships/hyperlink" Target="https://pl.wikipedia.org/wiki/Kosmologia" TargetMode="External"/><Relationship Id="rId18" Type="http://schemas.openxmlformats.org/officeDocument/2006/relationships/hyperlink" Target="https://pl.wikipedia.org/wiki/Osobliwo%C5%9B%C4%87_(astronomia)" TargetMode="External"/><Relationship Id="rId26" Type="http://schemas.openxmlformats.org/officeDocument/2006/relationships/image" Target="../media/image11.jpeg"/><Relationship Id="rId3" Type="http://schemas.openxmlformats.org/officeDocument/2006/relationships/hyperlink" Target="https://pl.wikipedia.org/wiki/8_stycznia" TargetMode="External"/><Relationship Id="rId21" Type="http://schemas.openxmlformats.org/officeDocument/2006/relationships/hyperlink" Target="https://pl.wikipedia.org/wiki/University_of_Cambridge" TargetMode="External"/><Relationship Id="rId7" Type="http://schemas.openxmlformats.org/officeDocument/2006/relationships/hyperlink" Target="https://pl.wikipedia.org/wiki/2018" TargetMode="External"/><Relationship Id="rId12" Type="http://schemas.openxmlformats.org/officeDocument/2006/relationships/hyperlink" Target="https://pl.wikipedia.org/wiki/Astrofizyka" TargetMode="External"/><Relationship Id="rId17" Type="http://schemas.openxmlformats.org/officeDocument/2006/relationships/hyperlink" Target="https://pl.wikipedia.org/wiki/Roger_Penrose" TargetMode="External"/><Relationship Id="rId25" Type="http://schemas.openxmlformats.org/officeDocument/2006/relationships/hyperlink" Target="https://pl.wikipedia.org/wiki/Royal_Society" TargetMode="External"/><Relationship Id="rId2" Type="http://schemas.openxmlformats.org/officeDocument/2006/relationships/notesSlide" Target="../notesSlides/notesSlide2.xml"/><Relationship Id="rId16" Type="http://schemas.openxmlformats.org/officeDocument/2006/relationships/hyperlink" Target="https://pl.wikipedia.org/wiki/Grawitacja_kwantowa" TargetMode="External"/><Relationship Id="rId20" Type="http://schemas.openxmlformats.org/officeDocument/2006/relationships/hyperlink" Target="https://pl.wikipedia.org/wiki/Promieniowanie_Hawkinga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pl.wikipedia.org/wiki/14_marca" TargetMode="External"/><Relationship Id="rId11" Type="http://schemas.openxmlformats.org/officeDocument/2006/relationships/hyperlink" Target="https://pl.wikipedia.org/wiki/Fizyka_matematyczna" TargetMode="External"/><Relationship Id="rId24" Type="http://schemas.openxmlformats.org/officeDocument/2006/relationships/hyperlink" Target="https://pl.wikipedia.org/wiki/Pasadena_(Kalifornia)" TargetMode="External"/><Relationship Id="rId5" Type="http://schemas.openxmlformats.org/officeDocument/2006/relationships/hyperlink" Target="https://pl.wikipedia.org/wiki/Oksford" TargetMode="External"/><Relationship Id="rId15" Type="http://schemas.openxmlformats.org/officeDocument/2006/relationships/hyperlink" Target="https://pl.wikipedia.org/wiki/Czarna_dziura" TargetMode="External"/><Relationship Id="rId23" Type="http://schemas.openxmlformats.org/officeDocument/2006/relationships/hyperlink" Target="https://pl.wikipedia.org/wiki/California_Institute_of_Technology" TargetMode="External"/><Relationship Id="rId10" Type="http://schemas.openxmlformats.org/officeDocument/2006/relationships/hyperlink" Target="https://pl.wikipedia.org/wiki/Fizyka_teoretyczna" TargetMode="External"/><Relationship Id="rId19" Type="http://schemas.openxmlformats.org/officeDocument/2006/relationships/hyperlink" Target="https://pl.wikipedia.org/wiki/Og%C3%B3lna_teoria_wzgl%C4%99dno%C5%9Bci" TargetMode="External"/><Relationship Id="rId4" Type="http://schemas.openxmlformats.org/officeDocument/2006/relationships/hyperlink" Target="https://pl.wikipedia.org/wiki/1942" TargetMode="External"/><Relationship Id="rId9" Type="http://schemas.openxmlformats.org/officeDocument/2006/relationships/hyperlink" Target="https://pl.wikipedia.org/wiki/Wielka_Brytania" TargetMode="External"/><Relationship Id="rId14" Type="http://schemas.openxmlformats.org/officeDocument/2006/relationships/hyperlink" Target="https://pl.wikipedia.org/wiki/Popularyzacja_nauki" TargetMode="External"/><Relationship Id="rId22" Type="http://schemas.openxmlformats.org/officeDocument/2006/relationships/hyperlink" Target="https://pl.wikipedia.org/wiki/Isaac_Newton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pl.wikipedia.org/wiki/V2_(pocisk_rakietowy)" TargetMode="External"/><Relationship Id="rId3" Type="http://schemas.openxmlformats.org/officeDocument/2006/relationships/image" Target="../media/image12.png"/><Relationship Id="rId7" Type="http://schemas.openxmlformats.org/officeDocument/2006/relationships/hyperlink" Target="https://pl.wikipedia.org/wiki/Oksford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pl.wikipedia.org/wiki/Londyn" TargetMode="External"/><Relationship Id="rId11" Type="http://schemas.openxmlformats.org/officeDocument/2006/relationships/hyperlink" Target="https://pl.wikipedia.org/wiki/Hertfordshire" TargetMode="External"/><Relationship Id="rId5" Type="http://schemas.openxmlformats.org/officeDocument/2006/relationships/hyperlink" Target="https://pl.wikipedia.org/wiki/Parazytologia" TargetMode="External"/><Relationship Id="rId10" Type="http://schemas.openxmlformats.org/officeDocument/2006/relationships/hyperlink" Target="https://pl.wikipedia.org/wiki/St_Albans" TargetMode="External"/><Relationship Id="rId4" Type="http://schemas.openxmlformats.org/officeDocument/2006/relationships/hyperlink" Target="https://pl.wikipedia.org/wiki/Medycyna_tropikalna" TargetMode="External"/><Relationship Id="rId9" Type="http://schemas.openxmlformats.org/officeDocument/2006/relationships/hyperlink" Target="https://pl.wikipedia.org/wiki/Highgate_(Londyn)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l.wikipedia.org/wiki/Mensa_Internationa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l.wikipedia.org/wiki/Jane_Hawking" TargetMode="External"/><Relationship Id="rId4" Type="http://schemas.openxmlformats.org/officeDocument/2006/relationships/hyperlink" Target="https://pl.wikipedia.org/wiki/Stwardnienie_zanikowe_boczne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l.wikipedia.org/wiki/CERN" TargetMode="External"/><Relationship Id="rId7" Type="http://schemas.openxmlformats.org/officeDocument/2006/relationships/hyperlink" Target="https://pl.wikipedia.org/wiki/Synteza_mowy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pl.wikipedia.org/wiki/Tracheotomia" TargetMode="External"/><Relationship Id="rId5" Type="http://schemas.openxmlformats.org/officeDocument/2006/relationships/hyperlink" Target="https://pl.wikipedia.org/wiki/Zapalenie_p%C5%82uc" TargetMode="External"/><Relationship Id="rId4" Type="http://schemas.openxmlformats.org/officeDocument/2006/relationships/hyperlink" Target="https://pl.wikipedia.org/wiki/Genewa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5" Type="http://schemas.openxmlformats.org/officeDocument/2006/relationships/hyperlink" Target="https://pl.wikipedia.org/wiki/Rozw%C3%B3d" TargetMode="External"/><Relationship Id="rId4" Type="http://schemas.openxmlformats.org/officeDocument/2006/relationships/hyperlink" Target="https://pl.wikipedia.org/wiki/Jane_Hawkin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l.wikipedia.org/wiki/Lot_suborbitalny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hyperlink" Target="https://pl.wikipedia.org/wiki/Boeing_727" TargetMode="External"/><Relationship Id="rId4" Type="http://schemas.openxmlformats.org/officeDocument/2006/relationships/hyperlink" Target="https://pl.wikipedia.org/wiki/Richard_Branson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pl.wikipedia.org/wiki/Nagroda_Alberta_Einsteina" TargetMode="External"/><Relationship Id="rId13" Type="http://schemas.openxmlformats.org/officeDocument/2006/relationships/hyperlink" Target="https://pl.wikipedia.org/wiki/Order_Imperium_Brytyjskiego" TargetMode="External"/><Relationship Id="rId18" Type="http://schemas.openxmlformats.org/officeDocument/2006/relationships/hyperlink" Target="https://pl.wikipedia.org/wiki/Papieska_Akademia_Nauk" TargetMode="External"/><Relationship Id="rId26" Type="http://schemas.openxmlformats.org/officeDocument/2006/relationships/hyperlink" Target="https://pl.wikipedia.org/wiki/Barack_Obama" TargetMode="External"/><Relationship Id="rId3" Type="http://schemas.openxmlformats.org/officeDocument/2006/relationships/image" Target="../media/image15.jpg"/><Relationship Id="rId21" Type="http://schemas.openxmlformats.org/officeDocument/2006/relationships/hyperlink" Target="https://pl.wikipedia.org/w/index.php?title=Nagroda_Michelsona_Morleya&amp;action=edit&amp;redlink=1" TargetMode="External"/><Relationship Id="rId7" Type="http://schemas.openxmlformats.org/officeDocument/2006/relationships/hyperlink" Target="https://pl.wikipedia.org/wiki/Medal_Hughesa" TargetMode="External"/><Relationship Id="rId12" Type="http://schemas.openxmlformats.org/officeDocument/2006/relationships/hyperlink" Target="https://pl.wikipedia.org/w/index.php?title=Medal_Franklina&amp;action=edit&amp;redlink=1" TargetMode="External"/><Relationship Id="rId17" Type="http://schemas.openxmlformats.org/officeDocument/2006/relationships/hyperlink" Target="https://pl.wikipedia.org/wiki/Nagroda_Ksi%C4%99cia_Asturii" TargetMode="External"/><Relationship Id="rId25" Type="http://schemas.openxmlformats.org/officeDocument/2006/relationships/hyperlink" Target="https://pl.wikipedia.org/w/index.php?title=University_of_Santiago_de_Compostela&amp;action=edit&amp;redlink=1" TargetMode="External"/><Relationship Id="rId2" Type="http://schemas.openxmlformats.org/officeDocument/2006/relationships/notesSlide" Target="../notesSlides/notesSlide8.xml"/><Relationship Id="rId16" Type="http://schemas.openxmlformats.org/officeDocument/2006/relationships/hyperlink" Target="https://pl.wikipedia.org/wiki/Order_Towarzyszy_Honoru" TargetMode="External"/><Relationship Id="rId20" Type="http://schemas.openxmlformats.org/officeDocument/2006/relationships/hyperlink" Target="https://pl.wikipedia.org/wiki/American_Physical_Society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pl.wikipedia.org/wiki/Roger_Penrose" TargetMode="External"/><Relationship Id="rId11" Type="http://schemas.openxmlformats.org/officeDocument/2006/relationships/hyperlink" Target="https://pl.wikipedia.org/w/index.php?title=Medal_Alberta&amp;action=edit&amp;redlink=1" TargetMode="External"/><Relationship Id="rId24" Type="http://schemas.openxmlformats.org/officeDocument/2006/relationships/hyperlink" Target="https://pl.wikipedia.org/w/index.php?title=Nagroda_Fonseki&amp;action=edit&amp;redlink=1" TargetMode="External"/><Relationship Id="rId5" Type="http://schemas.openxmlformats.org/officeDocument/2006/relationships/hyperlink" Target="https://pl.wikipedia.org/wiki/Medal_Eddingtona" TargetMode="External"/><Relationship Id="rId15" Type="http://schemas.openxmlformats.org/officeDocument/2006/relationships/hyperlink" Target="https://pl.wikipedia.org/wiki/Nagroda_Wolfa" TargetMode="External"/><Relationship Id="rId23" Type="http://schemas.openxmlformats.org/officeDocument/2006/relationships/hyperlink" Target="https://pl.wikipedia.org/wiki/Medal_Copleya" TargetMode="External"/><Relationship Id="rId28" Type="http://schemas.openxmlformats.org/officeDocument/2006/relationships/hyperlink" Target="https://pl.wikipedia.org/wiki/Nagroda_Fizyki_Fundamentalnej" TargetMode="External"/><Relationship Id="rId10" Type="http://schemas.openxmlformats.org/officeDocument/2006/relationships/hyperlink" Target="https://pl.wikipedia.org/wiki/Princeton" TargetMode="External"/><Relationship Id="rId19" Type="http://schemas.openxmlformats.org/officeDocument/2006/relationships/hyperlink" Target="https://pl.wikipedia.org/w/index.php?title=Nagroda_Juliusa_Lilienfelda&amp;action=edit&amp;redlink=1" TargetMode="External"/><Relationship Id="rId4" Type="http://schemas.openxmlformats.org/officeDocument/2006/relationships/hyperlink" Target="https://pl.wikipedia.org/wiki/Royal_Society" TargetMode="External"/><Relationship Id="rId9" Type="http://schemas.openxmlformats.org/officeDocument/2006/relationships/hyperlink" Target="https://pl.wikipedia.org/wiki/Institute_for_Advanced_Study" TargetMode="External"/><Relationship Id="rId14" Type="http://schemas.openxmlformats.org/officeDocument/2006/relationships/hyperlink" Target="https://pl.wikipedia.org/wiki/Z%C5%82oty_Medal_Kr%C3%B3lewskiego_Towarzystwa_Astronomicznego" TargetMode="External"/><Relationship Id="rId22" Type="http://schemas.openxmlformats.org/officeDocument/2006/relationships/hyperlink" Target="https://pl.wikipedia.org/wiki/Case_Western_Reserve_University" TargetMode="External"/><Relationship Id="rId27" Type="http://schemas.openxmlformats.org/officeDocument/2006/relationships/hyperlink" Target="https://pl.wikipedia.org/wiki/Prezydencki_Medal_Wolno%C5%9Bci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l.wikipedia.org/wiki/Teoria_wszystkiego_(film_2014)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5"/>
          <p:cNvSpPr txBox="1">
            <a:spLocks noGrp="1"/>
          </p:cNvSpPr>
          <p:nvPr>
            <p:ph type="subTitle" idx="1"/>
          </p:nvPr>
        </p:nvSpPr>
        <p:spPr>
          <a:xfrm rot="-492">
            <a:off x="2474400" y="3602581"/>
            <a:ext cx="4195500" cy="426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 smtClean="0">
                <a:latin typeface="Cinzel" panose="020B0604020202020204" charset="-18"/>
              </a:rPr>
              <a:t>Człowiek, który zmienił świat astronomii</a:t>
            </a:r>
            <a:endParaRPr dirty="0">
              <a:latin typeface="Cinzel" panose="020B0604020202020204" charset="-18"/>
            </a:endParaRPr>
          </a:p>
        </p:txBody>
      </p:sp>
      <p:sp>
        <p:nvSpPr>
          <p:cNvPr id="198" name="Google Shape;198;p35"/>
          <p:cNvSpPr txBox="1">
            <a:spLocks noGrp="1"/>
          </p:cNvSpPr>
          <p:nvPr>
            <p:ph type="ctrTitle"/>
          </p:nvPr>
        </p:nvSpPr>
        <p:spPr>
          <a:xfrm>
            <a:off x="1438200" y="1237225"/>
            <a:ext cx="6267900" cy="22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-PL" sz="8000" dirty="0" smtClean="0"/>
              <a:t>Stephen Hawking</a:t>
            </a:r>
            <a:endParaRPr sz="5100" dirty="0">
              <a:solidFill>
                <a:schemeClr val="dk2"/>
              </a:solidFill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484496" y="4380931"/>
            <a:ext cx="2688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  <a:latin typeface="Cinzel" panose="020B0604020202020204" charset="-18"/>
              </a:rPr>
              <a:t>Jakub </a:t>
            </a:r>
            <a:r>
              <a:rPr lang="pl-PL" dirty="0" smtClean="0">
                <a:solidFill>
                  <a:schemeClr val="bg1"/>
                </a:solidFill>
                <a:latin typeface="Cinzel" panose="020B0604020202020204" charset="-18"/>
              </a:rPr>
              <a:t>Stępień</a:t>
            </a:r>
          </a:p>
          <a:p>
            <a:r>
              <a:rPr lang="pl-PL" dirty="0" smtClean="0">
                <a:solidFill>
                  <a:schemeClr val="bg1"/>
                </a:solidFill>
                <a:latin typeface="Cinzel" panose="020B0604020202020204" charset="-18"/>
              </a:rPr>
              <a:t>Klasa 7</a:t>
            </a:r>
            <a:endParaRPr lang="pl-PL" dirty="0">
              <a:solidFill>
                <a:schemeClr val="bg1"/>
              </a:solidFill>
              <a:latin typeface="Cinzel" panose="020B0604020202020204" charset="-1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tytuł 1"/>
          <p:cNvSpPr>
            <a:spLocks noGrp="1"/>
          </p:cNvSpPr>
          <p:nvPr>
            <p:ph type="subTitle" idx="1"/>
          </p:nvPr>
        </p:nvSpPr>
        <p:spPr>
          <a:xfrm>
            <a:off x="2862872" y="116663"/>
            <a:ext cx="3081032" cy="628500"/>
          </a:xfrm>
        </p:spPr>
        <p:txBody>
          <a:bodyPr/>
          <a:lstStyle/>
          <a:p>
            <a:r>
              <a:rPr lang="pl-PL" dirty="0" smtClean="0"/>
              <a:t>Ciekawostki</a:t>
            </a:r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300252" y="1052237"/>
            <a:ext cx="8591265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  <a:latin typeface="Cinzel" panose="020B0604020202020204" charset="-18"/>
              </a:rPr>
              <a:t>- Po </a:t>
            </a:r>
            <a:r>
              <a:rPr lang="pl-PL" dirty="0">
                <a:solidFill>
                  <a:schemeClr val="bg1"/>
                </a:solidFill>
                <a:latin typeface="Cinzel" panose="020B0604020202020204" charset="-18"/>
              </a:rPr>
              <a:t>stwierdzeniu u niego choroby, lekarze dawali mu 2 lata życia. Przeżył ponad 50</a:t>
            </a:r>
            <a:r>
              <a:rPr lang="pl-PL" dirty="0" smtClean="0">
                <a:solidFill>
                  <a:schemeClr val="bg1"/>
                </a:solidFill>
                <a:latin typeface="Cinzel" panose="020B0604020202020204" charset="-18"/>
              </a:rPr>
              <a:t>.</a:t>
            </a:r>
          </a:p>
          <a:p>
            <a:endParaRPr lang="pl-PL" dirty="0">
              <a:solidFill>
                <a:schemeClr val="bg1"/>
              </a:solidFill>
              <a:latin typeface="Cinzel" panose="020B0604020202020204" charset="-18"/>
            </a:endParaRPr>
          </a:p>
          <a:p>
            <a:r>
              <a:rPr lang="pl-PL" dirty="0" smtClean="0">
                <a:solidFill>
                  <a:schemeClr val="bg1"/>
                </a:solidFill>
                <a:latin typeface="Cinzel" panose="020B0604020202020204" charset="-18"/>
              </a:rPr>
              <a:t>- W </a:t>
            </a:r>
            <a:r>
              <a:rPr lang="pl-PL" dirty="0">
                <a:solidFill>
                  <a:schemeClr val="bg1"/>
                </a:solidFill>
                <a:latin typeface="Cinzel" panose="020B0604020202020204" charset="-18"/>
              </a:rPr>
              <a:t>latach 1979-2009 roku był profesorem matematyki na Uniwersytecie w Cambridge</a:t>
            </a:r>
            <a:r>
              <a:rPr lang="pl-PL" dirty="0" smtClean="0">
                <a:solidFill>
                  <a:schemeClr val="bg1"/>
                </a:solidFill>
                <a:latin typeface="Cinzel" panose="020B0604020202020204" charset="-18"/>
              </a:rPr>
              <a:t>.</a:t>
            </a:r>
          </a:p>
          <a:p>
            <a:endParaRPr lang="pl-PL" dirty="0">
              <a:solidFill>
                <a:schemeClr val="bg1"/>
              </a:solidFill>
              <a:latin typeface="Cinzel" panose="020B0604020202020204" charset="-18"/>
            </a:endParaRPr>
          </a:p>
          <a:p>
            <a:r>
              <a:rPr lang="pl-PL" dirty="0" smtClean="0">
                <a:solidFill>
                  <a:schemeClr val="bg1"/>
                </a:solidFill>
                <a:latin typeface="Cinzel" panose="020B0604020202020204" charset="-18"/>
              </a:rPr>
              <a:t> - Promieniowanie </a:t>
            </a:r>
            <a:r>
              <a:rPr lang="pl-PL" dirty="0">
                <a:solidFill>
                  <a:schemeClr val="bg1"/>
                </a:solidFill>
                <a:latin typeface="Cinzel" panose="020B0604020202020204" charset="-18"/>
              </a:rPr>
              <a:t>emitowane przez czarne dziury, jakie badał, nazywane jest promieniowaniem Hawkinga</a:t>
            </a:r>
            <a:r>
              <a:rPr lang="pl-PL" dirty="0" smtClean="0">
                <a:solidFill>
                  <a:schemeClr val="bg1"/>
                </a:solidFill>
                <a:latin typeface="Cinzel" panose="020B0604020202020204" charset="-18"/>
              </a:rPr>
              <a:t>.</a:t>
            </a:r>
          </a:p>
          <a:p>
            <a:endParaRPr lang="pl-PL" dirty="0">
              <a:solidFill>
                <a:schemeClr val="bg1"/>
              </a:solidFill>
              <a:latin typeface="Cinzel" panose="020B0604020202020204" charset="-18"/>
            </a:endParaRPr>
          </a:p>
          <a:p>
            <a:r>
              <a:rPr lang="pl-PL" dirty="0" smtClean="0">
                <a:solidFill>
                  <a:schemeClr val="bg1"/>
                </a:solidFill>
                <a:latin typeface="Cinzel" panose="020B0604020202020204" charset="-18"/>
              </a:rPr>
              <a:t>- Stephen </a:t>
            </a:r>
            <a:r>
              <a:rPr lang="pl-PL" dirty="0">
                <a:solidFill>
                  <a:schemeClr val="bg1"/>
                </a:solidFill>
                <a:latin typeface="Cinzel" panose="020B0604020202020204" charset="-18"/>
              </a:rPr>
              <a:t>Hawking nauczył się czytać mając dopiero 8 lat</a:t>
            </a:r>
            <a:r>
              <a:rPr lang="pl-PL" dirty="0" smtClean="0">
                <a:solidFill>
                  <a:schemeClr val="bg1"/>
                </a:solidFill>
                <a:latin typeface="Cinzel" panose="020B0604020202020204" charset="-18"/>
              </a:rPr>
              <a:t>.</a:t>
            </a:r>
          </a:p>
          <a:p>
            <a:endParaRPr lang="pl-PL" dirty="0">
              <a:solidFill>
                <a:schemeClr val="bg1"/>
              </a:solidFill>
              <a:latin typeface="Cinzel" panose="020B0604020202020204" charset="-18"/>
            </a:endParaRPr>
          </a:p>
          <a:p>
            <a:r>
              <a:rPr lang="pl-PL" dirty="0" smtClean="0">
                <a:solidFill>
                  <a:schemeClr val="bg1"/>
                </a:solidFill>
                <a:latin typeface="Cinzel" panose="020B0604020202020204" charset="-18"/>
              </a:rPr>
              <a:t>- W </a:t>
            </a:r>
            <a:r>
              <a:rPr lang="pl-PL" dirty="0">
                <a:solidFill>
                  <a:schemeClr val="bg1"/>
                </a:solidFill>
                <a:latin typeface="Cinzel" panose="020B0604020202020204" charset="-18"/>
              </a:rPr>
              <a:t>2009 roku otrzymał Medal Wolności (najwyższe odznaczenie cywilne w Stanach Zjednoczonych</a:t>
            </a:r>
            <a:r>
              <a:rPr lang="pl-PL" dirty="0" smtClean="0">
                <a:solidFill>
                  <a:schemeClr val="bg1"/>
                </a:solidFill>
                <a:latin typeface="Cinzel" panose="020B0604020202020204" charset="-18"/>
              </a:rPr>
              <a:t>).</a:t>
            </a:r>
          </a:p>
          <a:p>
            <a:endParaRPr lang="pl-PL" dirty="0">
              <a:solidFill>
                <a:schemeClr val="bg1"/>
              </a:solidFill>
              <a:latin typeface="Cinzel" panose="020B0604020202020204" charset="-18"/>
            </a:endParaRPr>
          </a:p>
          <a:p>
            <a:r>
              <a:rPr lang="pl-PL" dirty="0" smtClean="0">
                <a:solidFill>
                  <a:schemeClr val="bg1"/>
                </a:solidFill>
                <a:latin typeface="Cinzel" panose="020B0604020202020204" charset="-18"/>
              </a:rPr>
              <a:t>- Od </a:t>
            </a:r>
            <a:r>
              <a:rPr lang="pl-PL" dirty="0">
                <a:solidFill>
                  <a:schemeClr val="bg1"/>
                </a:solidFill>
                <a:latin typeface="Cinzel" panose="020B0604020202020204" charset="-18"/>
              </a:rPr>
              <a:t>1969 roku choroba przykuła go do wózka inwalidzkiego</a:t>
            </a:r>
            <a:r>
              <a:rPr lang="pl-PL" dirty="0" smtClean="0">
                <a:solidFill>
                  <a:schemeClr val="bg1"/>
                </a:solidFill>
                <a:latin typeface="Cinzel" panose="020B0604020202020204" charset="-18"/>
              </a:rPr>
              <a:t>.</a:t>
            </a:r>
          </a:p>
          <a:p>
            <a:endParaRPr lang="pl-PL" dirty="0">
              <a:solidFill>
                <a:schemeClr val="bg1"/>
              </a:solidFill>
              <a:latin typeface="Cinzel" panose="020B0604020202020204" charset="-18"/>
            </a:endParaRPr>
          </a:p>
          <a:p>
            <a:r>
              <a:rPr lang="pl-PL" dirty="0" smtClean="0">
                <a:solidFill>
                  <a:schemeClr val="bg1"/>
                </a:solidFill>
                <a:latin typeface="Cinzel" panose="020B0604020202020204" charset="-18"/>
              </a:rPr>
              <a:t>- W </a:t>
            </a:r>
            <a:r>
              <a:rPr lang="pl-PL" dirty="0">
                <a:solidFill>
                  <a:schemeClr val="bg1"/>
                </a:solidFill>
                <a:latin typeface="Cinzel" panose="020B0604020202020204" charset="-18"/>
              </a:rPr>
              <a:t>1985 roku stracił głos</a:t>
            </a:r>
            <a:r>
              <a:rPr lang="pl-PL" dirty="0" smtClean="0">
                <a:solidFill>
                  <a:schemeClr val="bg1"/>
                </a:solidFill>
                <a:latin typeface="Cinzel" panose="020B0604020202020204" charset="-18"/>
              </a:rPr>
              <a:t>.</a:t>
            </a:r>
          </a:p>
          <a:p>
            <a:endParaRPr lang="pl-PL" dirty="0"/>
          </a:p>
          <a:p>
            <a:endParaRPr lang="pl-P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ole tekstowe 14"/>
          <p:cNvSpPr txBox="1"/>
          <p:nvPr/>
        </p:nvSpPr>
        <p:spPr>
          <a:xfrm>
            <a:off x="1314717" y="245504"/>
            <a:ext cx="67374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800" dirty="0" smtClean="0">
                <a:solidFill>
                  <a:schemeClr val="bg1"/>
                </a:solidFill>
                <a:latin typeface="Cinzel" panose="020B0604020202020204" charset="-18"/>
              </a:rPr>
              <a:t>Dziękuję za </a:t>
            </a:r>
            <a:r>
              <a:rPr lang="pl-PL" sz="4800" dirty="0">
                <a:solidFill>
                  <a:schemeClr val="bg1"/>
                </a:solidFill>
                <a:latin typeface="Cinzel" panose="020B0604020202020204" charset="-18"/>
              </a:rPr>
              <a:t>u</a:t>
            </a:r>
            <a:r>
              <a:rPr lang="pl-PL" sz="4800" dirty="0" smtClean="0">
                <a:solidFill>
                  <a:schemeClr val="bg1"/>
                </a:solidFill>
                <a:latin typeface="Cinzel" panose="020B0604020202020204" charset="-18"/>
              </a:rPr>
              <a:t>wagę</a:t>
            </a:r>
            <a:endParaRPr lang="pl-PL" sz="4800" dirty="0">
              <a:solidFill>
                <a:schemeClr val="bg1"/>
              </a:solidFill>
              <a:latin typeface="Cinzel" panose="020B0604020202020204" charset="-18"/>
            </a:endParaRPr>
          </a:p>
        </p:txBody>
      </p:sp>
      <p:pic>
        <p:nvPicPr>
          <p:cNvPr id="16" name="Obraz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4843" y="1302081"/>
            <a:ext cx="6252966" cy="34882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6"/>
          <p:cNvSpPr txBox="1">
            <a:spLocks noGrp="1"/>
          </p:cNvSpPr>
          <p:nvPr>
            <p:ph type="body" idx="1"/>
          </p:nvPr>
        </p:nvSpPr>
        <p:spPr>
          <a:xfrm>
            <a:off x="3643953" y="745758"/>
            <a:ext cx="5134589" cy="379894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buNone/>
            </a:pPr>
            <a:r>
              <a:rPr lang="pl-PL" sz="1200" b="1" dirty="0">
                <a:latin typeface="Cinzel" panose="020B0604020202020204" charset="-18"/>
              </a:rPr>
              <a:t>Stephen William Hawking</a:t>
            </a:r>
            <a:r>
              <a:rPr lang="pl-PL" sz="1200" dirty="0">
                <a:latin typeface="Cinzel" panose="020B0604020202020204" charset="-18"/>
              </a:rPr>
              <a:t> (ur. </a:t>
            </a:r>
            <a:r>
              <a:rPr lang="pl-PL" sz="1200" dirty="0">
                <a:latin typeface="Cinzel" panose="020B0604020202020204" charset="-18"/>
                <a:hlinkClick r:id="rId3" tooltip="8 stycznia"/>
              </a:rPr>
              <a:t>8 stycznia</a:t>
            </a:r>
            <a:r>
              <a:rPr lang="pl-PL" sz="1200" dirty="0">
                <a:latin typeface="Cinzel" panose="020B0604020202020204" charset="-18"/>
              </a:rPr>
              <a:t> </a:t>
            </a:r>
            <a:r>
              <a:rPr lang="pl-PL" sz="1200" dirty="0">
                <a:latin typeface="Cinzel" panose="020B0604020202020204" charset="-18"/>
                <a:hlinkClick r:id="rId4" tooltip="1942"/>
              </a:rPr>
              <a:t>1942</a:t>
            </a:r>
            <a:r>
              <a:rPr lang="pl-PL" sz="1200" dirty="0">
                <a:latin typeface="Cinzel" panose="020B0604020202020204" charset="-18"/>
              </a:rPr>
              <a:t> w </a:t>
            </a:r>
            <a:r>
              <a:rPr lang="pl-PL" sz="1200" dirty="0">
                <a:latin typeface="Cinzel" panose="020B0604020202020204" charset="-18"/>
                <a:hlinkClick r:id="rId5" tooltip="Oksford"/>
              </a:rPr>
              <a:t>Oksfordzie</a:t>
            </a:r>
            <a:r>
              <a:rPr lang="pl-PL" sz="1200" dirty="0">
                <a:latin typeface="Cinzel" panose="020B0604020202020204" charset="-18"/>
              </a:rPr>
              <a:t>, zm. </a:t>
            </a:r>
            <a:r>
              <a:rPr lang="pl-PL" sz="1200" dirty="0">
                <a:latin typeface="Cinzel" panose="020B0604020202020204" charset="-18"/>
                <a:hlinkClick r:id="rId6" tooltip="14 marca"/>
              </a:rPr>
              <a:t>14 marca</a:t>
            </a:r>
            <a:r>
              <a:rPr lang="pl-PL" sz="1200" dirty="0">
                <a:latin typeface="Cinzel" panose="020B0604020202020204" charset="-18"/>
              </a:rPr>
              <a:t> </a:t>
            </a:r>
            <a:r>
              <a:rPr lang="pl-PL" sz="1200" dirty="0">
                <a:latin typeface="Cinzel" panose="020B0604020202020204" charset="-18"/>
                <a:hlinkClick r:id="rId7" tooltip="2018"/>
              </a:rPr>
              <a:t>2018</a:t>
            </a:r>
            <a:r>
              <a:rPr lang="pl-PL" sz="1200" dirty="0">
                <a:latin typeface="Cinzel" panose="020B0604020202020204" charset="-18"/>
              </a:rPr>
              <a:t> w </a:t>
            </a:r>
            <a:r>
              <a:rPr lang="pl-PL" sz="1200" dirty="0" smtClean="0">
                <a:latin typeface="Cinzel" panose="020B0604020202020204" charset="-18"/>
                <a:hlinkClick r:id="rId8" tooltip="Cambridge"/>
              </a:rPr>
              <a:t>Cambridge</a:t>
            </a:r>
            <a:r>
              <a:rPr lang="pl-PL" sz="1200" dirty="0" smtClean="0">
                <a:latin typeface="Cinzel" panose="020B0604020202020204" charset="-18"/>
              </a:rPr>
              <a:t> </a:t>
            </a:r>
            <a:r>
              <a:rPr lang="pl-PL" sz="1200" dirty="0">
                <a:latin typeface="Cinzel" panose="020B0604020202020204" charset="-18"/>
              </a:rPr>
              <a:t>– </a:t>
            </a:r>
            <a:r>
              <a:rPr lang="pl-PL" sz="1200" dirty="0">
                <a:latin typeface="Cinzel" panose="020B0604020202020204" charset="-18"/>
                <a:hlinkClick r:id="rId9" tooltip="Wielka Brytania"/>
              </a:rPr>
              <a:t>brytyjski</a:t>
            </a:r>
            <a:r>
              <a:rPr lang="pl-PL" sz="1200" dirty="0">
                <a:latin typeface="Cinzel" panose="020B0604020202020204" charset="-18"/>
              </a:rPr>
              <a:t> </a:t>
            </a:r>
            <a:r>
              <a:rPr lang="pl-PL" sz="1200" dirty="0">
                <a:latin typeface="Cinzel" panose="020B0604020202020204" charset="-18"/>
                <a:hlinkClick r:id="rId10" tooltip="Fizyka teoretyczna"/>
              </a:rPr>
              <a:t>fizyk teoretyczny</a:t>
            </a:r>
            <a:r>
              <a:rPr lang="pl-PL" sz="1200" dirty="0">
                <a:latin typeface="Cinzel" panose="020B0604020202020204" charset="-18"/>
              </a:rPr>
              <a:t> i </a:t>
            </a:r>
            <a:r>
              <a:rPr lang="pl-PL" sz="1200" dirty="0">
                <a:latin typeface="Cinzel" panose="020B0604020202020204" charset="-18"/>
                <a:hlinkClick r:id="rId11" tooltip="Fizyka matematyczna"/>
              </a:rPr>
              <a:t>matematyczny</a:t>
            </a:r>
            <a:r>
              <a:rPr lang="pl-PL" sz="1200" dirty="0">
                <a:latin typeface="Cinzel" panose="020B0604020202020204" charset="-18"/>
              </a:rPr>
              <a:t>, specjalizujący się w </a:t>
            </a:r>
            <a:r>
              <a:rPr lang="pl-PL" sz="1200" dirty="0">
                <a:latin typeface="Cinzel" panose="020B0604020202020204" charset="-18"/>
                <a:hlinkClick r:id="rId12" tooltip="Astrofizyka"/>
              </a:rPr>
              <a:t>astrofizyce</a:t>
            </a:r>
            <a:r>
              <a:rPr lang="pl-PL" sz="1200" dirty="0">
                <a:latin typeface="Cinzel" panose="020B0604020202020204" charset="-18"/>
              </a:rPr>
              <a:t>, w tym </a:t>
            </a:r>
            <a:r>
              <a:rPr lang="pl-PL" sz="1200" dirty="0">
                <a:latin typeface="Cinzel" panose="020B0604020202020204" charset="-18"/>
                <a:hlinkClick r:id="rId13" tooltip="Kosmologia"/>
              </a:rPr>
              <a:t>kosmologii</a:t>
            </a:r>
            <a:r>
              <a:rPr lang="pl-PL" sz="1200" dirty="0">
                <a:latin typeface="Cinzel" panose="020B0604020202020204" charset="-18"/>
              </a:rPr>
              <a:t>, a także wpływowy </a:t>
            </a:r>
            <a:r>
              <a:rPr lang="pl-PL" sz="1200" dirty="0">
                <a:latin typeface="Cinzel" panose="020B0604020202020204" charset="-18"/>
                <a:hlinkClick r:id="rId14" tooltip="Popularyzacja nauki"/>
              </a:rPr>
              <a:t>popularyzator</a:t>
            </a:r>
            <a:r>
              <a:rPr lang="pl-PL" sz="1200" dirty="0">
                <a:latin typeface="Cinzel" panose="020B0604020202020204" charset="-18"/>
              </a:rPr>
              <a:t> tych dziedzin</a:t>
            </a:r>
            <a:r>
              <a:rPr lang="pl-PL" sz="1200" dirty="0" smtClean="0">
                <a:latin typeface="Cinzel" panose="020B0604020202020204" charset="-18"/>
              </a:rPr>
              <a:t>.</a:t>
            </a:r>
          </a:p>
          <a:p>
            <a:pPr marL="0" lvl="0" indent="0" algn="ctr">
              <a:buNone/>
            </a:pPr>
            <a:endParaRPr lang="pl-PL" sz="1200" dirty="0">
              <a:solidFill>
                <a:schemeClr val="dk2"/>
              </a:solidFill>
              <a:latin typeface="Cinzel" panose="020B0604020202020204" charset="-18"/>
            </a:endParaRPr>
          </a:p>
          <a:p>
            <a:pPr marL="0" lvl="0" indent="0" algn="ctr">
              <a:buNone/>
            </a:pPr>
            <a:r>
              <a:rPr lang="pl-PL" sz="1200" dirty="0">
                <a:latin typeface="Cinzel" panose="020B0604020202020204" charset="-18"/>
              </a:rPr>
              <a:t>W ciągu trwającej ponad 40 lat kariery naukowej zajmował się głównie </a:t>
            </a:r>
            <a:r>
              <a:rPr lang="pl-PL" sz="1200" dirty="0">
                <a:latin typeface="Cinzel" panose="020B0604020202020204" charset="-18"/>
                <a:hlinkClick r:id="rId15" tooltip="Czarna dziura"/>
              </a:rPr>
              <a:t>czarnymi dziurami</a:t>
            </a:r>
            <a:r>
              <a:rPr lang="pl-PL" sz="1200" dirty="0">
                <a:latin typeface="Cinzel" panose="020B0604020202020204" charset="-18"/>
              </a:rPr>
              <a:t> i </a:t>
            </a:r>
            <a:r>
              <a:rPr lang="pl-PL" sz="1200" dirty="0">
                <a:latin typeface="Cinzel" panose="020B0604020202020204" charset="-18"/>
                <a:hlinkClick r:id="rId16" tooltip="Grawitacja kwantowa"/>
              </a:rPr>
              <a:t>grawitacją kwantową</a:t>
            </a:r>
            <a:r>
              <a:rPr lang="pl-PL" sz="1200" dirty="0">
                <a:latin typeface="Cinzel" panose="020B0604020202020204" charset="-18"/>
              </a:rPr>
              <a:t>. Wspólnie z </a:t>
            </a:r>
            <a:r>
              <a:rPr lang="pl-PL" sz="1200" dirty="0">
                <a:latin typeface="Cinzel" panose="020B0604020202020204" charset="-18"/>
                <a:hlinkClick r:id="rId17" tooltip="Roger Penrose"/>
              </a:rPr>
              <a:t>Rogerem </a:t>
            </a:r>
            <a:r>
              <a:rPr lang="pl-PL" sz="1200" dirty="0" err="1">
                <a:latin typeface="Cinzel" panose="020B0604020202020204" charset="-18"/>
                <a:hlinkClick r:id="rId17" tooltip="Roger Penrose"/>
              </a:rPr>
              <a:t>Penrose’em</a:t>
            </a:r>
            <a:r>
              <a:rPr lang="pl-PL" sz="1200" dirty="0">
                <a:latin typeface="Cinzel" panose="020B0604020202020204" charset="-18"/>
              </a:rPr>
              <a:t> opracował twierdzenia odnoszące się do istnienia </a:t>
            </a:r>
            <a:r>
              <a:rPr lang="pl-PL" sz="1200" dirty="0">
                <a:latin typeface="Cinzel" panose="020B0604020202020204" charset="-18"/>
                <a:hlinkClick r:id="rId18" tooltip="Osobliwość (astronomia)"/>
              </a:rPr>
              <a:t>osobliwości</a:t>
            </a:r>
            <a:r>
              <a:rPr lang="pl-PL" sz="1200" dirty="0">
                <a:latin typeface="Cinzel" panose="020B0604020202020204" charset="-18"/>
              </a:rPr>
              <a:t> w ramach </a:t>
            </a:r>
            <a:r>
              <a:rPr lang="pl-PL" sz="1200" dirty="0">
                <a:latin typeface="Cinzel" panose="020B0604020202020204" charset="-18"/>
                <a:hlinkClick r:id="rId19" tooltip="Ogólna teoria względności"/>
              </a:rPr>
              <a:t>ogólnej teorii względności</a:t>
            </a:r>
            <a:r>
              <a:rPr lang="pl-PL" sz="1200" dirty="0">
                <a:latin typeface="Cinzel" panose="020B0604020202020204" charset="-18"/>
              </a:rPr>
              <a:t> oraz teoretyczny dowód na to, że czarne dziury powinny emitować promieniowanie, nazwane potem </a:t>
            </a:r>
            <a:r>
              <a:rPr lang="pl-PL" sz="1200" dirty="0">
                <a:latin typeface="Cinzel" panose="020B0604020202020204" charset="-18"/>
                <a:hlinkClick r:id="rId20" tooltip="Promieniowanie Hawkinga"/>
              </a:rPr>
              <a:t>promieniowaniem </a:t>
            </a:r>
            <a:r>
              <a:rPr lang="pl-PL" sz="1200" dirty="0" smtClean="0">
                <a:latin typeface="Cinzel" panose="020B0604020202020204" charset="-18"/>
                <a:hlinkClick r:id="rId20" tooltip="Promieniowanie Hawkinga"/>
              </a:rPr>
              <a:t>Hawkinga</a:t>
            </a:r>
            <a:endParaRPr lang="pl-PL" sz="1200" dirty="0" smtClean="0">
              <a:latin typeface="Cinzel" panose="020B0604020202020204" charset="-18"/>
            </a:endParaRPr>
          </a:p>
          <a:p>
            <a:pPr marL="0" lvl="0" indent="0" algn="ctr">
              <a:buNone/>
            </a:pPr>
            <a:endParaRPr lang="pl-PL" sz="1200" dirty="0">
              <a:solidFill>
                <a:schemeClr val="dk2"/>
              </a:solidFill>
              <a:latin typeface="Cinzel" panose="020B0604020202020204" charset="-18"/>
            </a:endParaRPr>
          </a:p>
          <a:p>
            <a:pPr marL="0" lvl="0" indent="0" algn="ctr">
              <a:buNone/>
            </a:pPr>
            <a:r>
              <a:rPr lang="pl-PL" sz="1200" dirty="0">
                <a:latin typeface="Cinzel" panose="020B0604020202020204" charset="-18"/>
              </a:rPr>
              <a:t>Był profesorem matematyki i fizyki teoretycznej na macierzystej uczelni, </a:t>
            </a:r>
            <a:r>
              <a:rPr lang="pl-PL" sz="1200" dirty="0">
                <a:latin typeface="Cinzel" panose="020B0604020202020204" charset="-18"/>
                <a:hlinkClick r:id="rId21" tooltip="University of Cambridge"/>
              </a:rPr>
              <a:t>Uniwersytecie w Cambridge</a:t>
            </a:r>
            <a:r>
              <a:rPr lang="pl-PL" sz="1200" dirty="0">
                <a:latin typeface="Cinzel" panose="020B0604020202020204" charset="-18"/>
              </a:rPr>
              <a:t> (gdzie w latach 1979–2009 obejmował katedrę </a:t>
            </a:r>
            <a:r>
              <a:rPr lang="pl-PL" sz="1200" dirty="0" smtClean="0">
                <a:latin typeface="Cinzel" panose="020B0604020202020204" charset="-18"/>
              </a:rPr>
              <a:t>Lucasa, </a:t>
            </a:r>
            <a:r>
              <a:rPr lang="pl-PL" sz="1200" dirty="0">
                <a:latin typeface="Cinzel" panose="020B0604020202020204" charset="-18"/>
              </a:rPr>
              <a:t>tak jak kiedyś </a:t>
            </a:r>
            <a:r>
              <a:rPr lang="pl-PL" sz="1200" dirty="0">
                <a:latin typeface="Cinzel" panose="020B0604020202020204" charset="-18"/>
                <a:hlinkClick r:id="rId22" tooltip="Isaac Newton"/>
              </a:rPr>
              <a:t>Newton</a:t>
            </a:r>
            <a:r>
              <a:rPr lang="pl-PL" sz="1200" dirty="0">
                <a:latin typeface="Cinzel" panose="020B0604020202020204" charset="-18"/>
              </a:rPr>
              <a:t>), w </a:t>
            </a:r>
            <a:r>
              <a:rPr lang="pl-PL" sz="1200" dirty="0">
                <a:latin typeface="Cinzel" panose="020B0604020202020204" charset="-18"/>
                <a:hlinkClick r:id="rId23" tooltip="California Institute of Technology"/>
              </a:rPr>
              <a:t>Kalifornijskim Instytucie Technicznym</a:t>
            </a:r>
            <a:r>
              <a:rPr lang="pl-PL" sz="1200" dirty="0">
                <a:latin typeface="Cinzel" panose="020B0604020202020204" charset="-18"/>
              </a:rPr>
              <a:t> w </a:t>
            </a:r>
            <a:r>
              <a:rPr lang="pl-PL" sz="1200" dirty="0">
                <a:latin typeface="Cinzel" panose="020B0604020202020204" charset="-18"/>
                <a:hlinkClick r:id="rId24" tooltip="Pasadena (Kalifornia)"/>
              </a:rPr>
              <a:t>Pasadenie</a:t>
            </a:r>
            <a:r>
              <a:rPr lang="pl-PL" sz="1200" dirty="0">
                <a:latin typeface="Cinzel" panose="020B0604020202020204" charset="-18"/>
              </a:rPr>
              <a:t>. Członek </a:t>
            </a:r>
            <a:r>
              <a:rPr lang="pl-PL" sz="1200" dirty="0" err="1">
                <a:latin typeface="Cinzel" panose="020B0604020202020204" charset="-18"/>
                <a:hlinkClick r:id="rId25" tooltip="Royal Society"/>
              </a:rPr>
              <a:t>Royal</a:t>
            </a:r>
            <a:r>
              <a:rPr lang="pl-PL" sz="1200" dirty="0">
                <a:latin typeface="Cinzel" panose="020B0604020202020204" charset="-18"/>
                <a:hlinkClick r:id="rId25" tooltip="Royal Society"/>
              </a:rPr>
              <a:t> </a:t>
            </a:r>
            <a:r>
              <a:rPr lang="pl-PL" sz="1200" dirty="0" err="1">
                <a:latin typeface="Cinzel" panose="020B0604020202020204" charset="-18"/>
                <a:hlinkClick r:id="rId25" tooltip="Royal Society"/>
              </a:rPr>
              <a:t>Society</a:t>
            </a:r>
            <a:r>
              <a:rPr lang="pl-PL" sz="1200" dirty="0">
                <a:latin typeface="Cinzel" panose="020B0604020202020204" charset="-18"/>
              </a:rPr>
              <a:t> oraz </a:t>
            </a:r>
            <a:r>
              <a:rPr lang="pl-PL" sz="1200" dirty="0" err="1">
                <a:latin typeface="Cinzel" panose="020B0604020202020204" charset="-18"/>
              </a:rPr>
              <a:t>Perimeter</a:t>
            </a:r>
            <a:r>
              <a:rPr lang="pl-PL" sz="1200" dirty="0">
                <a:latin typeface="Cinzel" panose="020B0604020202020204" charset="-18"/>
              </a:rPr>
              <a:t> </a:t>
            </a:r>
            <a:r>
              <a:rPr lang="pl-PL" sz="1200" dirty="0" err="1">
                <a:latin typeface="Cinzel" panose="020B0604020202020204" charset="-18"/>
              </a:rPr>
              <a:t>Institute</a:t>
            </a:r>
            <a:r>
              <a:rPr lang="pl-PL" sz="1200" dirty="0">
                <a:latin typeface="Cinzel" panose="020B0604020202020204" charset="-18"/>
              </a:rPr>
              <a:t> for </a:t>
            </a:r>
            <a:r>
              <a:rPr lang="pl-PL" sz="1200" dirty="0" err="1">
                <a:latin typeface="Cinzel" panose="020B0604020202020204" charset="-18"/>
              </a:rPr>
              <a:t>Theoretical</a:t>
            </a:r>
            <a:r>
              <a:rPr lang="pl-PL" sz="1200" dirty="0">
                <a:latin typeface="Cinzel" panose="020B0604020202020204" charset="-18"/>
              </a:rPr>
              <a:t> </a:t>
            </a:r>
            <a:r>
              <a:rPr lang="pl-PL" sz="1200" dirty="0" err="1">
                <a:latin typeface="Cinzel" panose="020B0604020202020204" charset="-18"/>
              </a:rPr>
              <a:t>Physics</a:t>
            </a:r>
            <a:endParaRPr lang="pl-PL" sz="1200" dirty="0" smtClean="0">
              <a:latin typeface="Cinzel" panose="020B0604020202020204" charset="-18"/>
            </a:endParaRPr>
          </a:p>
        </p:txBody>
      </p:sp>
      <p:pic>
        <p:nvPicPr>
          <p:cNvPr id="1026" name="Picture 2" descr="Ilustracja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3391468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7"/>
          <p:cNvSpPr txBox="1">
            <a:spLocks noGrp="1"/>
          </p:cNvSpPr>
          <p:nvPr>
            <p:ph type="title" idx="15"/>
          </p:nvPr>
        </p:nvSpPr>
        <p:spPr>
          <a:xfrm>
            <a:off x="317391" y="92611"/>
            <a:ext cx="77040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pl-PL" dirty="0"/>
              <a:t>Dzieciństwo i edukacja</a:t>
            </a:r>
            <a:br>
              <a:rPr lang="pl-PL" dirty="0"/>
            </a:br>
            <a:endParaRPr dirty="0"/>
          </a:p>
        </p:txBody>
      </p:sp>
      <p:pic>
        <p:nvPicPr>
          <p:cNvPr id="17" name="Obraz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1356" y="3440489"/>
            <a:ext cx="2781300" cy="1638300"/>
          </a:xfrm>
          <a:prstGeom prst="rect">
            <a:avLst/>
          </a:prstGeom>
        </p:spPr>
      </p:pic>
      <p:sp>
        <p:nvSpPr>
          <p:cNvPr id="18" name="pole tekstowe 17"/>
          <p:cNvSpPr txBox="1"/>
          <p:nvPr/>
        </p:nvSpPr>
        <p:spPr>
          <a:xfrm>
            <a:off x="102358" y="768055"/>
            <a:ext cx="882327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>
                <a:solidFill>
                  <a:schemeClr val="bg1"/>
                </a:solidFill>
                <a:latin typeface="Cinzel" panose="020B0604020202020204" charset="-18"/>
              </a:rPr>
              <a:t>Urodzony 8 stycznia 1942 </a:t>
            </a:r>
            <a:r>
              <a:rPr lang="pl-PL" sz="1200" dirty="0" smtClean="0">
                <a:solidFill>
                  <a:schemeClr val="bg1"/>
                </a:solidFill>
                <a:latin typeface="Cinzel" panose="020B0604020202020204" charset="-18"/>
              </a:rPr>
              <a:t>roku. </a:t>
            </a:r>
            <a:r>
              <a:rPr lang="pl-PL" sz="1200" dirty="0">
                <a:solidFill>
                  <a:schemeClr val="bg1"/>
                </a:solidFill>
                <a:latin typeface="Cinzel" panose="020B0604020202020204" charset="-18"/>
              </a:rPr>
              <a:t>Był pierwszym dzieckiem biologa doktora Franka Hawkinga i jego żony </a:t>
            </a:r>
            <a:r>
              <a:rPr lang="pl-PL" sz="1200" dirty="0" err="1">
                <a:solidFill>
                  <a:schemeClr val="bg1"/>
                </a:solidFill>
                <a:latin typeface="Cinzel" panose="020B0604020202020204" charset="-18"/>
              </a:rPr>
              <a:t>Isobel</a:t>
            </a:r>
            <a:r>
              <a:rPr lang="pl-PL" sz="1200" dirty="0">
                <a:solidFill>
                  <a:schemeClr val="bg1"/>
                </a:solidFill>
                <a:latin typeface="Cinzel" panose="020B0604020202020204" charset="-18"/>
              </a:rPr>
              <a:t>. Specjalnością jego ojca była </a:t>
            </a:r>
            <a:r>
              <a:rPr lang="pl-PL" sz="1200" dirty="0">
                <a:solidFill>
                  <a:schemeClr val="bg1"/>
                </a:solidFill>
                <a:latin typeface="Cinzel" panose="020B0604020202020204" charset="-18"/>
                <a:hlinkClick r:id="rId4" tooltip="Medycyna tropikalna"/>
              </a:rPr>
              <a:t>medycyna </a:t>
            </a:r>
            <a:r>
              <a:rPr lang="pl-PL" sz="1200" dirty="0" smtClean="0">
                <a:solidFill>
                  <a:schemeClr val="bg1"/>
                </a:solidFill>
                <a:latin typeface="Cinzel" panose="020B0604020202020204" charset="-18"/>
                <a:hlinkClick r:id="rId4" tooltip="Medycyna tropikalna"/>
              </a:rPr>
              <a:t>tropikalna</a:t>
            </a:r>
            <a:r>
              <a:rPr lang="pl-PL" sz="1200" dirty="0" smtClean="0">
                <a:solidFill>
                  <a:schemeClr val="bg1"/>
                </a:solidFill>
                <a:latin typeface="Cinzel" panose="020B0604020202020204" charset="-18"/>
              </a:rPr>
              <a:t>. </a:t>
            </a:r>
            <a:r>
              <a:rPr lang="pl-PL" sz="1200" dirty="0">
                <a:solidFill>
                  <a:schemeClr val="bg1"/>
                </a:solidFill>
                <a:latin typeface="Cinzel" panose="020B0604020202020204" charset="-18"/>
              </a:rPr>
              <a:t>Kierował wydziałem </a:t>
            </a:r>
            <a:r>
              <a:rPr lang="pl-PL" sz="1200" dirty="0">
                <a:solidFill>
                  <a:schemeClr val="bg1"/>
                </a:solidFill>
                <a:latin typeface="Cinzel" panose="020B0604020202020204" charset="-18"/>
                <a:hlinkClick r:id="rId5" tooltip="Parazytologia"/>
              </a:rPr>
              <a:t>parazytologii</a:t>
            </a:r>
            <a:r>
              <a:rPr lang="pl-PL" sz="1200" dirty="0">
                <a:solidFill>
                  <a:schemeClr val="bg1"/>
                </a:solidFill>
                <a:latin typeface="Cinzel" panose="020B0604020202020204" charset="-18"/>
              </a:rPr>
              <a:t> </a:t>
            </a:r>
            <a:r>
              <a:rPr lang="pl-PL" sz="1200" dirty="0" err="1">
                <a:solidFill>
                  <a:schemeClr val="bg1"/>
                </a:solidFill>
                <a:latin typeface="Cinzel" panose="020B0604020202020204" charset="-18"/>
              </a:rPr>
              <a:t>National</a:t>
            </a:r>
            <a:r>
              <a:rPr lang="pl-PL" sz="1200" dirty="0">
                <a:solidFill>
                  <a:schemeClr val="bg1"/>
                </a:solidFill>
                <a:latin typeface="Cinzel" panose="020B0604020202020204" charset="-18"/>
              </a:rPr>
              <a:t> </a:t>
            </a:r>
            <a:r>
              <a:rPr lang="pl-PL" sz="1200" dirty="0" err="1">
                <a:solidFill>
                  <a:schemeClr val="bg1"/>
                </a:solidFill>
                <a:latin typeface="Cinzel" panose="020B0604020202020204" charset="-18"/>
              </a:rPr>
              <a:t>Institute</a:t>
            </a:r>
            <a:r>
              <a:rPr lang="pl-PL" sz="1200" dirty="0">
                <a:solidFill>
                  <a:schemeClr val="bg1"/>
                </a:solidFill>
                <a:latin typeface="Cinzel" panose="020B0604020202020204" charset="-18"/>
              </a:rPr>
              <a:t> for </a:t>
            </a:r>
            <a:r>
              <a:rPr lang="pl-PL" sz="1200" dirty="0" err="1">
                <a:solidFill>
                  <a:schemeClr val="bg1"/>
                </a:solidFill>
                <a:latin typeface="Cinzel" panose="020B0604020202020204" charset="-18"/>
              </a:rPr>
              <a:t>Medical</a:t>
            </a:r>
            <a:r>
              <a:rPr lang="pl-PL" sz="1200" dirty="0">
                <a:solidFill>
                  <a:schemeClr val="bg1"/>
                </a:solidFill>
                <a:latin typeface="Cinzel" panose="020B0604020202020204" charset="-18"/>
              </a:rPr>
              <a:t> </a:t>
            </a:r>
            <a:r>
              <a:rPr lang="pl-PL" sz="1200" dirty="0" err="1">
                <a:solidFill>
                  <a:schemeClr val="bg1"/>
                </a:solidFill>
                <a:latin typeface="Cinzel" panose="020B0604020202020204" charset="-18"/>
              </a:rPr>
              <a:t>Research</a:t>
            </a:r>
            <a:r>
              <a:rPr lang="pl-PL" sz="1200" dirty="0">
                <a:solidFill>
                  <a:schemeClr val="bg1"/>
                </a:solidFill>
                <a:latin typeface="Cinzel" panose="020B0604020202020204" charset="-18"/>
              </a:rPr>
              <a:t>. Stephen miał dwie młodsze siostry: </a:t>
            </a:r>
            <a:r>
              <a:rPr lang="pl-PL" sz="1200" dirty="0" err="1">
                <a:solidFill>
                  <a:schemeClr val="bg1"/>
                </a:solidFill>
                <a:latin typeface="Cinzel" panose="020B0604020202020204" charset="-18"/>
              </a:rPr>
              <a:t>Philippę</a:t>
            </a:r>
            <a:r>
              <a:rPr lang="pl-PL" sz="1200" dirty="0">
                <a:solidFill>
                  <a:schemeClr val="bg1"/>
                </a:solidFill>
                <a:latin typeface="Cinzel" panose="020B0604020202020204" charset="-18"/>
              </a:rPr>
              <a:t> i Mary, oraz adoptowanego brata, Edwarda. Ponieważ w 1942 roku </a:t>
            </a:r>
            <a:r>
              <a:rPr lang="pl-PL" sz="1200" dirty="0">
                <a:solidFill>
                  <a:schemeClr val="bg1"/>
                </a:solidFill>
                <a:latin typeface="Cinzel" panose="020B0604020202020204" charset="-18"/>
                <a:hlinkClick r:id="rId6" tooltip="Londyn"/>
              </a:rPr>
              <a:t>Londyn</a:t>
            </a:r>
            <a:r>
              <a:rPr lang="pl-PL" sz="1200" dirty="0">
                <a:solidFill>
                  <a:schemeClr val="bg1"/>
                </a:solidFill>
                <a:latin typeface="Cinzel" panose="020B0604020202020204" charset="-18"/>
              </a:rPr>
              <a:t> był wciąż zagrożony bombardowaniami, na czas ciąży cała rodzina przeniosła się do bezpieczniejszego </a:t>
            </a:r>
            <a:r>
              <a:rPr lang="pl-PL" sz="1200" dirty="0">
                <a:solidFill>
                  <a:schemeClr val="bg1"/>
                </a:solidFill>
                <a:latin typeface="Cinzel" panose="020B0604020202020204" charset="-18"/>
                <a:hlinkClick r:id="rId7" tooltip="Oksford"/>
              </a:rPr>
              <a:t>Oksfordu</a:t>
            </a:r>
            <a:r>
              <a:rPr lang="pl-PL" sz="1200" dirty="0">
                <a:solidFill>
                  <a:schemeClr val="bg1"/>
                </a:solidFill>
                <a:latin typeface="Cinzel" panose="020B0604020202020204" charset="-18"/>
              </a:rPr>
              <a:t>. Jedna z rakiet </a:t>
            </a:r>
            <a:r>
              <a:rPr lang="pl-PL" sz="1200" dirty="0">
                <a:solidFill>
                  <a:schemeClr val="bg1"/>
                </a:solidFill>
                <a:latin typeface="Cinzel" panose="020B0604020202020204" charset="-18"/>
                <a:hlinkClick r:id="rId8" tooltip="V2 (pocisk rakietowy)"/>
              </a:rPr>
              <a:t>V-2</a:t>
            </a:r>
            <a:r>
              <a:rPr lang="pl-PL" sz="1200" dirty="0">
                <a:solidFill>
                  <a:schemeClr val="bg1"/>
                </a:solidFill>
                <a:latin typeface="Cinzel" panose="020B0604020202020204" charset="-18"/>
              </a:rPr>
              <a:t> uderzyła o kilka przecznic od ich domu w </a:t>
            </a:r>
            <a:r>
              <a:rPr lang="pl-PL" sz="1200" dirty="0" err="1">
                <a:solidFill>
                  <a:schemeClr val="bg1"/>
                </a:solidFill>
                <a:latin typeface="Cinzel" panose="020B0604020202020204" charset="-18"/>
                <a:hlinkClick r:id="rId9" tooltip="Highgate (Londyn)"/>
              </a:rPr>
              <a:t>Highgate</a:t>
            </a:r>
            <a:r>
              <a:rPr lang="pl-PL" sz="1200" dirty="0">
                <a:solidFill>
                  <a:schemeClr val="bg1"/>
                </a:solidFill>
                <a:latin typeface="Cinzel" panose="020B0604020202020204" charset="-18"/>
              </a:rPr>
              <a:t> w północnym Londynie. Po narodzinach wrócili do Londynu. W 1950 rodzina przeniosła się do </a:t>
            </a:r>
            <a:r>
              <a:rPr lang="pl-PL" sz="1200" dirty="0" err="1">
                <a:solidFill>
                  <a:schemeClr val="bg1"/>
                </a:solidFill>
                <a:latin typeface="Cinzel" panose="020B0604020202020204" charset="-18"/>
                <a:hlinkClick r:id="rId10" tooltip="St Albans"/>
              </a:rPr>
              <a:t>St</a:t>
            </a:r>
            <a:r>
              <a:rPr lang="pl-PL" sz="1200" dirty="0">
                <a:solidFill>
                  <a:schemeClr val="bg1"/>
                </a:solidFill>
                <a:latin typeface="Cinzel" panose="020B0604020202020204" charset="-18"/>
                <a:hlinkClick r:id="rId10" tooltip="St Albans"/>
              </a:rPr>
              <a:t> Albans</a:t>
            </a:r>
            <a:r>
              <a:rPr lang="pl-PL" sz="1200" dirty="0">
                <a:solidFill>
                  <a:schemeClr val="bg1"/>
                </a:solidFill>
                <a:latin typeface="Cinzel" panose="020B0604020202020204" charset="-18"/>
              </a:rPr>
              <a:t> (w hrabstwie </a:t>
            </a:r>
            <a:r>
              <a:rPr lang="pl-PL" sz="1200" dirty="0" err="1">
                <a:solidFill>
                  <a:schemeClr val="bg1"/>
                </a:solidFill>
                <a:latin typeface="Cinzel" panose="020B0604020202020204" charset="-18"/>
                <a:hlinkClick r:id="rId11" tooltip="Hertfordshire"/>
              </a:rPr>
              <a:t>Hertfordshire</a:t>
            </a:r>
            <a:r>
              <a:rPr lang="pl-PL" sz="1200" dirty="0">
                <a:solidFill>
                  <a:schemeClr val="bg1"/>
                </a:solidFill>
                <a:latin typeface="Cinzel" panose="020B0604020202020204" charset="-18"/>
              </a:rPr>
              <a:t>), gdzie uczęszczał do </a:t>
            </a:r>
            <a:r>
              <a:rPr lang="pl-PL" sz="1200" dirty="0" err="1">
                <a:solidFill>
                  <a:schemeClr val="bg1"/>
                </a:solidFill>
                <a:latin typeface="Cinzel" panose="020B0604020202020204" charset="-18"/>
              </a:rPr>
              <a:t>St</a:t>
            </a:r>
            <a:r>
              <a:rPr lang="pl-PL" sz="1200" dirty="0">
                <a:solidFill>
                  <a:schemeClr val="bg1"/>
                </a:solidFill>
                <a:latin typeface="Cinzel" panose="020B0604020202020204" charset="-18"/>
              </a:rPr>
              <a:t> Albans High School for Girls w latach 1950–1953 (w tamtych czasach chłopcy mogli uczęszczać do szkół dla dziewcząt do 10. roku życia), później do </a:t>
            </a:r>
            <a:r>
              <a:rPr lang="pl-PL" sz="1200" dirty="0" err="1">
                <a:solidFill>
                  <a:schemeClr val="bg1"/>
                </a:solidFill>
                <a:latin typeface="Cinzel" panose="020B0604020202020204" charset="-18"/>
              </a:rPr>
              <a:t>St</a:t>
            </a:r>
            <a:r>
              <a:rPr lang="pl-PL" sz="1200" dirty="0">
                <a:solidFill>
                  <a:schemeClr val="bg1"/>
                </a:solidFill>
                <a:latin typeface="Cinzel" panose="020B0604020202020204" charset="-18"/>
              </a:rPr>
              <a:t> Albans School, gdzie był dobrym, choć niewyróżniającym się uczniem. Zapytany później o to, który nauczyciel zainspirował go do </a:t>
            </a:r>
            <a:r>
              <a:rPr lang="pl-PL" sz="1200" dirty="0" err="1">
                <a:solidFill>
                  <a:schemeClr val="bg1"/>
                </a:solidFill>
                <a:latin typeface="Cinzel" panose="020B0604020202020204" charset="-18"/>
              </a:rPr>
              <a:t>zostania</a:t>
            </a:r>
            <a:r>
              <a:rPr lang="pl-PL" sz="1200" dirty="0">
                <a:solidFill>
                  <a:schemeClr val="bg1"/>
                </a:solidFill>
                <a:latin typeface="Cinzel" panose="020B0604020202020204" charset="-18"/>
              </a:rPr>
              <a:t> naukowcem, wskazał nauczyciela matematyki </a:t>
            </a:r>
            <a:r>
              <a:rPr lang="pl-PL" sz="1200" dirty="0" err="1">
                <a:solidFill>
                  <a:schemeClr val="bg1"/>
                </a:solidFill>
                <a:latin typeface="Cinzel" panose="020B0604020202020204" charset="-18"/>
              </a:rPr>
              <a:t>Dikrana</a:t>
            </a:r>
            <a:r>
              <a:rPr lang="pl-PL" sz="1200" dirty="0">
                <a:solidFill>
                  <a:schemeClr val="bg1"/>
                </a:solidFill>
                <a:latin typeface="Cinzel" panose="020B0604020202020204" charset="-18"/>
              </a:rPr>
              <a:t> </a:t>
            </a:r>
            <a:r>
              <a:rPr lang="pl-PL" sz="1200" dirty="0" err="1" smtClean="0">
                <a:solidFill>
                  <a:schemeClr val="bg1"/>
                </a:solidFill>
                <a:latin typeface="Cinzel" panose="020B0604020202020204" charset="-18"/>
              </a:rPr>
              <a:t>Tahtę</a:t>
            </a:r>
            <a:r>
              <a:rPr lang="pl-PL" sz="1200" dirty="0" smtClean="0">
                <a:solidFill>
                  <a:schemeClr val="bg1"/>
                </a:solidFill>
                <a:latin typeface="Cinzel" panose="020B0604020202020204" charset="-18"/>
              </a:rPr>
              <a:t>. </a:t>
            </a:r>
            <a:r>
              <a:rPr lang="pl-PL" sz="1200" dirty="0">
                <a:solidFill>
                  <a:schemeClr val="bg1"/>
                </a:solidFill>
                <a:latin typeface="Cinzel" panose="020B0604020202020204" charset="-18"/>
              </a:rPr>
              <a:t>Do śmierci utrzymywał kontakt z dawną szkołą, jego imieniem nazwany jest jeden z budynków i ponadprogramowy cykl wykładów, z których jeden wygłosił osobiście. Udzielił także obszernego wywiadu dla szkolnego pisma „The </a:t>
            </a:r>
            <a:r>
              <a:rPr lang="pl-PL" sz="1200" dirty="0" err="1">
                <a:solidFill>
                  <a:schemeClr val="bg1"/>
                </a:solidFill>
                <a:latin typeface="Cinzel" panose="020B0604020202020204" charset="-18"/>
              </a:rPr>
              <a:t>Albanian</a:t>
            </a:r>
            <a:r>
              <a:rPr lang="pl-PL" sz="1200" dirty="0">
                <a:solidFill>
                  <a:schemeClr val="bg1"/>
                </a:solidFill>
                <a:latin typeface="Cinzel" panose="020B0604020202020204" charset="-18"/>
              </a:rPr>
              <a:t>”.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1562669" y="88710"/>
            <a:ext cx="57730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chemeClr val="bg1"/>
                </a:solidFill>
                <a:latin typeface="Cinzel" panose="020B0604020202020204" charset="-18"/>
              </a:rPr>
              <a:t>Choroba</a:t>
            </a:r>
            <a:endParaRPr lang="pl-PL" sz="3600" dirty="0">
              <a:solidFill>
                <a:schemeClr val="bg1"/>
              </a:solidFill>
              <a:latin typeface="Cinzel" panose="020B0604020202020204" charset="-18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1091821" y="798394"/>
            <a:ext cx="736979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bg1"/>
                </a:solidFill>
                <a:latin typeface="Cinzel" panose="020B0604020202020204" charset="-18"/>
              </a:rPr>
              <a:t>W młodości jeździł konno i był aktywny fizycznie. Na Oksfordzie był w czwórce wioślarskiej, co – jak wspominał – było poważną ulgą w przytłaczającej nudzie, jaką były studia. Wkrótce po przeniesieniu się na Cambridge pojawiły się pierwsze symptomy choroby, stracił równowagę i spadł ze schodów, uderzając się w głowę. Zmartwiony ewentualnymi skutkami dla sprawności intelektualnej przeszedł </a:t>
            </a:r>
            <a:r>
              <a:rPr lang="pl-PL" dirty="0">
                <a:solidFill>
                  <a:schemeClr val="bg1"/>
                </a:solidFill>
                <a:latin typeface="Cinzel" panose="020B0604020202020204" charset="-18"/>
                <a:hlinkClick r:id="rId3" tooltip="Mensa International"/>
              </a:rPr>
              <a:t>test </a:t>
            </a:r>
            <a:r>
              <a:rPr lang="pl-PL" dirty="0" smtClean="0">
                <a:solidFill>
                  <a:schemeClr val="bg1"/>
                </a:solidFill>
                <a:latin typeface="Cinzel" panose="020B0604020202020204" charset="-18"/>
                <a:hlinkClick r:id="rId3" tooltip="Mensa International"/>
              </a:rPr>
              <a:t>Mensy</a:t>
            </a:r>
            <a:r>
              <a:rPr lang="pl-PL" dirty="0" smtClean="0">
                <a:solidFill>
                  <a:schemeClr val="bg1"/>
                </a:solidFill>
                <a:latin typeface="Cinzel" panose="020B0604020202020204" charset="-18"/>
              </a:rPr>
              <a:t>. </a:t>
            </a:r>
            <a:r>
              <a:rPr lang="pl-PL" dirty="0">
                <a:solidFill>
                  <a:schemeClr val="bg1"/>
                </a:solidFill>
                <a:latin typeface="Cinzel" panose="020B0604020202020204" charset="-18"/>
              </a:rPr>
              <a:t>Diagnoza wskazująca na </a:t>
            </a:r>
            <a:r>
              <a:rPr lang="pl-PL" dirty="0">
                <a:solidFill>
                  <a:schemeClr val="bg1"/>
                </a:solidFill>
                <a:latin typeface="Cinzel" panose="020B0604020202020204" charset="-18"/>
                <a:hlinkClick r:id="rId4" tooltip="Stwardnienie zanikowe boczne"/>
              </a:rPr>
              <a:t>stwardnienie zanikowe boczne</a:t>
            </a:r>
            <a:r>
              <a:rPr lang="pl-PL" dirty="0">
                <a:solidFill>
                  <a:schemeClr val="bg1"/>
                </a:solidFill>
                <a:latin typeface="Cinzel" panose="020B0604020202020204" charset="-18"/>
              </a:rPr>
              <a:t> (ALS) (choroba neurodegeneracyjna mogąca prowadzić do całkowitego paraliżu) pojawiła się, kiedy miał 21 </a:t>
            </a:r>
            <a:r>
              <a:rPr lang="pl-PL" dirty="0" smtClean="0">
                <a:solidFill>
                  <a:schemeClr val="bg1"/>
                </a:solidFill>
                <a:latin typeface="Cinzel" panose="020B0604020202020204" charset="-18"/>
              </a:rPr>
              <a:t>lat</a:t>
            </a:r>
            <a:r>
              <a:rPr lang="pl-PL" baseline="30000" dirty="0" smtClean="0">
                <a:solidFill>
                  <a:schemeClr val="bg1"/>
                </a:solidFill>
                <a:latin typeface="Cinzel" panose="020B0604020202020204" charset="-18"/>
              </a:rPr>
              <a:t>]</a:t>
            </a:r>
            <a:r>
              <a:rPr lang="pl-PL" dirty="0" smtClean="0">
                <a:solidFill>
                  <a:schemeClr val="bg1"/>
                </a:solidFill>
                <a:latin typeface="Cinzel" panose="020B0604020202020204" charset="-18"/>
              </a:rPr>
              <a:t>. </a:t>
            </a:r>
            <a:r>
              <a:rPr lang="pl-PL" dirty="0">
                <a:solidFill>
                  <a:schemeClr val="bg1"/>
                </a:solidFill>
                <a:latin typeface="Cinzel" panose="020B0604020202020204" charset="-18"/>
              </a:rPr>
              <a:t>Było to tuż przed ślubem i lekarze mówili, że zostało mu 2 do 3 lat życia. Wspomina, że ta diagnoza pozbawiła go motywacji do zajęcia się doktoratem, zareagował depresją i piciem alkoholu, ale zawarcie w 1965 małżeństwa z </a:t>
            </a:r>
            <a:r>
              <a:rPr lang="pl-PL" dirty="0" err="1">
                <a:solidFill>
                  <a:schemeClr val="bg1"/>
                </a:solidFill>
                <a:latin typeface="Cinzel" panose="020B0604020202020204" charset="-18"/>
                <a:hlinkClick r:id="rId5" tooltip="Jane Hawking"/>
              </a:rPr>
              <a:t>Jane</a:t>
            </a:r>
            <a:r>
              <a:rPr lang="pl-PL" dirty="0">
                <a:solidFill>
                  <a:schemeClr val="bg1"/>
                </a:solidFill>
                <a:latin typeface="Cinzel" panose="020B0604020202020204" charset="-18"/>
                <a:hlinkClick r:id="rId5" tooltip="Jane Hawking"/>
              </a:rPr>
              <a:t> Wilde</a:t>
            </a:r>
            <a:r>
              <a:rPr lang="pl-PL" dirty="0">
                <a:solidFill>
                  <a:schemeClr val="bg1"/>
                </a:solidFill>
                <a:latin typeface="Cinzel" panose="020B0604020202020204" charset="-18"/>
              </a:rPr>
              <a:t> stało się punktem zwrotnym. Po rozpoznaniu ALS jego lekarzem, aż do swej śmierci, był ojciec </a:t>
            </a:r>
            <a:r>
              <a:rPr lang="pl-PL" dirty="0" smtClean="0">
                <a:solidFill>
                  <a:schemeClr val="bg1"/>
                </a:solidFill>
                <a:latin typeface="Cinzel" panose="020B0604020202020204" charset="-18"/>
              </a:rPr>
              <a:t>fizyka.</a:t>
            </a:r>
            <a:endParaRPr lang="pl-PL" dirty="0">
              <a:solidFill>
                <a:schemeClr val="bg1"/>
              </a:solidFill>
              <a:latin typeface="Cinzel" panose="020B0604020202020204" charset="-1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>
            <a:spLocks noGrp="1"/>
          </p:cNvSpPr>
          <p:nvPr>
            <p:ph type="subTitle" idx="1"/>
          </p:nvPr>
        </p:nvSpPr>
        <p:spPr>
          <a:xfrm>
            <a:off x="211540" y="327548"/>
            <a:ext cx="8434317" cy="2921094"/>
          </a:xfrm>
        </p:spPr>
        <p:txBody>
          <a:bodyPr/>
          <a:lstStyle/>
          <a:p>
            <a:r>
              <a:rPr lang="pl-PL" dirty="0">
                <a:latin typeface="Cinzel" panose="020B0604020202020204" charset="-18"/>
              </a:rPr>
              <a:t>Hawking stopniowo tracił władzę nad kończynami i głosem. Do końca życia był prawie kompletnie sparaliżowany. Od 1974 nie był w stanie samodzielnie wstać z łóżka. Mowa stała się tak niewyraźna, że zrozumieć mogli go tylko ludzie, którzy go dobrze znali. W 1985 podczas pobytu w </a:t>
            </a:r>
            <a:r>
              <a:rPr lang="pl-PL" dirty="0">
                <a:latin typeface="Cinzel" panose="020B0604020202020204" charset="-18"/>
                <a:hlinkClick r:id="rId3" tooltip="CERN"/>
              </a:rPr>
              <a:t>CERN</a:t>
            </a:r>
            <a:r>
              <a:rPr lang="pl-PL" dirty="0">
                <a:latin typeface="Cinzel" panose="020B0604020202020204" charset="-18"/>
              </a:rPr>
              <a:t> w </a:t>
            </a:r>
            <a:r>
              <a:rPr lang="pl-PL" dirty="0">
                <a:latin typeface="Cinzel" panose="020B0604020202020204" charset="-18"/>
                <a:hlinkClick r:id="rId4" tooltip="Genewa"/>
              </a:rPr>
              <a:t>Genewie</a:t>
            </a:r>
            <a:r>
              <a:rPr lang="pl-PL" dirty="0">
                <a:latin typeface="Cinzel" panose="020B0604020202020204" charset="-18"/>
              </a:rPr>
              <a:t> zachorował na </a:t>
            </a:r>
            <a:r>
              <a:rPr lang="pl-PL" dirty="0">
                <a:latin typeface="Cinzel" panose="020B0604020202020204" charset="-18"/>
                <a:hlinkClick r:id="rId5" tooltip="Zapalenie płuc"/>
              </a:rPr>
              <a:t>zapalenie płuc</a:t>
            </a:r>
            <a:r>
              <a:rPr lang="pl-PL" dirty="0">
                <a:latin typeface="Cinzel" panose="020B0604020202020204" charset="-18"/>
              </a:rPr>
              <a:t>, która to choroba w jego warunkach zagrażała życiu, ponieważ zmniejszała jego i tak ograniczoną wydolność płuc i musiał przejść </a:t>
            </a:r>
            <a:r>
              <a:rPr lang="pl-PL" dirty="0">
                <a:latin typeface="Cinzel" panose="020B0604020202020204" charset="-18"/>
                <a:hlinkClick r:id="rId6" tooltip="Tracheotomia"/>
              </a:rPr>
              <a:t>tracheotomię</a:t>
            </a:r>
            <a:r>
              <a:rPr lang="pl-PL" dirty="0">
                <a:latin typeface="Cinzel" panose="020B0604020202020204" charset="-18"/>
              </a:rPr>
              <a:t>, w wyniku czego stracił mowę. W późniejszym okresie choroba sprawiła, że był prawie całkowicie sparaliżowany, poruszał się na wózku inwalidzkim, a ze światem zewnętrznym porozumiewał się przy pomocy </a:t>
            </a:r>
            <a:r>
              <a:rPr lang="pl-PL" dirty="0">
                <a:latin typeface="Cinzel" panose="020B0604020202020204" charset="-18"/>
                <a:hlinkClick r:id="rId7" tooltip="Synteza mowy"/>
              </a:rPr>
              <a:t>syntezatora mowy</a:t>
            </a:r>
            <a:r>
              <a:rPr lang="pl-PL" dirty="0">
                <a:latin typeface="Cinzel" panose="020B0604020202020204" charset="-18"/>
              </a:rPr>
              <a:t>, do którego wprowadzał wypowiedzi przez wirtualną klawiaturę. Bardzo długo używał nieprodukowanego już </a:t>
            </a:r>
            <a:r>
              <a:rPr lang="pl-PL" dirty="0" err="1">
                <a:latin typeface="Cinzel" panose="020B0604020202020204" charset="-18"/>
              </a:rPr>
              <a:t>DECtalk</a:t>
            </a:r>
            <a:r>
              <a:rPr lang="pl-PL" dirty="0">
                <a:latin typeface="Cinzel" panose="020B0604020202020204" charset="-18"/>
              </a:rPr>
              <a:t> DTC01 mającego amerykański akcent. Zapytany, dlaczego wciąż go używa, odparł, iż nie słyszał lepiej brzmiącego głosu i identyfikuje się z nim. Ponieważ urządzenie to jest już według współczesnych standardów przestarzałe, a ponadto duże i wrażliwe na uszkodzenia, musiał znaleźć zamiennik. W połowie 2009 używał </a:t>
            </a:r>
            <a:r>
              <a:rPr lang="pl-PL" dirty="0" err="1">
                <a:latin typeface="Cinzel" panose="020B0604020202020204" charset="-18"/>
              </a:rPr>
              <a:t>NeoSpeech</a:t>
            </a:r>
            <a:r>
              <a:rPr lang="pl-PL" dirty="0">
                <a:latin typeface="Cinzel" panose="020B0604020202020204" charset="-18"/>
              </a:rPr>
              <a:t> </a:t>
            </a:r>
            <a:r>
              <a:rPr lang="pl-PL" dirty="0" err="1" smtClean="0">
                <a:latin typeface="Cinzel" panose="020B0604020202020204" charset="-18"/>
              </a:rPr>
              <a:t>VoiceText</a:t>
            </a:r>
            <a:r>
              <a:rPr lang="pl-PL" dirty="0" smtClean="0">
                <a:latin typeface="Cinzel" panose="020B0604020202020204" charset="-18"/>
              </a:rPr>
              <a:t>.</a:t>
            </a:r>
            <a:endParaRPr lang="pl-PL" dirty="0">
              <a:latin typeface="Cinzel" panose="020B0604020202020204" charset="-1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7570" y="3238198"/>
            <a:ext cx="3219347" cy="1772576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2606723" y="129654"/>
            <a:ext cx="4728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 smtClean="0">
                <a:solidFill>
                  <a:schemeClr val="bg1"/>
                </a:solidFill>
                <a:latin typeface="Cinzel" panose="020B0604020202020204" charset="-18"/>
              </a:rPr>
              <a:t>Życie prywatne</a:t>
            </a:r>
            <a:endParaRPr lang="pl-PL" sz="3600" dirty="0">
              <a:solidFill>
                <a:schemeClr val="bg1"/>
              </a:solidFill>
              <a:latin typeface="Cinzel" panose="020B0604020202020204" charset="-18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1549022" y="775985"/>
            <a:ext cx="6530453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bg1"/>
                </a:solidFill>
                <a:latin typeface="Cinzel" panose="020B0604020202020204" charset="-18"/>
              </a:rPr>
              <a:t>W 1965 ożenił się z </a:t>
            </a:r>
            <a:r>
              <a:rPr lang="pl-PL" dirty="0" err="1">
                <a:solidFill>
                  <a:schemeClr val="bg1"/>
                </a:solidFill>
                <a:latin typeface="Cinzel" panose="020B0604020202020204" charset="-18"/>
                <a:hlinkClick r:id="rId4" tooltip="Jane Hawking"/>
              </a:rPr>
              <a:t>Jane</a:t>
            </a:r>
            <a:r>
              <a:rPr lang="pl-PL" dirty="0">
                <a:solidFill>
                  <a:schemeClr val="bg1"/>
                </a:solidFill>
                <a:latin typeface="Cinzel" panose="020B0604020202020204" charset="-18"/>
                <a:hlinkClick r:id="rId4" tooltip="Jane Hawking"/>
              </a:rPr>
              <a:t> Wilde</a:t>
            </a:r>
            <a:r>
              <a:rPr lang="pl-PL" dirty="0">
                <a:solidFill>
                  <a:schemeClr val="bg1"/>
                </a:solidFill>
                <a:latin typeface="Cinzel" panose="020B0604020202020204" charset="-18"/>
              </a:rPr>
              <a:t>, która opiekowała się nim do 1991, kiedy to sąd orzekł separację, której przyczynami miały być pragnienie sławy, różnice religijne i postępująca choroba. W 1995 roku po 30 latach małżeństwa doszło ostatecznie do rozwodu. Stephen Hawking miał z nią troje dzieci: Roberta (1967), Lucy (1970), Tima (1979). Miał też czworo wnucząt (George, Edward i </a:t>
            </a:r>
            <a:r>
              <a:rPr lang="pl-PL" dirty="0" err="1">
                <a:solidFill>
                  <a:schemeClr val="bg1"/>
                </a:solidFill>
                <a:latin typeface="Cinzel" panose="020B0604020202020204" charset="-18"/>
              </a:rPr>
              <a:t>Rose</a:t>
            </a:r>
            <a:r>
              <a:rPr lang="pl-PL" dirty="0">
                <a:solidFill>
                  <a:schemeClr val="bg1"/>
                </a:solidFill>
                <a:latin typeface="Cinzel" panose="020B0604020202020204" charset="-18"/>
              </a:rPr>
              <a:t> – dzieci Roberta, William – syn Lucy</a:t>
            </a:r>
            <a:r>
              <a:rPr lang="pl-PL" dirty="0" smtClean="0">
                <a:solidFill>
                  <a:schemeClr val="bg1"/>
                </a:solidFill>
                <a:latin typeface="Cinzel" panose="020B0604020202020204" charset="-18"/>
              </a:rPr>
              <a:t>). </a:t>
            </a:r>
            <a:r>
              <a:rPr lang="pl-PL" dirty="0">
                <a:solidFill>
                  <a:schemeClr val="bg1"/>
                </a:solidFill>
                <a:latin typeface="Cinzel" panose="020B0604020202020204" charset="-18"/>
              </a:rPr>
              <a:t>Później, w 1995, Hawking poślubił opiekującą się nim pielęgniarkę, Elaine Mason (poprzedni mąż Elaine, David Mason skonstruował pierwszy syntezator mowy dla Hawkinga). W październiku 2006 do sądu trafił wniosek </a:t>
            </a:r>
            <a:r>
              <a:rPr lang="pl-PL" dirty="0">
                <a:solidFill>
                  <a:schemeClr val="bg1"/>
                </a:solidFill>
                <a:latin typeface="Cinzel" panose="020B0604020202020204" charset="-18"/>
                <a:hlinkClick r:id="rId5" tooltip="Rozwód"/>
              </a:rPr>
              <a:t>rozwodowy</a:t>
            </a:r>
            <a:r>
              <a:rPr lang="pl-PL" dirty="0">
                <a:solidFill>
                  <a:schemeClr val="bg1"/>
                </a:solidFill>
                <a:latin typeface="Cinzel" panose="020B0604020202020204" charset="-18"/>
              </a:rPr>
              <a:t> Elaine i </a:t>
            </a:r>
            <a:r>
              <a:rPr lang="pl-PL" dirty="0" smtClean="0">
                <a:solidFill>
                  <a:schemeClr val="bg1"/>
                </a:solidFill>
                <a:latin typeface="Cinzel" panose="020B0604020202020204" charset="-18"/>
              </a:rPr>
              <a:t>Stephena.</a:t>
            </a:r>
            <a:endParaRPr lang="pl-PL" dirty="0">
              <a:solidFill>
                <a:schemeClr val="bg1"/>
              </a:solidFill>
              <a:latin typeface="Cinzel" panose="020B0604020202020204" charset="-1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41"/>
          <p:cNvSpPr txBox="1">
            <a:spLocks noGrp="1"/>
          </p:cNvSpPr>
          <p:nvPr>
            <p:ph type="title"/>
          </p:nvPr>
        </p:nvSpPr>
        <p:spPr>
          <a:xfrm>
            <a:off x="617641" y="89624"/>
            <a:ext cx="77040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 smtClean="0"/>
              <a:t>Loty Kosmiczne</a:t>
            </a:r>
            <a:endParaRPr dirty="0"/>
          </a:p>
        </p:txBody>
      </p:sp>
      <p:sp>
        <p:nvSpPr>
          <p:cNvPr id="2" name="pole tekstowe 1"/>
          <p:cNvSpPr txBox="1"/>
          <p:nvPr/>
        </p:nvSpPr>
        <p:spPr>
          <a:xfrm>
            <a:off x="805217" y="819658"/>
            <a:ext cx="7328847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bg1"/>
                </a:solidFill>
                <a:latin typeface="Cinzel" panose="020B0604020202020204" charset="-18"/>
              </a:rPr>
              <a:t>Świętując swoje 65. urodziny, 8 stycznia 2007 ogłosił plan odbycia lotu w stanie nieważkości, mający być przygotowaniem do </a:t>
            </a:r>
            <a:r>
              <a:rPr lang="pl-PL" dirty="0" smtClean="0">
                <a:solidFill>
                  <a:schemeClr val="bg1"/>
                </a:solidFill>
                <a:latin typeface="Cinzel" panose="020B0604020202020204" charset="-18"/>
                <a:hlinkClick r:id="rId3" tooltip="Lot suborbitalny"/>
              </a:rPr>
              <a:t>suborbitalnego lotu kosmicznego</a:t>
            </a:r>
            <a:r>
              <a:rPr lang="pl-PL" dirty="0">
                <a:solidFill>
                  <a:schemeClr val="bg1"/>
                </a:solidFill>
                <a:latin typeface="Cinzel" panose="020B0604020202020204" charset="-18"/>
              </a:rPr>
              <a:t> pojazdem firmy </a:t>
            </a:r>
            <a:r>
              <a:rPr lang="pl-PL" dirty="0" err="1">
                <a:solidFill>
                  <a:schemeClr val="bg1"/>
                </a:solidFill>
                <a:latin typeface="Cinzel" panose="020B0604020202020204" charset="-18"/>
              </a:rPr>
              <a:t>Virgin</a:t>
            </a:r>
            <a:r>
              <a:rPr lang="pl-PL" dirty="0">
                <a:solidFill>
                  <a:schemeClr val="bg1"/>
                </a:solidFill>
                <a:latin typeface="Cinzel" panose="020B0604020202020204" charset="-18"/>
              </a:rPr>
              <a:t> </a:t>
            </a:r>
            <a:r>
              <a:rPr lang="pl-PL" dirty="0" err="1">
                <a:solidFill>
                  <a:schemeClr val="bg1"/>
                </a:solidFill>
                <a:latin typeface="Cinzel" panose="020B0604020202020204" charset="-18"/>
              </a:rPr>
              <a:t>Galactic</a:t>
            </a:r>
            <a:r>
              <a:rPr lang="pl-PL" dirty="0">
                <a:solidFill>
                  <a:schemeClr val="bg1"/>
                </a:solidFill>
                <a:latin typeface="Cinzel" panose="020B0604020202020204" charset="-18"/>
              </a:rPr>
              <a:t>. Lot kosztujący 100 000 funtów miał być fundowany przez jej właściciela, </a:t>
            </a:r>
            <a:r>
              <a:rPr lang="pl-PL" dirty="0">
                <a:solidFill>
                  <a:schemeClr val="bg1"/>
                </a:solidFill>
                <a:latin typeface="Cinzel" panose="020B0604020202020204" charset="-18"/>
                <a:hlinkClick r:id="rId4" tooltip="Richard Branson"/>
              </a:rPr>
              <a:t>Richarda </a:t>
            </a:r>
            <a:r>
              <a:rPr lang="pl-PL" dirty="0" smtClean="0">
                <a:solidFill>
                  <a:schemeClr val="bg1"/>
                </a:solidFill>
                <a:latin typeface="Cinzel" panose="020B0604020202020204" charset="-18"/>
                <a:hlinkClick r:id="rId4" tooltip="Richard Branson"/>
              </a:rPr>
              <a:t>Bransona</a:t>
            </a:r>
            <a:r>
              <a:rPr lang="pl-PL" dirty="0" smtClean="0">
                <a:solidFill>
                  <a:schemeClr val="bg1"/>
                </a:solidFill>
                <a:latin typeface="Cinzel" panose="020B0604020202020204" charset="-18"/>
              </a:rPr>
              <a:t>. </a:t>
            </a:r>
            <a:r>
              <a:rPr lang="pl-PL" dirty="0">
                <a:solidFill>
                  <a:schemeClr val="bg1"/>
                </a:solidFill>
                <a:latin typeface="Cinzel" panose="020B0604020202020204" charset="-18"/>
              </a:rPr>
              <a:t>27 kwietnia 2007 specjalnie przebudowany </a:t>
            </a:r>
            <a:r>
              <a:rPr lang="pl-PL" dirty="0">
                <a:solidFill>
                  <a:schemeClr val="bg1"/>
                </a:solidFill>
                <a:latin typeface="Cinzel" panose="020B0604020202020204" charset="-18"/>
                <a:hlinkClick r:id="rId5" tooltip="Boeing 727"/>
              </a:rPr>
              <a:t>Boeing 727</a:t>
            </a:r>
            <a:r>
              <a:rPr lang="pl-PL" dirty="0">
                <a:solidFill>
                  <a:schemeClr val="bg1"/>
                </a:solidFill>
                <a:latin typeface="Cinzel" panose="020B0604020202020204" charset="-18"/>
              </a:rPr>
              <a:t>, tzw. </a:t>
            </a:r>
            <a:r>
              <a:rPr lang="pl-PL" dirty="0" err="1">
                <a:solidFill>
                  <a:schemeClr val="bg1"/>
                </a:solidFill>
                <a:latin typeface="Cinzel" panose="020B0604020202020204" charset="-18"/>
              </a:rPr>
              <a:t>Vomit</a:t>
            </a:r>
            <a:r>
              <a:rPr lang="pl-PL" dirty="0">
                <a:solidFill>
                  <a:schemeClr val="bg1"/>
                </a:solidFill>
                <a:latin typeface="Cinzel" panose="020B0604020202020204" charset="-18"/>
              </a:rPr>
              <a:t> </a:t>
            </a:r>
            <a:r>
              <a:rPr lang="pl-PL" dirty="0" err="1">
                <a:solidFill>
                  <a:schemeClr val="bg1"/>
                </a:solidFill>
                <a:latin typeface="Cinzel" panose="020B0604020202020204" charset="-18"/>
              </a:rPr>
              <a:t>Comet</a:t>
            </a:r>
            <a:r>
              <a:rPr lang="pl-PL" dirty="0">
                <a:solidFill>
                  <a:schemeClr val="bg1"/>
                </a:solidFill>
                <a:latin typeface="Cinzel" panose="020B0604020202020204" charset="-18"/>
              </a:rPr>
              <a:t>, należący do Zero </a:t>
            </a:r>
            <a:r>
              <a:rPr lang="pl-PL" dirty="0" err="1">
                <a:solidFill>
                  <a:schemeClr val="bg1"/>
                </a:solidFill>
                <a:latin typeface="Cinzel" panose="020B0604020202020204" charset="-18"/>
              </a:rPr>
              <a:t>Gravity</a:t>
            </a:r>
            <a:r>
              <a:rPr lang="pl-PL" dirty="0">
                <a:solidFill>
                  <a:schemeClr val="bg1"/>
                </a:solidFill>
                <a:latin typeface="Cinzel" panose="020B0604020202020204" charset="-18"/>
              </a:rPr>
              <a:t> </a:t>
            </a:r>
            <a:r>
              <a:rPr lang="pl-PL" dirty="0" err="1">
                <a:solidFill>
                  <a:schemeClr val="bg1"/>
                </a:solidFill>
                <a:latin typeface="Cinzel" panose="020B0604020202020204" charset="-18"/>
              </a:rPr>
              <a:t>Corporation</a:t>
            </a:r>
            <a:r>
              <a:rPr lang="pl-PL" dirty="0">
                <a:solidFill>
                  <a:schemeClr val="bg1"/>
                </a:solidFill>
                <a:latin typeface="Cinzel" panose="020B0604020202020204" charset="-18"/>
              </a:rPr>
              <a:t> z Hawkingiem na pokładzie ośmiokrotnie wznosił się na wysokość około 8000 metrów, by następnie ostro zanurkować, dzięki czemu jego pasażerowie, łącznie przez około 4 minuty, doświadczali stanu nieważkości. Hawking w ten sposób stał się pierwszą sparaliżowaną osobą, która tego dokonała. Był to też pierwszy moment od czterdziestu lat, kiedy był w stanie poruszać się bez </a:t>
            </a:r>
            <a:r>
              <a:rPr lang="pl-PL" dirty="0" smtClean="0">
                <a:solidFill>
                  <a:schemeClr val="bg1"/>
                </a:solidFill>
                <a:latin typeface="Cinzel" panose="020B0604020202020204" charset="-18"/>
              </a:rPr>
              <a:t>wózka. </a:t>
            </a:r>
            <a:r>
              <a:rPr lang="pl-PL" dirty="0">
                <a:solidFill>
                  <a:schemeClr val="bg1"/>
                </a:solidFill>
                <a:latin typeface="Cinzel" panose="020B0604020202020204" charset="-18"/>
              </a:rPr>
              <a:t>W 2009 roku astrofizyk przebywał w szpitalu, a planowany lot w przestrzeń kosmiczną nie odbył się.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69640" y="3460631"/>
            <a:ext cx="2378040" cy="15395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42"/>
          <p:cNvSpPr txBox="1">
            <a:spLocks noGrp="1"/>
          </p:cNvSpPr>
          <p:nvPr>
            <p:ph type="title"/>
          </p:nvPr>
        </p:nvSpPr>
        <p:spPr>
          <a:xfrm>
            <a:off x="794311" y="61414"/>
            <a:ext cx="7155509" cy="9962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pl-PL" sz="2400" b="0" dirty="0"/>
              <a:t>Nagrody, wyróżnienia i upamiętnienie</a:t>
            </a:r>
            <a:r>
              <a:rPr lang="pl-PL" b="0" dirty="0"/>
              <a:t/>
            </a:r>
            <a:br>
              <a:rPr lang="pl-PL" b="0" dirty="0"/>
            </a:br>
            <a:endParaRPr dirty="0"/>
          </a:p>
        </p:txBody>
      </p:sp>
      <p:sp>
        <p:nvSpPr>
          <p:cNvPr id="2" name="pole tekstowe 1"/>
          <p:cNvSpPr txBox="1"/>
          <p:nvPr/>
        </p:nvSpPr>
        <p:spPr>
          <a:xfrm>
            <a:off x="139838" y="675565"/>
            <a:ext cx="9099695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  <a:latin typeface="Cinzel" panose="020B0604020202020204" charset="-18"/>
              </a:rPr>
              <a:t>- 1974</a:t>
            </a:r>
            <a:r>
              <a:rPr lang="pl-PL" dirty="0">
                <a:solidFill>
                  <a:schemeClr val="bg1"/>
                </a:solidFill>
                <a:latin typeface="Cinzel" panose="020B0604020202020204" charset="-18"/>
              </a:rPr>
              <a:t>: Został jednym z najmłodszych członków </a:t>
            </a:r>
            <a:r>
              <a:rPr lang="pl-PL" dirty="0" err="1">
                <a:solidFill>
                  <a:schemeClr val="bg1"/>
                </a:solidFill>
                <a:latin typeface="Cinzel" panose="020B0604020202020204" charset="-18"/>
                <a:hlinkClick r:id="rId4" tooltip="Royal Society"/>
              </a:rPr>
              <a:t>Royal</a:t>
            </a:r>
            <a:r>
              <a:rPr lang="pl-PL" dirty="0">
                <a:solidFill>
                  <a:schemeClr val="bg1"/>
                </a:solidFill>
                <a:latin typeface="Cinzel" panose="020B0604020202020204" charset="-18"/>
                <a:hlinkClick r:id="rId4" tooltip="Royal Society"/>
              </a:rPr>
              <a:t> </a:t>
            </a:r>
            <a:r>
              <a:rPr lang="pl-PL" dirty="0" err="1">
                <a:solidFill>
                  <a:schemeClr val="bg1"/>
                </a:solidFill>
                <a:latin typeface="Cinzel" panose="020B0604020202020204" charset="-18"/>
                <a:hlinkClick r:id="rId4" tooltip="Royal Society"/>
              </a:rPr>
              <a:t>Society</a:t>
            </a:r>
            <a:endParaRPr lang="pl-PL" dirty="0">
              <a:solidFill>
                <a:schemeClr val="bg1"/>
              </a:solidFill>
              <a:latin typeface="Cinzel" panose="020B0604020202020204" charset="-18"/>
            </a:endParaRPr>
          </a:p>
          <a:p>
            <a:r>
              <a:rPr lang="pl-PL" dirty="0" smtClean="0">
                <a:solidFill>
                  <a:schemeClr val="bg1"/>
                </a:solidFill>
                <a:latin typeface="Cinzel" panose="020B0604020202020204" charset="-18"/>
              </a:rPr>
              <a:t>- 1975</a:t>
            </a:r>
            <a:r>
              <a:rPr lang="pl-PL" dirty="0">
                <a:solidFill>
                  <a:schemeClr val="bg1"/>
                </a:solidFill>
                <a:latin typeface="Cinzel" panose="020B0604020202020204" charset="-18"/>
              </a:rPr>
              <a:t>: </a:t>
            </a:r>
            <a:r>
              <a:rPr lang="pl-PL" dirty="0">
                <a:solidFill>
                  <a:schemeClr val="bg1"/>
                </a:solidFill>
                <a:latin typeface="Cinzel" panose="020B0604020202020204" charset="-18"/>
                <a:hlinkClick r:id="rId5" tooltip="Medal Eddingtona"/>
              </a:rPr>
              <a:t>Medal Eddingtona</a:t>
            </a:r>
            <a:r>
              <a:rPr lang="pl-PL" dirty="0">
                <a:solidFill>
                  <a:schemeClr val="bg1"/>
                </a:solidFill>
                <a:latin typeface="Cinzel" panose="020B0604020202020204" charset="-18"/>
              </a:rPr>
              <a:t> (wspólnie z </a:t>
            </a:r>
            <a:r>
              <a:rPr lang="pl-PL" dirty="0">
                <a:solidFill>
                  <a:schemeClr val="bg1"/>
                </a:solidFill>
                <a:latin typeface="Cinzel" panose="020B0604020202020204" charset="-18"/>
                <a:hlinkClick r:id="rId6" tooltip="Roger Penrose"/>
              </a:rPr>
              <a:t>Rogerem </a:t>
            </a:r>
            <a:r>
              <a:rPr lang="pl-PL" dirty="0" err="1">
                <a:solidFill>
                  <a:schemeClr val="bg1"/>
                </a:solidFill>
                <a:latin typeface="Cinzel" panose="020B0604020202020204" charset="-18"/>
                <a:hlinkClick r:id="rId6" tooltip="Roger Penrose"/>
              </a:rPr>
              <a:t>Penrose’em</a:t>
            </a:r>
            <a:r>
              <a:rPr lang="pl-PL" dirty="0">
                <a:solidFill>
                  <a:schemeClr val="bg1"/>
                </a:solidFill>
                <a:latin typeface="Cinzel" panose="020B0604020202020204" charset="-18"/>
              </a:rPr>
              <a:t>)</a:t>
            </a:r>
          </a:p>
          <a:p>
            <a:r>
              <a:rPr lang="pl-PL" dirty="0" smtClean="0">
                <a:solidFill>
                  <a:schemeClr val="bg1"/>
                </a:solidFill>
                <a:latin typeface="Cinzel" panose="020B0604020202020204" charset="-18"/>
              </a:rPr>
              <a:t>- 1976</a:t>
            </a:r>
            <a:r>
              <a:rPr lang="pl-PL" dirty="0">
                <a:solidFill>
                  <a:schemeClr val="bg1"/>
                </a:solidFill>
                <a:latin typeface="Cinzel" panose="020B0604020202020204" charset="-18"/>
              </a:rPr>
              <a:t>: </a:t>
            </a:r>
            <a:r>
              <a:rPr lang="pl-PL" dirty="0">
                <a:solidFill>
                  <a:schemeClr val="bg1"/>
                </a:solidFill>
                <a:latin typeface="Cinzel" panose="020B0604020202020204" charset="-18"/>
                <a:hlinkClick r:id="rId7" tooltip="Medal Hughesa"/>
              </a:rPr>
              <a:t>Medal Hughesa</a:t>
            </a:r>
            <a:r>
              <a:rPr lang="pl-PL" dirty="0">
                <a:solidFill>
                  <a:schemeClr val="bg1"/>
                </a:solidFill>
                <a:latin typeface="Cinzel" panose="020B0604020202020204" charset="-18"/>
              </a:rPr>
              <a:t> od </a:t>
            </a:r>
            <a:r>
              <a:rPr lang="pl-PL" dirty="0" err="1">
                <a:solidFill>
                  <a:schemeClr val="bg1"/>
                </a:solidFill>
                <a:latin typeface="Cinzel" panose="020B0604020202020204" charset="-18"/>
              </a:rPr>
              <a:t>Royal</a:t>
            </a:r>
            <a:r>
              <a:rPr lang="pl-PL" dirty="0">
                <a:solidFill>
                  <a:schemeClr val="bg1"/>
                </a:solidFill>
                <a:latin typeface="Cinzel" panose="020B0604020202020204" charset="-18"/>
              </a:rPr>
              <a:t> </a:t>
            </a:r>
            <a:r>
              <a:rPr lang="pl-PL" dirty="0" err="1">
                <a:solidFill>
                  <a:schemeClr val="bg1"/>
                </a:solidFill>
                <a:latin typeface="Cinzel" panose="020B0604020202020204" charset="-18"/>
              </a:rPr>
              <a:t>Society</a:t>
            </a:r>
            <a:endParaRPr lang="pl-PL" dirty="0">
              <a:solidFill>
                <a:schemeClr val="bg1"/>
              </a:solidFill>
              <a:latin typeface="Cinzel" panose="020B0604020202020204" charset="-18"/>
            </a:endParaRPr>
          </a:p>
          <a:p>
            <a:r>
              <a:rPr lang="pl-PL" dirty="0" smtClean="0">
                <a:solidFill>
                  <a:schemeClr val="bg1"/>
                </a:solidFill>
                <a:latin typeface="Cinzel" panose="020B0604020202020204" charset="-18"/>
              </a:rPr>
              <a:t>- 1978</a:t>
            </a:r>
            <a:r>
              <a:rPr lang="pl-PL" dirty="0">
                <a:solidFill>
                  <a:schemeClr val="bg1"/>
                </a:solidFill>
                <a:latin typeface="Cinzel" panose="020B0604020202020204" charset="-18"/>
              </a:rPr>
              <a:t>: </a:t>
            </a:r>
            <a:r>
              <a:rPr lang="pl-PL" dirty="0">
                <a:solidFill>
                  <a:schemeClr val="bg1"/>
                </a:solidFill>
                <a:latin typeface="Cinzel" panose="020B0604020202020204" charset="-18"/>
                <a:hlinkClick r:id="rId8" tooltip="Nagroda Alberta Einsteina"/>
              </a:rPr>
              <a:t>Nagroda Alberta Einsteina</a:t>
            </a:r>
            <a:r>
              <a:rPr lang="pl-PL" dirty="0">
                <a:solidFill>
                  <a:schemeClr val="bg1"/>
                </a:solidFill>
                <a:latin typeface="Cinzel" panose="020B0604020202020204" charset="-18"/>
              </a:rPr>
              <a:t> przyznawana przez </a:t>
            </a:r>
            <a:r>
              <a:rPr lang="pl-PL" dirty="0">
                <a:solidFill>
                  <a:schemeClr val="bg1"/>
                </a:solidFill>
                <a:latin typeface="Cinzel" panose="020B0604020202020204" charset="-18"/>
                <a:hlinkClick r:id="rId9" tooltip="Institute for Advanced Study"/>
              </a:rPr>
              <a:t>IAS</a:t>
            </a:r>
            <a:r>
              <a:rPr lang="pl-PL" dirty="0">
                <a:solidFill>
                  <a:schemeClr val="bg1"/>
                </a:solidFill>
                <a:latin typeface="Cinzel" panose="020B0604020202020204" charset="-18"/>
              </a:rPr>
              <a:t> w </a:t>
            </a:r>
            <a:r>
              <a:rPr lang="pl-PL" dirty="0" err="1">
                <a:solidFill>
                  <a:schemeClr val="bg1"/>
                </a:solidFill>
                <a:latin typeface="Cinzel" panose="020B0604020202020204" charset="-18"/>
                <a:hlinkClick r:id="rId10" tooltip="Princeton"/>
              </a:rPr>
              <a:t>Princeton</a:t>
            </a:r>
            <a:r>
              <a:rPr lang="pl-PL" dirty="0">
                <a:solidFill>
                  <a:schemeClr val="bg1"/>
                </a:solidFill>
                <a:latin typeface="Cinzel" panose="020B0604020202020204" charset="-18"/>
              </a:rPr>
              <a:t>;</a:t>
            </a:r>
          </a:p>
          <a:p>
            <a:r>
              <a:rPr lang="pl-PL" dirty="0" smtClean="0">
                <a:solidFill>
                  <a:schemeClr val="bg1"/>
                </a:solidFill>
                <a:latin typeface="Cinzel" panose="020B0604020202020204" charset="-18"/>
              </a:rPr>
              <a:t>- 1979</a:t>
            </a:r>
            <a:r>
              <a:rPr lang="pl-PL" dirty="0">
                <a:solidFill>
                  <a:schemeClr val="bg1"/>
                </a:solidFill>
                <a:latin typeface="Cinzel" panose="020B0604020202020204" charset="-18"/>
              </a:rPr>
              <a:t>: </a:t>
            </a:r>
            <a:r>
              <a:rPr lang="pl-PL" dirty="0">
                <a:solidFill>
                  <a:schemeClr val="bg1"/>
                </a:solidFill>
                <a:latin typeface="Cinzel" panose="020B0604020202020204" charset="-18"/>
                <a:hlinkClick r:id="rId11" tooltip="Medal Alberta (strona nie istnieje)"/>
              </a:rPr>
              <a:t>Medal Alberta</a:t>
            </a:r>
            <a:r>
              <a:rPr lang="pl-PL" dirty="0">
                <a:solidFill>
                  <a:schemeClr val="bg1"/>
                </a:solidFill>
                <a:latin typeface="Cinzel" panose="020B0604020202020204" charset="-18"/>
              </a:rPr>
              <a:t> Einsteina jako pierwszy od Albert Einstein </a:t>
            </a:r>
            <a:r>
              <a:rPr lang="pl-PL" dirty="0" err="1">
                <a:solidFill>
                  <a:schemeClr val="bg1"/>
                </a:solidFill>
                <a:latin typeface="Cinzel" panose="020B0604020202020204" charset="-18"/>
              </a:rPr>
              <a:t>Society</a:t>
            </a:r>
            <a:endParaRPr lang="pl-PL" dirty="0">
              <a:solidFill>
                <a:schemeClr val="bg1"/>
              </a:solidFill>
              <a:latin typeface="Cinzel" panose="020B0604020202020204" charset="-18"/>
            </a:endParaRPr>
          </a:p>
          <a:p>
            <a:r>
              <a:rPr lang="pl-PL" dirty="0" smtClean="0">
                <a:solidFill>
                  <a:schemeClr val="bg1"/>
                </a:solidFill>
                <a:latin typeface="Cinzel" panose="020B0604020202020204" charset="-18"/>
              </a:rPr>
              <a:t>- 1981</a:t>
            </a:r>
            <a:r>
              <a:rPr lang="pl-PL" dirty="0">
                <a:solidFill>
                  <a:schemeClr val="bg1"/>
                </a:solidFill>
                <a:latin typeface="Cinzel" panose="020B0604020202020204" charset="-18"/>
              </a:rPr>
              <a:t>: </a:t>
            </a:r>
            <a:r>
              <a:rPr lang="pl-PL" dirty="0">
                <a:solidFill>
                  <a:schemeClr val="bg1"/>
                </a:solidFill>
                <a:latin typeface="Cinzel" panose="020B0604020202020204" charset="-18"/>
                <a:hlinkClick r:id="rId12" tooltip="Medal Franklina (strona nie istnieje)"/>
              </a:rPr>
              <a:t>Medal Franklina</a:t>
            </a:r>
            <a:r>
              <a:rPr lang="pl-PL" dirty="0">
                <a:solidFill>
                  <a:schemeClr val="bg1"/>
                </a:solidFill>
                <a:latin typeface="Cinzel" panose="020B0604020202020204" charset="-18"/>
              </a:rPr>
              <a:t> od Franklin </a:t>
            </a:r>
            <a:r>
              <a:rPr lang="pl-PL" dirty="0" err="1">
                <a:solidFill>
                  <a:schemeClr val="bg1"/>
                </a:solidFill>
                <a:latin typeface="Cinzel" panose="020B0604020202020204" charset="-18"/>
              </a:rPr>
              <a:t>Institute</a:t>
            </a:r>
            <a:endParaRPr lang="pl-PL" dirty="0">
              <a:solidFill>
                <a:schemeClr val="bg1"/>
              </a:solidFill>
              <a:latin typeface="Cinzel" panose="020B0604020202020204" charset="-18"/>
            </a:endParaRPr>
          </a:p>
          <a:p>
            <a:r>
              <a:rPr lang="pl-PL" dirty="0" smtClean="0">
                <a:solidFill>
                  <a:schemeClr val="bg1"/>
                </a:solidFill>
                <a:latin typeface="Cinzel" panose="020B0604020202020204" charset="-18"/>
              </a:rPr>
              <a:t>- 1982</a:t>
            </a:r>
            <a:r>
              <a:rPr lang="pl-PL" dirty="0">
                <a:solidFill>
                  <a:schemeClr val="bg1"/>
                </a:solidFill>
                <a:latin typeface="Cinzel" panose="020B0604020202020204" charset="-18"/>
              </a:rPr>
              <a:t>: Został komandorem </a:t>
            </a:r>
            <a:r>
              <a:rPr lang="pl-PL" dirty="0">
                <a:solidFill>
                  <a:schemeClr val="bg1"/>
                </a:solidFill>
                <a:latin typeface="Cinzel" panose="020B0604020202020204" charset="-18"/>
                <a:hlinkClick r:id="rId13" tooltip="Order Imperium Brytyjskiego"/>
              </a:rPr>
              <a:t>Orderu Imperium Brytyjskiego</a:t>
            </a:r>
            <a:endParaRPr lang="pl-PL" dirty="0">
              <a:solidFill>
                <a:schemeClr val="bg1"/>
              </a:solidFill>
              <a:latin typeface="Cinzel" panose="020B0604020202020204" charset="-18"/>
            </a:endParaRPr>
          </a:p>
          <a:p>
            <a:r>
              <a:rPr lang="pl-PL" dirty="0" smtClean="0">
                <a:solidFill>
                  <a:schemeClr val="bg1"/>
                </a:solidFill>
                <a:latin typeface="Cinzel" panose="020B0604020202020204" charset="-18"/>
              </a:rPr>
              <a:t>- 1985</a:t>
            </a:r>
            <a:r>
              <a:rPr lang="pl-PL" dirty="0">
                <a:solidFill>
                  <a:schemeClr val="bg1"/>
                </a:solidFill>
                <a:latin typeface="Cinzel" panose="020B0604020202020204" charset="-18"/>
              </a:rPr>
              <a:t>: </a:t>
            </a:r>
            <a:r>
              <a:rPr lang="pl-PL" dirty="0">
                <a:solidFill>
                  <a:schemeClr val="bg1"/>
                </a:solidFill>
                <a:latin typeface="Cinzel" panose="020B0604020202020204" charset="-18"/>
                <a:hlinkClick r:id="rId14" tooltip="Złoty Medal Królewskiego Towarzystwa Astronomicznego"/>
              </a:rPr>
              <a:t>Złoty Medal Królewskiego Towarzystwa Astronomicznego</a:t>
            </a:r>
            <a:endParaRPr lang="pl-PL" dirty="0">
              <a:solidFill>
                <a:schemeClr val="bg1"/>
              </a:solidFill>
              <a:latin typeface="Cinzel" panose="020B0604020202020204" charset="-18"/>
            </a:endParaRPr>
          </a:p>
          <a:p>
            <a:r>
              <a:rPr lang="pl-PL" dirty="0" smtClean="0">
                <a:solidFill>
                  <a:schemeClr val="bg1"/>
                </a:solidFill>
                <a:latin typeface="Cinzel" panose="020B0604020202020204" charset="-18"/>
              </a:rPr>
              <a:t>- 1988</a:t>
            </a:r>
            <a:r>
              <a:rPr lang="pl-PL" dirty="0">
                <a:solidFill>
                  <a:schemeClr val="bg1"/>
                </a:solidFill>
                <a:latin typeface="Cinzel" panose="020B0604020202020204" charset="-18"/>
              </a:rPr>
              <a:t>: </a:t>
            </a:r>
            <a:r>
              <a:rPr lang="pl-PL" dirty="0">
                <a:solidFill>
                  <a:schemeClr val="bg1"/>
                </a:solidFill>
                <a:latin typeface="Cinzel" panose="020B0604020202020204" charset="-18"/>
                <a:hlinkClick r:id="rId15" tooltip="Nagroda Wolfa"/>
              </a:rPr>
              <a:t>Nagroda Wolfa</a:t>
            </a:r>
            <a:r>
              <a:rPr lang="pl-PL" dirty="0">
                <a:solidFill>
                  <a:schemeClr val="bg1"/>
                </a:solidFill>
                <a:latin typeface="Cinzel" panose="020B0604020202020204" charset="-18"/>
              </a:rPr>
              <a:t> z fizyki (wspólnie z Rogerem </a:t>
            </a:r>
            <a:r>
              <a:rPr lang="pl-PL" dirty="0" err="1">
                <a:solidFill>
                  <a:schemeClr val="bg1"/>
                </a:solidFill>
                <a:latin typeface="Cinzel" panose="020B0604020202020204" charset="-18"/>
              </a:rPr>
              <a:t>Penrose</a:t>
            </a:r>
            <a:r>
              <a:rPr lang="pl-PL" dirty="0">
                <a:solidFill>
                  <a:schemeClr val="bg1"/>
                </a:solidFill>
                <a:latin typeface="Cinzel" panose="020B0604020202020204" charset="-18"/>
              </a:rPr>
              <a:t>)</a:t>
            </a:r>
          </a:p>
          <a:p>
            <a:r>
              <a:rPr lang="pl-PL" dirty="0" smtClean="0">
                <a:solidFill>
                  <a:schemeClr val="bg1"/>
                </a:solidFill>
                <a:latin typeface="Cinzel" panose="020B0604020202020204" charset="-18"/>
              </a:rPr>
              <a:t>- 1989</a:t>
            </a:r>
            <a:r>
              <a:rPr lang="pl-PL" dirty="0">
                <a:solidFill>
                  <a:schemeClr val="bg1"/>
                </a:solidFill>
                <a:latin typeface="Cinzel" panose="020B0604020202020204" charset="-18"/>
              </a:rPr>
              <a:t>: </a:t>
            </a:r>
            <a:r>
              <a:rPr lang="pl-PL" dirty="0">
                <a:solidFill>
                  <a:schemeClr val="bg1"/>
                </a:solidFill>
                <a:latin typeface="Cinzel" panose="020B0604020202020204" charset="-18"/>
                <a:hlinkClick r:id="rId16" tooltip="Order Towarzyszy Honoru"/>
              </a:rPr>
              <a:t>Order of the </a:t>
            </a:r>
            <a:r>
              <a:rPr lang="pl-PL" dirty="0" err="1">
                <a:solidFill>
                  <a:schemeClr val="bg1"/>
                </a:solidFill>
                <a:latin typeface="Cinzel" panose="020B0604020202020204" charset="-18"/>
                <a:hlinkClick r:id="rId16" tooltip="Order Towarzyszy Honoru"/>
              </a:rPr>
              <a:t>Companions</a:t>
            </a:r>
            <a:r>
              <a:rPr lang="pl-PL" dirty="0">
                <a:solidFill>
                  <a:schemeClr val="bg1"/>
                </a:solidFill>
                <a:latin typeface="Cinzel" panose="020B0604020202020204" charset="-18"/>
                <a:hlinkClick r:id="rId16" tooltip="Order Towarzyszy Honoru"/>
              </a:rPr>
              <a:t> of </a:t>
            </a:r>
            <a:r>
              <a:rPr lang="pl-PL" dirty="0" err="1">
                <a:solidFill>
                  <a:schemeClr val="bg1"/>
                </a:solidFill>
                <a:latin typeface="Cinzel" panose="020B0604020202020204" charset="-18"/>
                <a:hlinkClick r:id="rId16" tooltip="Order Towarzyszy Honoru"/>
              </a:rPr>
              <a:t>Honour</a:t>
            </a:r>
            <a:r>
              <a:rPr lang="pl-PL" dirty="0">
                <a:solidFill>
                  <a:schemeClr val="bg1"/>
                </a:solidFill>
                <a:latin typeface="Cinzel" panose="020B0604020202020204" charset="-18"/>
              </a:rPr>
              <a:t>.</a:t>
            </a:r>
          </a:p>
          <a:p>
            <a:r>
              <a:rPr lang="pl-PL" dirty="0" smtClean="0">
                <a:solidFill>
                  <a:schemeClr val="bg1"/>
                </a:solidFill>
                <a:latin typeface="Cinzel" panose="020B0604020202020204" charset="-18"/>
              </a:rPr>
              <a:t>- 1989</a:t>
            </a:r>
            <a:r>
              <a:rPr lang="pl-PL" dirty="0">
                <a:solidFill>
                  <a:schemeClr val="bg1"/>
                </a:solidFill>
                <a:latin typeface="Cinzel" panose="020B0604020202020204" charset="-18"/>
              </a:rPr>
              <a:t>: </a:t>
            </a:r>
            <a:r>
              <a:rPr lang="pl-PL" dirty="0">
                <a:solidFill>
                  <a:schemeClr val="bg1"/>
                </a:solidFill>
                <a:latin typeface="Cinzel" panose="020B0604020202020204" charset="-18"/>
                <a:hlinkClick r:id="rId17" tooltip="Nagroda Księcia Asturii"/>
              </a:rPr>
              <a:t>Nagroda Księcia Asturii</a:t>
            </a:r>
            <a:r>
              <a:rPr lang="pl-PL" dirty="0">
                <a:solidFill>
                  <a:schemeClr val="bg1"/>
                </a:solidFill>
                <a:latin typeface="Cinzel" panose="020B0604020202020204" charset="-18"/>
              </a:rPr>
              <a:t> w Concord</a:t>
            </a:r>
          </a:p>
          <a:p>
            <a:r>
              <a:rPr lang="pl-PL" dirty="0" smtClean="0">
                <a:solidFill>
                  <a:schemeClr val="bg1"/>
                </a:solidFill>
                <a:latin typeface="Cinzel" panose="020B0604020202020204" charset="-18"/>
              </a:rPr>
              <a:t>- 1986</a:t>
            </a:r>
            <a:r>
              <a:rPr lang="pl-PL" dirty="0">
                <a:solidFill>
                  <a:schemeClr val="bg1"/>
                </a:solidFill>
                <a:latin typeface="Cinzel" panose="020B0604020202020204" charset="-18"/>
              </a:rPr>
              <a:t>: Został członkiem </a:t>
            </a:r>
            <a:r>
              <a:rPr lang="pl-PL" dirty="0">
                <a:solidFill>
                  <a:schemeClr val="bg1"/>
                </a:solidFill>
                <a:latin typeface="Cinzel" panose="020B0604020202020204" charset="-18"/>
                <a:hlinkClick r:id="rId18" tooltip="Papieska Akademia Nauk"/>
              </a:rPr>
              <a:t>Papieskiej Akademii Nauk</a:t>
            </a:r>
            <a:endParaRPr lang="pl-PL" dirty="0">
              <a:solidFill>
                <a:schemeClr val="bg1"/>
              </a:solidFill>
              <a:latin typeface="Cinzel" panose="020B0604020202020204" charset="-18"/>
            </a:endParaRPr>
          </a:p>
          <a:p>
            <a:r>
              <a:rPr lang="pl-PL" dirty="0" smtClean="0">
                <a:solidFill>
                  <a:schemeClr val="bg1"/>
                </a:solidFill>
                <a:latin typeface="Cinzel" panose="020B0604020202020204" charset="-18"/>
              </a:rPr>
              <a:t>- 1999</a:t>
            </a:r>
            <a:r>
              <a:rPr lang="pl-PL" dirty="0">
                <a:solidFill>
                  <a:schemeClr val="bg1"/>
                </a:solidFill>
                <a:latin typeface="Cinzel" panose="020B0604020202020204" charset="-18"/>
              </a:rPr>
              <a:t>: </a:t>
            </a:r>
            <a:r>
              <a:rPr lang="pl-PL" dirty="0">
                <a:solidFill>
                  <a:schemeClr val="bg1"/>
                </a:solidFill>
                <a:latin typeface="Cinzel" panose="020B0604020202020204" charset="-18"/>
                <a:hlinkClick r:id="rId19" tooltip="Nagroda Juliusa Lilienfelda (strona nie istnieje)"/>
              </a:rPr>
              <a:t>Nagroda Juliusa </a:t>
            </a:r>
            <a:r>
              <a:rPr lang="pl-PL" dirty="0" err="1">
                <a:solidFill>
                  <a:schemeClr val="bg1"/>
                </a:solidFill>
                <a:latin typeface="Cinzel" panose="020B0604020202020204" charset="-18"/>
                <a:hlinkClick r:id="rId19" tooltip="Nagroda Juliusa Lilienfelda (strona nie istnieje)"/>
              </a:rPr>
              <a:t>Lilienfelda</a:t>
            </a:r>
            <a:r>
              <a:rPr lang="pl-PL" dirty="0">
                <a:solidFill>
                  <a:schemeClr val="bg1"/>
                </a:solidFill>
                <a:latin typeface="Cinzel" panose="020B0604020202020204" charset="-18"/>
              </a:rPr>
              <a:t> przyznana przez </a:t>
            </a:r>
            <a:r>
              <a:rPr lang="pl-PL" dirty="0">
                <a:solidFill>
                  <a:schemeClr val="bg1"/>
                </a:solidFill>
                <a:latin typeface="Cinzel" panose="020B0604020202020204" charset="-18"/>
                <a:hlinkClick r:id="rId20" tooltip="American Physical Society"/>
              </a:rPr>
              <a:t>Amerykańskie Towarzystwo </a:t>
            </a:r>
            <a:r>
              <a:rPr lang="pl-PL" dirty="0" smtClean="0">
                <a:solidFill>
                  <a:schemeClr val="bg1"/>
                </a:solidFill>
                <a:latin typeface="Cinzel" panose="020B0604020202020204" charset="-18"/>
                <a:hlinkClick r:id="rId20" tooltip="American Physical Society"/>
              </a:rPr>
              <a:t>Fizyczne</a:t>
            </a:r>
            <a:endParaRPr lang="pl-PL" dirty="0">
              <a:solidFill>
                <a:schemeClr val="bg1"/>
              </a:solidFill>
              <a:latin typeface="Cinzel" panose="020B0604020202020204" charset="-18"/>
            </a:endParaRPr>
          </a:p>
          <a:p>
            <a:r>
              <a:rPr lang="pl-PL" dirty="0" smtClean="0">
                <a:solidFill>
                  <a:schemeClr val="bg1"/>
                </a:solidFill>
                <a:latin typeface="Cinzel" panose="020B0604020202020204" charset="-18"/>
              </a:rPr>
              <a:t>- 2003</a:t>
            </a:r>
            <a:r>
              <a:rPr lang="pl-PL" dirty="0">
                <a:solidFill>
                  <a:schemeClr val="bg1"/>
                </a:solidFill>
                <a:latin typeface="Cinzel" panose="020B0604020202020204" charset="-18"/>
              </a:rPr>
              <a:t>: </a:t>
            </a:r>
            <a:r>
              <a:rPr lang="pl-PL" dirty="0">
                <a:solidFill>
                  <a:schemeClr val="bg1"/>
                </a:solidFill>
                <a:latin typeface="Cinzel" panose="020B0604020202020204" charset="-18"/>
                <a:hlinkClick r:id="rId21" tooltip="Nagroda Michelsona Morleya (strona nie istnieje)"/>
              </a:rPr>
              <a:t>Nagroda Michelsona Morleya</a:t>
            </a:r>
            <a:r>
              <a:rPr lang="pl-PL" dirty="0">
                <a:solidFill>
                  <a:schemeClr val="bg1"/>
                </a:solidFill>
                <a:latin typeface="Cinzel" panose="020B0604020202020204" charset="-18"/>
              </a:rPr>
              <a:t> od </a:t>
            </a:r>
            <a:r>
              <a:rPr lang="pl-PL" dirty="0">
                <a:solidFill>
                  <a:schemeClr val="bg1"/>
                </a:solidFill>
                <a:latin typeface="Cinzel" panose="020B0604020202020204" charset="-18"/>
                <a:hlinkClick r:id="rId22" tooltip="Case Western Reserve University"/>
              </a:rPr>
              <a:t>Case Western </a:t>
            </a:r>
            <a:r>
              <a:rPr lang="pl-PL" dirty="0" err="1">
                <a:solidFill>
                  <a:schemeClr val="bg1"/>
                </a:solidFill>
                <a:latin typeface="Cinzel" panose="020B0604020202020204" charset="-18"/>
                <a:hlinkClick r:id="rId22" tooltip="Case Western Reserve University"/>
              </a:rPr>
              <a:t>Reserve</a:t>
            </a:r>
            <a:r>
              <a:rPr lang="pl-PL" dirty="0">
                <a:solidFill>
                  <a:schemeClr val="bg1"/>
                </a:solidFill>
                <a:latin typeface="Cinzel" panose="020B0604020202020204" charset="-18"/>
                <a:hlinkClick r:id="rId22" tooltip="Case Western Reserve University"/>
              </a:rPr>
              <a:t> </a:t>
            </a:r>
            <a:r>
              <a:rPr lang="pl-PL" dirty="0" err="1">
                <a:solidFill>
                  <a:schemeClr val="bg1"/>
                </a:solidFill>
                <a:latin typeface="Cinzel" panose="020B0604020202020204" charset="-18"/>
                <a:hlinkClick r:id="rId22" tooltip="Case Western Reserve University"/>
              </a:rPr>
              <a:t>University</a:t>
            </a:r>
            <a:endParaRPr lang="pl-PL" dirty="0">
              <a:solidFill>
                <a:schemeClr val="bg1"/>
              </a:solidFill>
              <a:latin typeface="Cinzel" panose="020B0604020202020204" charset="-18"/>
            </a:endParaRPr>
          </a:p>
          <a:p>
            <a:r>
              <a:rPr lang="pl-PL" dirty="0" smtClean="0">
                <a:solidFill>
                  <a:schemeClr val="bg1"/>
                </a:solidFill>
                <a:latin typeface="Cinzel" panose="020B0604020202020204" charset="-18"/>
              </a:rPr>
              <a:t>- 2006</a:t>
            </a:r>
            <a:r>
              <a:rPr lang="pl-PL" dirty="0">
                <a:solidFill>
                  <a:schemeClr val="bg1"/>
                </a:solidFill>
                <a:latin typeface="Cinzel" panose="020B0604020202020204" charset="-18"/>
              </a:rPr>
              <a:t>: </a:t>
            </a:r>
            <a:r>
              <a:rPr lang="pl-PL" dirty="0">
                <a:solidFill>
                  <a:schemeClr val="bg1"/>
                </a:solidFill>
                <a:latin typeface="Cinzel" panose="020B0604020202020204" charset="-18"/>
                <a:hlinkClick r:id="rId23" tooltip="Medal Copleya"/>
              </a:rPr>
              <a:t>Medal </a:t>
            </a:r>
            <a:r>
              <a:rPr lang="pl-PL" dirty="0" err="1">
                <a:solidFill>
                  <a:schemeClr val="bg1"/>
                </a:solidFill>
                <a:latin typeface="Cinzel" panose="020B0604020202020204" charset="-18"/>
                <a:hlinkClick r:id="rId23" tooltip="Medal Copleya"/>
              </a:rPr>
              <a:t>Copleya</a:t>
            </a:r>
            <a:r>
              <a:rPr lang="pl-PL" dirty="0">
                <a:solidFill>
                  <a:schemeClr val="bg1"/>
                </a:solidFill>
                <a:latin typeface="Cinzel" panose="020B0604020202020204" charset="-18"/>
              </a:rPr>
              <a:t> od </a:t>
            </a:r>
            <a:r>
              <a:rPr lang="pl-PL" dirty="0" err="1">
                <a:solidFill>
                  <a:schemeClr val="bg1"/>
                </a:solidFill>
                <a:latin typeface="Cinzel" panose="020B0604020202020204" charset="-18"/>
              </a:rPr>
              <a:t>Royal</a:t>
            </a:r>
            <a:r>
              <a:rPr lang="pl-PL" dirty="0">
                <a:solidFill>
                  <a:schemeClr val="bg1"/>
                </a:solidFill>
                <a:latin typeface="Cinzel" panose="020B0604020202020204" charset="-18"/>
              </a:rPr>
              <a:t> </a:t>
            </a:r>
            <a:r>
              <a:rPr lang="pl-PL" dirty="0" err="1" smtClean="0">
                <a:solidFill>
                  <a:schemeClr val="bg1"/>
                </a:solidFill>
                <a:latin typeface="Cinzel" panose="020B0604020202020204" charset="-18"/>
              </a:rPr>
              <a:t>Society</a:t>
            </a:r>
            <a:endParaRPr lang="pl-PL" dirty="0">
              <a:solidFill>
                <a:schemeClr val="bg1"/>
              </a:solidFill>
              <a:latin typeface="Cinzel" panose="020B0604020202020204" charset="-18"/>
            </a:endParaRPr>
          </a:p>
          <a:p>
            <a:r>
              <a:rPr lang="pl-PL" dirty="0" smtClean="0">
                <a:solidFill>
                  <a:schemeClr val="bg1"/>
                </a:solidFill>
                <a:latin typeface="Cinzel" panose="020B0604020202020204" charset="-18"/>
              </a:rPr>
              <a:t>- 2008</a:t>
            </a:r>
            <a:r>
              <a:rPr lang="pl-PL" dirty="0">
                <a:solidFill>
                  <a:schemeClr val="bg1"/>
                </a:solidFill>
                <a:latin typeface="Cinzel" panose="020B0604020202020204" charset="-18"/>
              </a:rPr>
              <a:t>: </a:t>
            </a:r>
            <a:r>
              <a:rPr lang="pl-PL" dirty="0">
                <a:solidFill>
                  <a:schemeClr val="bg1"/>
                </a:solidFill>
                <a:latin typeface="Cinzel" panose="020B0604020202020204" charset="-18"/>
                <a:hlinkClick r:id="rId24" tooltip="Nagroda Fonseki (strona nie istnieje)"/>
              </a:rPr>
              <a:t>Nagroda Fonseki</a:t>
            </a:r>
            <a:r>
              <a:rPr lang="pl-PL" dirty="0">
                <a:solidFill>
                  <a:schemeClr val="bg1"/>
                </a:solidFill>
                <a:latin typeface="Cinzel" panose="020B0604020202020204" charset="-18"/>
              </a:rPr>
              <a:t> od </a:t>
            </a:r>
            <a:r>
              <a:rPr lang="pl-PL" dirty="0" err="1">
                <a:solidFill>
                  <a:schemeClr val="bg1"/>
                </a:solidFill>
                <a:latin typeface="Cinzel" panose="020B0604020202020204" charset="-18"/>
                <a:hlinkClick r:id="rId25" tooltip="University of Santiago de Compostela (strona nie istnieje)"/>
              </a:rPr>
              <a:t>University</a:t>
            </a:r>
            <a:r>
              <a:rPr lang="pl-PL" dirty="0">
                <a:solidFill>
                  <a:schemeClr val="bg1"/>
                </a:solidFill>
                <a:latin typeface="Cinzel" panose="020B0604020202020204" charset="-18"/>
                <a:hlinkClick r:id="rId25" tooltip="University of Santiago de Compostela (strona nie istnieje)"/>
              </a:rPr>
              <a:t> of Santiago de </a:t>
            </a:r>
            <a:r>
              <a:rPr lang="pl-PL" dirty="0" smtClean="0">
                <a:solidFill>
                  <a:schemeClr val="bg1"/>
                </a:solidFill>
                <a:latin typeface="Cinzel" panose="020B0604020202020204" charset="-18"/>
                <a:hlinkClick r:id="rId25" tooltip="University of Santiago de Compostela (strona nie istnieje)"/>
              </a:rPr>
              <a:t>Compostela</a:t>
            </a:r>
            <a:endParaRPr lang="pl-PL" dirty="0">
              <a:solidFill>
                <a:schemeClr val="bg1"/>
              </a:solidFill>
              <a:latin typeface="Cinzel" panose="020B0604020202020204" charset="-18"/>
            </a:endParaRPr>
          </a:p>
          <a:p>
            <a:r>
              <a:rPr lang="pl-PL" dirty="0" smtClean="0">
                <a:solidFill>
                  <a:schemeClr val="bg1"/>
                </a:solidFill>
                <a:latin typeface="Cinzel" panose="020B0604020202020204" charset="-18"/>
              </a:rPr>
              <a:t>- 2009</a:t>
            </a:r>
            <a:r>
              <a:rPr lang="pl-PL" dirty="0">
                <a:solidFill>
                  <a:schemeClr val="bg1"/>
                </a:solidFill>
                <a:latin typeface="Cinzel" panose="020B0604020202020204" charset="-18"/>
              </a:rPr>
              <a:t>: Stephen Hawking został uhonorowany przez </a:t>
            </a:r>
            <a:r>
              <a:rPr lang="pl-PL" dirty="0">
                <a:solidFill>
                  <a:schemeClr val="bg1"/>
                </a:solidFill>
                <a:latin typeface="Cinzel" panose="020B0604020202020204" charset="-18"/>
                <a:hlinkClick r:id="rId26" tooltip="Barack Obama"/>
              </a:rPr>
              <a:t>Baracka Obamę</a:t>
            </a:r>
            <a:r>
              <a:rPr lang="pl-PL" dirty="0">
                <a:solidFill>
                  <a:schemeClr val="bg1"/>
                </a:solidFill>
                <a:latin typeface="Cinzel" panose="020B0604020202020204" charset="-18"/>
              </a:rPr>
              <a:t> najwyższym cywilnym odznaczeniem państwowym Stanów Zjednoczonych – </a:t>
            </a:r>
            <a:r>
              <a:rPr lang="pl-PL" dirty="0">
                <a:solidFill>
                  <a:schemeClr val="bg1"/>
                </a:solidFill>
                <a:latin typeface="Cinzel" panose="020B0604020202020204" charset="-18"/>
                <a:hlinkClick r:id="rId27" tooltip="Prezydencki Medal Wolności"/>
              </a:rPr>
              <a:t>Medalem </a:t>
            </a:r>
            <a:r>
              <a:rPr lang="pl-PL" dirty="0" smtClean="0">
                <a:solidFill>
                  <a:schemeClr val="bg1"/>
                </a:solidFill>
                <a:latin typeface="Cinzel" panose="020B0604020202020204" charset="-18"/>
                <a:hlinkClick r:id="rId27" tooltip="Prezydencki Medal Wolności"/>
              </a:rPr>
              <a:t>Wolności</a:t>
            </a:r>
            <a:r>
              <a:rPr lang="pl-PL" dirty="0" smtClean="0">
                <a:solidFill>
                  <a:schemeClr val="bg1"/>
                </a:solidFill>
                <a:latin typeface="Cinzel" panose="020B0604020202020204" charset="-18"/>
              </a:rPr>
              <a:t>.</a:t>
            </a:r>
            <a:endParaRPr lang="pl-PL" dirty="0">
              <a:solidFill>
                <a:schemeClr val="bg1"/>
              </a:solidFill>
              <a:latin typeface="Cinzel" panose="020B0604020202020204" charset="-18"/>
            </a:endParaRPr>
          </a:p>
          <a:p>
            <a:r>
              <a:rPr lang="pl-PL" dirty="0" smtClean="0">
                <a:solidFill>
                  <a:schemeClr val="bg1"/>
                </a:solidFill>
                <a:latin typeface="Cinzel" panose="020B0604020202020204" charset="-18"/>
              </a:rPr>
              <a:t>- 2012</a:t>
            </a:r>
            <a:r>
              <a:rPr lang="pl-PL" dirty="0">
                <a:solidFill>
                  <a:schemeClr val="bg1"/>
                </a:solidFill>
                <a:latin typeface="Cinzel" panose="020B0604020202020204" charset="-18"/>
              </a:rPr>
              <a:t>: Nagroda specjalna </a:t>
            </a:r>
            <a:r>
              <a:rPr lang="pl-PL" dirty="0">
                <a:solidFill>
                  <a:schemeClr val="bg1"/>
                </a:solidFill>
                <a:latin typeface="Cinzel" panose="020B0604020202020204" charset="-18"/>
                <a:hlinkClick r:id="rId28" tooltip="Nagroda Fizyki Fundamentalnej"/>
              </a:rPr>
              <a:t>Nagrody Fizyki Fundamentalnej</a:t>
            </a:r>
            <a:r>
              <a:rPr lang="pl-PL" dirty="0">
                <a:solidFill>
                  <a:schemeClr val="bg1"/>
                </a:solidFill>
                <a:latin typeface="Cinzel" panose="020B0604020202020204" charset="-18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58585" y="191983"/>
            <a:ext cx="7704000" cy="634500"/>
          </a:xfrm>
        </p:spPr>
        <p:txBody>
          <a:bodyPr/>
          <a:lstStyle/>
          <a:p>
            <a:r>
              <a:rPr lang="pl-PL" dirty="0" smtClean="0"/>
              <a:t>Filmografia</a:t>
            </a:r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1746913" y="941696"/>
            <a:ext cx="574570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  <a:latin typeface="Cinzel" panose="020B0604020202020204" charset="-18"/>
              </a:rPr>
              <a:t>- </a:t>
            </a:r>
            <a:r>
              <a:rPr lang="en-US" dirty="0" smtClean="0">
                <a:solidFill>
                  <a:schemeClr val="bg1"/>
                </a:solidFill>
                <a:latin typeface="Cinzel" panose="020B0604020202020204" charset="-18"/>
              </a:rPr>
              <a:t>1991</a:t>
            </a:r>
            <a:r>
              <a:rPr lang="en-US" dirty="0">
                <a:solidFill>
                  <a:schemeClr val="bg1"/>
                </a:solidFill>
                <a:latin typeface="Cinzel" panose="020B0604020202020204" charset="-18"/>
              </a:rPr>
              <a:t>: </a:t>
            </a:r>
            <a:r>
              <a:rPr lang="en-US" i="1" dirty="0">
                <a:solidFill>
                  <a:schemeClr val="bg1"/>
                </a:solidFill>
                <a:latin typeface="Cinzel" panose="020B0604020202020204" charset="-18"/>
              </a:rPr>
              <a:t>A Brief History of </a:t>
            </a:r>
            <a:r>
              <a:rPr lang="en-US" i="1" dirty="0" smtClean="0">
                <a:solidFill>
                  <a:schemeClr val="bg1"/>
                </a:solidFill>
                <a:latin typeface="Cinzel" panose="020B0604020202020204" charset="-18"/>
              </a:rPr>
              <a:t>Time</a:t>
            </a:r>
            <a:endParaRPr lang="en-US" dirty="0">
              <a:solidFill>
                <a:schemeClr val="bg1"/>
              </a:solidFill>
              <a:latin typeface="Cinzel" panose="020B0604020202020204" charset="-18"/>
            </a:endParaRPr>
          </a:p>
          <a:p>
            <a:r>
              <a:rPr lang="pl-PL" dirty="0" smtClean="0">
                <a:solidFill>
                  <a:schemeClr val="bg1"/>
                </a:solidFill>
                <a:latin typeface="Cinzel" panose="020B0604020202020204" charset="-18"/>
              </a:rPr>
              <a:t>- </a:t>
            </a:r>
            <a:r>
              <a:rPr lang="en-US" dirty="0" smtClean="0">
                <a:solidFill>
                  <a:schemeClr val="bg1"/>
                </a:solidFill>
                <a:latin typeface="Cinzel" panose="020B0604020202020204" charset="-18"/>
              </a:rPr>
              <a:t>1997</a:t>
            </a:r>
            <a:r>
              <a:rPr lang="en-US" dirty="0">
                <a:solidFill>
                  <a:schemeClr val="bg1"/>
                </a:solidFill>
                <a:latin typeface="Cinzel" panose="020B0604020202020204" charset="-18"/>
              </a:rPr>
              <a:t>: </a:t>
            </a:r>
            <a:r>
              <a:rPr lang="en-US" i="1" dirty="0">
                <a:solidFill>
                  <a:schemeClr val="bg1"/>
                </a:solidFill>
                <a:latin typeface="Cinzel" panose="020B0604020202020204" charset="-18"/>
              </a:rPr>
              <a:t>Stephen Hawking’s </a:t>
            </a:r>
            <a:r>
              <a:rPr lang="en-US" i="1" dirty="0" smtClean="0">
                <a:solidFill>
                  <a:schemeClr val="bg1"/>
                </a:solidFill>
                <a:latin typeface="Cinzel" panose="020B0604020202020204" charset="-18"/>
              </a:rPr>
              <a:t>Universe</a:t>
            </a:r>
            <a:r>
              <a:rPr lang="pl-PL" baseline="30000" dirty="0">
                <a:solidFill>
                  <a:schemeClr val="bg1"/>
                </a:solidFill>
                <a:latin typeface="Cinzel" panose="020B0604020202020204" charset="-18"/>
              </a:rPr>
              <a:t> </a:t>
            </a:r>
            <a:r>
              <a:rPr lang="pl-PL" dirty="0" smtClean="0">
                <a:solidFill>
                  <a:schemeClr val="bg1"/>
                </a:solidFill>
                <a:latin typeface="Cinzel" panose="020B0604020202020204" charset="-18"/>
              </a:rPr>
              <a:t>                                                                            </a:t>
            </a:r>
            <a:r>
              <a:rPr lang="en-US" dirty="0">
                <a:solidFill>
                  <a:schemeClr val="bg1"/>
                </a:solidFill>
                <a:latin typeface="Cinzel" panose="020B0604020202020204" charset="-18"/>
              </a:rPr>
              <a:t> </a:t>
            </a:r>
            <a:r>
              <a:rPr lang="pl-PL" dirty="0" smtClean="0">
                <a:solidFill>
                  <a:schemeClr val="bg1"/>
                </a:solidFill>
                <a:latin typeface="Cinzel" panose="020B0604020202020204" charset="-18"/>
              </a:rPr>
              <a:t>                            - 2004: </a:t>
            </a:r>
            <a:r>
              <a:rPr lang="en-US" i="1" dirty="0" smtClean="0">
                <a:solidFill>
                  <a:schemeClr val="bg1"/>
                </a:solidFill>
                <a:latin typeface="Cinzel" panose="020B0604020202020204" charset="-18"/>
              </a:rPr>
              <a:t>Hawking</a:t>
            </a:r>
            <a:r>
              <a:rPr lang="pl-PL" baseline="30000" dirty="0" smtClean="0">
                <a:solidFill>
                  <a:schemeClr val="bg1"/>
                </a:solidFill>
                <a:latin typeface="Cinzel" panose="020B0604020202020204" charset="-18"/>
              </a:rPr>
              <a:t> </a:t>
            </a:r>
            <a:r>
              <a:rPr lang="pl-PL" dirty="0" smtClean="0">
                <a:solidFill>
                  <a:schemeClr val="bg1"/>
                </a:solidFill>
                <a:latin typeface="Cinzel" panose="020B0604020202020204" charset="-18"/>
              </a:rPr>
              <a:t>     </a:t>
            </a:r>
            <a:endParaRPr lang="en-US" dirty="0">
              <a:solidFill>
                <a:schemeClr val="bg1"/>
              </a:solidFill>
              <a:latin typeface="Cinzel" panose="020B0604020202020204" charset="-18"/>
            </a:endParaRPr>
          </a:p>
          <a:p>
            <a:r>
              <a:rPr lang="pl-PL" dirty="0" smtClean="0">
                <a:solidFill>
                  <a:schemeClr val="bg1"/>
                </a:solidFill>
                <a:latin typeface="Cinzel" panose="020B0604020202020204" charset="-18"/>
              </a:rPr>
              <a:t>- </a:t>
            </a:r>
            <a:r>
              <a:rPr lang="en-US" dirty="0" smtClean="0">
                <a:solidFill>
                  <a:schemeClr val="bg1"/>
                </a:solidFill>
                <a:latin typeface="Cinzel" panose="020B0604020202020204" charset="-18"/>
              </a:rPr>
              <a:t>2005</a:t>
            </a:r>
            <a:r>
              <a:rPr lang="en-US" dirty="0">
                <a:solidFill>
                  <a:schemeClr val="bg1"/>
                </a:solidFill>
                <a:latin typeface="Cinzel" panose="020B0604020202020204" charset="-18"/>
              </a:rPr>
              <a:t>: </a:t>
            </a:r>
            <a:r>
              <a:rPr lang="en-US" i="1" dirty="0">
                <a:solidFill>
                  <a:schemeClr val="bg1"/>
                </a:solidFill>
                <a:latin typeface="Cinzel" panose="020B0604020202020204" charset="-18"/>
              </a:rPr>
              <a:t>„Horizon” The Hawking </a:t>
            </a:r>
            <a:r>
              <a:rPr lang="en-US" i="1" dirty="0" smtClean="0">
                <a:solidFill>
                  <a:schemeClr val="bg1"/>
                </a:solidFill>
                <a:latin typeface="Cinzel" panose="020B0604020202020204" charset="-18"/>
              </a:rPr>
              <a:t>Paradox</a:t>
            </a:r>
            <a:endParaRPr lang="en-US" dirty="0">
              <a:solidFill>
                <a:schemeClr val="bg1"/>
              </a:solidFill>
              <a:latin typeface="Cinzel" panose="020B0604020202020204" charset="-18"/>
            </a:endParaRPr>
          </a:p>
          <a:p>
            <a:r>
              <a:rPr lang="pl-PL" dirty="0" smtClean="0">
                <a:solidFill>
                  <a:schemeClr val="bg1"/>
                </a:solidFill>
                <a:latin typeface="Cinzel" panose="020B0604020202020204" charset="-18"/>
              </a:rPr>
              <a:t>- </a:t>
            </a:r>
            <a:r>
              <a:rPr lang="en-US" dirty="0" smtClean="0">
                <a:solidFill>
                  <a:schemeClr val="bg1"/>
                </a:solidFill>
                <a:latin typeface="Cinzel" panose="020B0604020202020204" charset="-18"/>
              </a:rPr>
              <a:t>2007</a:t>
            </a:r>
            <a:r>
              <a:rPr lang="en-US" dirty="0">
                <a:solidFill>
                  <a:schemeClr val="bg1"/>
                </a:solidFill>
                <a:latin typeface="Cinzel" panose="020B0604020202020204" charset="-18"/>
              </a:rPr>
              <a:t>: </a:t>
            </a:r>
            <a:r>
              <a:rPr lang="en-US" i="1" dirty="0">
                <a:solidFill>
                  <a:schemeClr val="bg1"/>
                </a:solidFill>
                <a:latin typeface="Cinzel" panose="020B0604020202020204" charset="-18"/>
              </a:rPr>
              <a:t>Masters of Science </a:t>
            </a:r>
            <a:r>
              <a:rPr lang="en-US" i="1" dirty="0" smtClean="0">
                <a:solidFill>
                  <a:schemeClr val="bg1"/>
                </a:solidFill>
                <a:latin typeface="Cinzel" panose="020B0604020202020204" charset="-18"/>
              </a:rPr>
              <a:t>Fiction</a:t>
            </a:r>
            <a:endParaRPr lang="en-US" dirty="0">
              <a:solidFill>
                <a:schemeClr val="bg1"/>
              </a:solidFill>
              <a:latin typeface="Cinzel" panose="020B0604020202020204" charset="-18"/>
            </a:endParaRPr>
          </a:p>
          <a:p>
            <a:r>
              <a:rPr lang="pl-PL" dirty="0" smtClean="0">
                <a:solidFill>
                  <a:schemeClr val="bg1"/>
                </a:solidFill>
                <a:latin typeface="Cinzel" panose="020B0604020202020204" charset="-18"/>
              </a:rPr>
              <a:t>- </a:t>
            </a:r>
            <a:r>
              <a:rPr lang="en-US" dirty="0" smtClean="0">
                <a:solidFill>
                  <a:schemeClr val="bg1"/>
                </a:solidFill>
                <a:latin typeface="Cinzel" panose="020B0604020202020204" charset="-18"/>
              </a:rPr>
              <a:t>2008</a:t>
            </a:r>
            <a:r>
              <a:rPr lang="en-US" dirty="0">
                <a:solidFill>
                  <a:schemeClr val="bg1"/>
                </a:solidFill>
                <a:latin typeface="Cinzel" panose="020B0604020202020204" charset="-18"/>
              </a:rPr>
              <a:t>: </a:t>
            </a:r>
            <a:r>
              <a:rPr lang="en-US" i="1" dirty="0">
                <a:solidFill>
                  <a:schemeClr val="bg1"/>
                </a:solidFill>
                <a:latin typeface="Cinzel" panose="020B0604020202020204" charset="-18"/>
              </a:rPr>
              <a:t>Stephen Hawking: Master of the </a:t>
            </a:r>
            <a:r>
              <a:rPr lang="en-US" i="1" dirty="0" smtClean="0">
                <a:solidFill>
                  <a:schemeClr val="bg1"/>
                </a:solidFill>
                <a:latin typeface="Cinzel" panose="020B0604020202020204" charset="-18"/>
              </a:rPr>
              <a:t>Universe</a:t>
            </a:r>
            <a:endParaRPr lang="en-US" dirty="0">
              <a:solidFill>
                <a:schemeClr val="bg1"/>
              </a:solidFill>
              <a:latin typeface="Cinzel" panose="020B0604020202020204" charset="-18"/>
            </a:endParaRPr>
          </a:p>
          <a:p>
            <a:r>
              <a:rPr lang="pl-PL" dirty="0" smtClean="0">
                <a:solidFill>
                  <a:schemeClr val="bg1"/>
                </a:solidFill>
                <a:latin typeface="Cinzel" panose="020B0604020202020204" charset="-18"/>
              </a:rPr>
              <a:t>- </a:t>
            </a:r>
            <a:r>
              <a:rPr lang="en-US" dirty="0" smtClean="0">
                <a:solidFill>
                  <a:schemeClr val="bg1"/>
                </a:solidFill>
                <a:latin typeface="Cinzel" panose="020B0604020202020204" charset="-18"/>
              </a:rPr>
              <a:t>2009</a:t>
            </a:r>
            <a:r>
              <a:rPr lang="en-US" dirty="0">
                <a:solidFill>
                  <a:schemeClr val="bg1"/>
                </a:solidFill>
                <a:latin typeface="Cinzel" panose="020B0604020202020204" charset="-18"/>
              </a:rPr>
              <a:t>: </a:t>
            </a:r>
            <a:r>
              <a:rPr lang="en-US" i="1" dirty="0">
                <a:solidFill>
                  <a:schemeClr val="bg1"/>
                </a:solidFill>
                <a:latin typeface="Cinzel" panose="020B0604020202020204" charset="-18"/>
              </a:rPr>
              <a:t>Beyond the </a:t>
            </a:r>
            <a:r>
              <a:rPr lang="en-US" i="1" dirty="0" smtClean="0">
                <a:solidFill>
                  <a:schemeClr val="bg1"/>
                </a:solidFill>
                <a:latin typeface="Cinzel" panose="020B0604020202020204" charset="-18"/>
              </a:rPr>
              <a:t>Horizon</a:t>
            </a:r>
            <a:endParaRPr lang="en-US" dirty="0">
              <a:solidFill>
                <a:schemeClr val="bg1"/>
              </a:solidFill>
              <a:latin typeface="Cinzel" panose="020B0604020202020204" charset="-18"/>
            </a:endParaRPr>
          </a:p>
          <a:p>
            <a:r>
              <a:rPr lang="pl-PL" dirty="0" smtClean="0">
                <a:solidFill>
                  <a:schemeClr val="bg1"/>
                </a:solidFill>
                <a:latin typeface="Cinzel" panose="020B0604020202020204" charset="-18"/>
              </a:rPr>
              <a:t>- </a:t>
            </a:r>
            <a:r>
              <a:rPr lang="en-US" dirty="0" smtClean="0">
                <a:solidFill>
                  <a:schemeClr val="bg1"/>
                </a:solidFill>
                <a:latin typeface="Cinzel" panose="020B0604020202020204" charset="-18"/>
              </a:rPr>
              <a:t>2010</a:t>
            </a:r>
            <a:r>
              <a:rPr lang="en-US" dirty="0">
                <a:solidFill>
                  <a:schemeClr val="bg1"/>
                </a:solidFill>
                <a:latin typeface="Cinzel" panose="020B0604020202020204" charset="-18"/>
              </a:rPr>
              <a:t>: </a:t>
            </a:r>
            <a:r>
              <a:rPr lang="en-US" i="1" dirty="0">
                <a:solidFill>
                  <a:schemeClr val="bg1"/>
                </a:solidFill>
                <a:latin typeface="Cinzel" panose="020B0604020202020204" charset="-18"/>
              </a:rPr>
              <a:t>Into the Universe with Stephen </a:t>
            </a:r>
            <a:r>
              <a:rPr lang="en-US" i="1" dirty="0" smtClean="0">
                <a:solidFill>
                  <a:schemeClr val="bg1"/>
                </a:solidFill>
                <a:latin typeface="Cinzel" panose="020B0604020202020204" charset="-18"/>
              </a:rPr>
              <a:t>Hawking</a:t>
            </a:r>
            <a:endParaRPr lang="en-US" dirty="0">
              <a:solidFill>
                <a:schemeClr val="bg1"/>
              </a:solidFill>
              <a:latin typeface="Cinzel" panose="020B0604020202020204" charset="-18"/>
            </a:endParaRPr>
          </a:p>
          <a:p>
            <a:r>
              <a:rPr lang="pl-PL" dirty="0" smtClean="0">
                <a:solidFill>
                  <a:schemeClr val="bg1"/>
                </a:solidFill>
                <a:latin typeface="Cinzel" panose="020B0604020202020204" charset="-18"/>
              </a:rPr>
              <a:t>- </a:t>
            </a:r>
            <a:r>
              <a:rPr lang="en-US" dirty="0" smtClean="0">
                <a:solidFill>
                  <a:schemeClr val="bg1"/>
                </a:solidFill>
                <a:latin typeface="Cinzel" panose="020B0604020202020204" charset="-18"/>
              </a:rPr>
              <a:t>2012</a:t>
            </a:r>
            <a:r>
              <a:rPr lang="en-US" dirty="0">
                <a:solidFill>
                  <a:schemeClr val="bg1"/>
                </a:solidFill>
                <a:latin typeface="Cinzel" panose="020B0604020202020204" charset="-18"/>
              </a:rPr>
              <a:t>: </a:t>
            </a:r>
            <a:r>
              <a:rPr lang="en-US" i="1" dirty="0">
                <a:solidFill>
                  <a:schemeClr val="bg1"/>
                </a:solidFill>
                <a:latin typeface="Cinzel" panose="020B0604020202020204" charset="-18"/>
              </a:rPr>
              <a:t>The Big Bang Theory</a:t>
            </a:r>
            <a:endParaRPr lang="en-US" dirty="0">
              <a:solidFill>
                <a:schemeClr val="bg1"/>
              </a:solidFill>
              <a:latin typeface="Cinzel" panose="020B0604020202020204" charset="-18"/>
            </a:endParaRPr>
          </a:p>
          <a:p>
            <a:r>
              <a:rPr lang="pl-PL" dirty="0" smtClean="0">
                <a:solidFill>
                  <a:schemeClr val="bg1"/>
                </a:solidFill>
                <a:latin typeface="Cinzel" panose="020B0604020202020204" charset="-18"/>
              </a:rPr>
              <a:t>- </a:t>
            </a:r>
            <a:r>
              <a:rPr lang="en-US" dirty="0" smtClean="0">
                <a:solidFill>
                  <a:schemeClr val="bg1"/>
                </a:solidFill>
                <a:latin typeface="Cinzel" panose="020B0604020202020204" charset="-18"/>
              </a:rPr>
              <a:t>2013</a:t>
            </a:r>
            <a:r>
              <a:rPr lang="en-US" dirty="0">
                <a:solidFill>
                  <a:schemeClr val="bg1"/>
                </a:solidFill>
                <a:latin typeface="Cinzel" panose="020B0604020202020204" charset="-18"/>
              </a:rPr>
              <a:t>: </a:t>
            </a:r>
            <a:r>
              <a:rPr lang="en-US" i="1" dirty="0" smtClean="0">
                <a:solidFill>
                  <a:schemeClr val="bg1"/>
                </a:solidFill>
                <a:latin typeface="Cinzel" panose="020B0604020202020204" charset="-18"/>
              </a:rPr>
              <a:t>Hawking</a:t>
            </a:r>
            <a:endParaRPr lang="en-US" dirty="0">
              <a:solidFill>
                <a:schemeClr val="bg1"/>
              </a:solidFill>
              <a:latin typeface="Cinzel" panose="020B0604020202020204" charset="-18"/>
            </a:endParaRPr>
          </a:p>
          <a:p>
            <a:r>
              <a:rPr lang="pl-PL" dirty="0" smtClean="0">
                <a:solidFill>
                  <a:schemeClr val="bg1"/>
                </a:solidFill>
                <a:latin typeface="Cinzel" panose="020B0604020202020204" charset="-18"/>
              </a:rPr>
              <a:t>- </a:t>
            </a:r>
            <a:r>
              <a:rPr lang="en-US" dirty="0" smtClean="0">
                <a:solidFill>
                  <a:schemeClr val="bg1"/>
                </a:solidFill>
                <a:latin typeface="Cinzel" panose="020B0604020202020204" charset="-18"/>
              </a:rPr>
              <a:t>2014</a:t>
            </a:r>
            <a:r>
              <a:rPr lang="en-US" dirty="0">
                <a:solidFill>
                  <a:schemeClr val="bg1"/>
                </a:solidFill>
                <a:latin typeface="Cinzel" panose="020B0604020202020204" charset="-18"/>
              </a:rPr>
              <a:t>: </a:t>
            </a:r>
            <a:r>
              <a:rPr lang="en-US" i="1" dirty="0" err="1">
                <a:solidFill>
                  <a:schemeClr val="bg1"/>
                </a:solidFill>
                <a:latin typeface="Cinzel" panose="020B0604020202020204" charset="-18"/>
                <a:hlinkClick r:id="rId3" tooltip="Teoria wszystkiego (film 2014)"/>
              </a:rPr>
              <a:t>Teoria</a:t>
            </a:r>
            <a:r>
              <a:rPr lang="en-US" i="1" dirty="0">
                <a:solidFill>
                  <a:schemeClr val="bg1"/>
                </a:solidFill>
                <a:latin typeface="Cinzel" panose="020B0604020202020204" charset="-18"/>
                <a:hlinkClick r:id="rId3" tooltip="Teoria wszystkiego (film 2014)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Cinzel" panose="020B0604020202020204" charset="-18"/>
                <a:hlinkClick r:id="rId3" tooltip="Teoria wszystkiego (film 2014)"/>
              </a:rPr>
              <a:t>wszystkiego</a:t>
            </a:r>
            <a:r>
              <a:rPr lang="en-US" dirty="0">
                <a:solidFill>
                  <a:schemeClr val="bg1"/>
                </a:solidFill>
                <a:latin typeface="Cinzel" panose="020B0604020202020204" charset="-18"/>
              </a:rPr>
              <a:t> (</a:t>
            </a:r>
            <a:r>
              <a:rPr lang="en-US" i="1" dirty="0">
                <a:solidFill>
                  <a:schemeClr val="bg1"/>
                </a:solidFill>
                <a:latin typeface="Cinzel" panose="020B0604020202020204" charset="-18"/>
              </a:rPr>
              <a:t>The Theory of Everything</a:t>
            </a:r>
            <a:r>
              <a:rPr lang="en-US" dirty="0">
                <a:solidFill>
                  <a:schemeClr val="bg1"/>
                </a:solidFill>
                <a:latin typeface="Cinzel" panose="020B0604020202020204" charset="-18"/>
              </a:rPr>
              <a:t>)</a:t>
            </a:r>
          </a:p>
          <a:p>
            <a:r>
              <a:rPr lang="en-US" dirty="0"/>
              <a:t/>
            </a:r>
            <a:br>
              <a:rPr lang="en-US" dirty="0"/>
            </a:br>
            <a:endParaRPr lang="pl-P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ci-fi Short Film Pitch Deck by Slidesgo">
  <a:themeElements>
    <a:clrScheme name="Simple Light">
      <a:dk1>
        <a:srgbClr val="161616"/>
      </a:dk1>
      <a:lt1>
        <a:srgbClr val="FFFFFF"/>
      </a:lt1>
      <a:dk2>
        <a:srgbClr val="FAF9EC"/>
      </a:dk2>
      <a:lt2>
        <a:srgbClr val="160D00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AF9E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297</Words>
  <Application>Microsoft Office PowerPoint</Application>
  <PresentationFormat>Pokaz na ekranie (16:9)</PresentationFormat>
  <Paragraphs>64</Paragraphs>
  <Slides>11</Slides>
  <Notes>11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6" baseType="lpstr">
      <vt:lpstr>Cinzel</vt:lpstr>
      <vt:lpstr>Jua</vt:lpstr>
      <vt:lpstr>Inter</vt:lpstr>
      <vt:lpstr>Arial</vt:lpstr>
      <vt:lpstr>Sci-fi Short Film Pitch Deck by Slidesgo</vt:lpstr>
      <vt:lpstr>Stephen Hawking</vt:lpstr>
      <vt:lpstr>Prezentacja programu PowerPoint</vt:lpstr>
      <vt:lpstr>Dzieciństwo i edukacja </vt:lpstr>
      <vt:lpstr>Prezentacja programu PowerPoint</vt:lpstr>
      <vt:lpstr>Prezentacja programu PowerPoint</vt:lpstr>
      <vt:lpstr>Prezentacja programu PowerPoint</vt:lpstr>
      <vt:lpstr>Loty Kosmiczne</vt:lpstr>
      <vt:lpstr>Nagrody, wyróżnienia i upamiętnienie </vt:lpstr>
      <vt:lpstr>Filmografia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Stephen Hawking</dc:title>
  <dc:creator>Komputer</dc:creator>
  <cp:lastModifiedBy>Użytkownik systemu Windows</cp:lastModifiedBy>
  <cp:revision>8</cp:revision>
  <dcterms:modified xsi:type="dcterms:W3CDTF">2023-03-15T17:06:58Z</dcterms:modified>
</cp:coreProperties>
</file>