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4" r:id="rId2"/>
    <p:sldId id="283" r:id="rId3"/>
    <p:sldId id="269" r:id="rId4"/>
    <p:sldId id="272" r:id="rId5"/>
    <p:sldId id="281" r:id="rId6"/>
    <p:sldId id="270" r:id="rId7"/>
    <p:sldId id="273" r:id="rId8"/>
    <p:sldId id="279" r:id="rId9"/>
    <p:sldId id="282" r:id="rId10"/>
    <p:sldId id="271" r:id="rId11"/>
    <p:sldId id="275" r:id="rId12"/>
    <p:sldId id="276" r:id="rId13"/>
    <p:sldId id="277" r:id="rId14"/>
    <p:sldId id="27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p69waw.edupage.org/text/?text=text/text1&amp;subpage=2" TargetMode="External"/><Relationship Id="rId2" Type="http://schemas.openxmlformats.org/officeDocument/2006/relationships/hyperlink" Target="https://sp69waw.edupage.org/text/?text=text/text1&amp;subpage=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ambria" pitchFamily="18" charset="0"/>
              </a:rPr>
              <a:t>Rekrutacja </a:t>
            </a:r>
            <a:r>
              <a:rPr lang="pl-PL" dirty="0" smtClean="0">
                <a:latin typeface="Cambria" pitchFamily="18" charset="0"/>
              </a:rPr>
              <a:t>2024/2025</a:t>
            </a:r>
            <a:r>
              <a:rPr lang="pl-PL" dirty="0">
                <a:latin typeface="Cambria" pitchFamily="18" charset="0"/>
              </a:rPr>
              <a:t/>
            </a:r>
            <a:br>
              <a:rPr lang="pl-PL" dirty="0">
                <a:latin typeface="Cambria" pitchFamily="18" charset="0"/>
              </a:rPr>
            </a:br>
            <a:r>
              <a:rPr lang="pl-PL" dirty="0">
                <a:latin typeface="Cambria" pitchFamily="18" charset="0"/>
              </a:rPr>
              <a:t>do klas I szkół podstawowych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1816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2286000" y="5105400"/>
            <a:ext cx="6248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dirty="0">
              <a:latin typeface="Cambria" pitchFamily="18" charset="0"/>
            </a:endParaRPr>
          </a:p>
          <a:p>
            <a:pPr algn="ctr"/>
            <a:r>
              <a:rPr lang="pl-PL" sz="2000" dirty="0">
                <a:latin typeface="Cambria" pitchFamily="18" charset="0"/>
              </a:rPr>
              <a:t>Szkoła Podstawowa nr 69 w Warszawie</a:t>
            </a:r>
          </a:p>
          <a:p>
            <a:pPr algn="ctr"/>
            <a:r>
              <a:rPr lang="pl-PL" sz="2000" dirty="0">
                <a:latin typeface="Cambria" pitchFamily="18" charset="0"/>
              </a:rPr>
              <a:t> im. Marii Skłodowskiej-Curie</a:t>
            </a:r>
          </a:p>
          <a:p>
            <a:pPr algn="ctr"/>
            <a:r>
              <a:rPr lang="pl-PL" dirty="0">
                <a:latin typeface="Cambria" pitchFamily="18" charset="0"/>
              </a:rPr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pPr marL="514350" indent="-514350"/>
            <a:r>
              <a:rPr lang="pl-PL" sz="4000" b="1" u="sng" dirty="0">
                <a:latin typeface="Cambria" pitchFamily="18" charset="0"/>
              </a:rPr>
              <a:t>Zajęcia pozalekcyjne:</a:t>
            </a:r>
            <a:r>
              <a:rPr lang="pl-PL" b="1" u="sng">
                <a:latin typeface="Cambria" pitchFamily="18" charset="0"/>
              </a:rPr>
              <a:t/>
            </a:r>
            <a:br>
              <a:rPr lang="pl-PL" b="1" u="sng">
                <a:latin typeface="Cambria" pitchFamily="18" charset="0"/>
              </a:rPr>
            </a:br>
            <a:r>
              <a:rPr lang="pl-PL" sz="2400">
                <a:solidFill>
                  <a:srgbClr val="C00000"/>
                </a:solidFill>
                <a:latin typeface="Cambria" pitchFamily="18" charset="0"/>
              </a:rPr>
              <a:t>prowadzone przez nauczycieli szkoły</a:t>
            </a:r>
            <a:endParaRPr lang="pl-PL" sz="24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2800" dirty="0">
                <a:latin typeface="Cambria" pitchFamily="18" charset="0"/>
              </a:rPr>
              <a:t>zajęcia czytelnicze, plastyczne, kaligraficzne, integracyjne, ruchowe, rytmiczno-muzyczne 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– w zależności od potrzeb uczniów i decyzji nauczycieli</a:t>
            </a:r>
          </a:p>
          <a:p>
            <a:pPr marL="514350" indent="-514350" algn="ctr">
              <a:buNone/>
            </a:pPr>
            <a:endParaRPr lang="pl-PL" sz="1200" dirty="0">
              <a:latin typeface="Cambria" pitchFamily="18" charset="0"/>
            </a:endParaRPr>
          </a:p>
          <a:p>
            <a:pPr marL="514350" indent="-514350" algn="ctr"/>
            <a:r>
              <a:rPr lang="pl-PL" sz="2800" dirty="0">
                <a:latin typeface="Cambria" pitchFamily="18" charset="0"/>
              </a:rPr>
              <a:t>zajęcia dydaktyczno-wyrównawcze, logopedyczne, </a:t>
            </a:r>
            <a:r>
              <a:rPr lang="pl-PL" sz="2800" dirty="0" smtClean="0">
                <a:latin typeface="Cambria" pitchFamily="18" charset="0"/>
              </a:rPr>
              <a:t>korekcyjno-kompensacyjne, rewalidacyjne  </a:t>
            </a: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– w zależności od potrzeb uczniów.</a:t>
            </a:r>
            <a:endParaRPr lang="pl-PL" sz="28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334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048000" y="5638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pPr marL="514350" indent="-514350"/>
            <a:r>
              <a:rPr lang="pl-PL" b="1" dirty="0">
                <a:latin typeface="Cambria" pitchFamily="18" charset="0"/>
              </a:rPr>
              <a:t>Zajęcia pozalekcyjne</a:t>
            </a:r>
            <a:r>
              <a:rPr lang="pl-PL" b="1" u="sng" dirty="0">
                <a:latin typeface="Cambria" pitchFamily="18" charset="0"/>
              </a:rPr>
              <a:t/>
            </a:r>
            <a:br>
              <a:rPr lang="pl-PL" b="1" u="sng" dirty="0">
                <a:latin typeface="Cambria" pitchFamily="18" charset="0"/>
              </a:rPr>
            </a:br>
            <a:r>
              <a:rPr lang="pl-PL" sz="3100" dirty="0">
                <a:latin typeface="Cambria" pitchFamily="18" charset="0"/>
              </a:rPr>
              <a:t>prowadzone przez firmy zewnętrzne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2800" b="1" dirty="0">
                <a:latin typeface="Cambria" pitchFamily="18" charset="0"/>
              </a:rPr>
              <a:t> 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Język angielski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Dżudo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Piłka nożna</a:t>
            </a: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1054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124200" y="54864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Cambria" pitchFamily="18" charset="0"/>
              </a:rPr>
              <a:t>Programy profilaktyczne realizowane w szkole</a:t>
            </a:r>
            <a:endParaRPr lang="pl-PL" sz="36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Szklanka mleka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Fluoryzacja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Program „Zdrowy uśmiech”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Badania przesiewowe wad słuchu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Badania przesiewowe wad wzroku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Opieka stomatologiczna</a:t>
            </a: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1054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124200" y="54102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r>
              <a:rPr lang="pl-PL" b="1" dirty="0">
                <a:latin typeface="Cambria" pitchFamily="18" charset="0"/>
              </a:rPr>
              <a:t>Posiłki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144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b="1" dirty="0">
                <a:latin typeface="Cambria" pitchFamily="18" charset="0"/>
              </a:rPr>
              <a:t>II śniadanie </a:t>
            </a:r>
          </a:p>
          <a:p>
            <a:pPr marL="0" indent="0" algn="ctr">
              <a:buNone/>
            </a:pPr>
            <a:r>
              <a:rPr lang="pl-PL" sz="2800" dirty="0">
                <a:latin typeface="Cambria" pitchFamily="18" charset="0"/>
              </a:rPr>
              <a:t>/przygotowane w domu/</a:t>
            </a:r>
          </a:p>
          <a:p>
            <a:pPr marL="0" indent="0" algn="ctr">
              <a:buNone/>
            </a:pPr>
            <a:r>
              <a:rPr lang="pl-PL" sz="2800" b="1" dirty="0">
                <a:latin typeface="Cambria" pitchFamily="18" charset="0"/>
              </a:rPr>
              <a:t>Obiad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 możliwość korzystania z obiadów na terenie szkoły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koszt obiadu w abonamencie </a:t>
            </a:r>
            <a:r>
              <a:rPr lang="pl-PL" sz="2800" dirty="0" smtClean="0">
                <a:latin typeface="Cambria" pitchFamily="18" charset="0"/>
              </a:rPr>
              <a:t>14,50 </a:t>
            </a:r>
            <a:r>
              <a:rPr lang="pl-PL" sz="2800" dirty="0">
                <a:latin typeface="Cambria" pitchFamily="18" charset="0"/>
              </a:rPr>
              <a:t>zł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koszt obiadu poza abonamentem – </a:t>
            </a:r>
            <a:r>
              <a:rPr lang="pl-PL" sz="2800" dirty="0" smtClean="0">
                <a:latin typeface="Cambria" pitchFamily="18" charset="0"/>
              </a:rPr>
              <a:t>16,00 </a:t>
            </a:r>
            <a:r>
              <a:rPr lang="pl-PL" sz="2800" dirty="0">
                <a:latin typeface="Cambria" pitchFamily="18" charset="0"/>
              </a:rPr>
              <a:t>zł </a:t>
            </a: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2578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048000" y="55626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Cambria" pitchFamily="18" charset="0"/>
              </a:rPr>
              <a:t>Świetlica szkolna</a:t>
            </a:r>
            <a:endParaRPr lang="pl-PL" sz="36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czynna w godz. 7:30 – 17:00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przykładowy plan dnia w świetlicy: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  <a:hlinkClick r:id="rId2"/>
              </a:rPr>
              <a:t>https://sp69waw.edupage.org/text/?text=text/text1&amp;subpage=5</a:t>
            </a: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regulamin świetlicy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  <a:hlinkClick r:id="rId3"/>
              </a:rPr>
              <a:t>https://sp69waw.edupage.org/text/?text=text/text1&amp;subpage=2</a:t>
            </a: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334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048000" y="5638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pPr marL="514350" indent="-514350"/>
            <a:r>
              <a:rPr lang="pl-PL" b="1" dirty="0">
                <a:latin typeface="Cambria" pitchFamily="18" charset="0"/>
              </a:rPr>
              <a:t>Specjaliści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2800" dirty="0">
                <a:latin typeface="Cambria" pitchFamily="18" charset="0"/>
              </a:rPr>
              <a:t>Pedagog szkolny</a:t>
            </a:r>
          </a:p>
          <a:p>
            <a:pPr marL="514350" indent="-514350" algn="ctr"/>
            <a:r>
              <a:rPr lang="pl-PL" sz="2800" dirty="0">
                <a:latin typeface="Cambria" pitchFamily="18" charset="0"/>
              </a:rPr>
              <a:t>Psycholog szkolny </a:t>
            </a:r>
          </a:p>
          <a:p>
            <a:pPr marL="514350" indent="-514350" algn="ctr"/>
            <a:r>
              <a:rPr lang="pl-PL" sz="2800" dirty="0">
                <a:latin typeface="Cambria" pitchFamily="18" charset="0"/>
              </a:rPr>
              <a:t>Terapeuci pedagogiczni</a:t>
            </a:r>
          </a:p>
          <a:p>
            <a:pPr marL="514350" indent="-514350" algn="ctr"/>
            <a:r>
              <a:rPr lang="pl-PL" sz="2800" dirty="0">
                <a:latin typeface="Cambria" pitchFamily="18" charset="0"/>
              </a:rPr>
              <a:t>Logopeda</a:t>
            </a:r>
          </a:p>
          <a:p>
            <a:pPr marL="514350" indent="-514350" algn="ctr"/>
            <a:r>
              <a:rPr lang="pl-PL" sz="2800" dirty="0">
                <a:latin typeface="Cambria" pitchFamily="18" charset="0"/>
              </a:rPr>
              <a:t>Psycholog Poradni Psychologiczno-Pedagogicznej nr 7 w Warszawie – 1 raz na 2 tygodnie</a:t>
            </a: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8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334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971800" y="5715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874574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>
                <a:latin typeface="Cambria" pitchFamily="18" charset="0"/>
              </a:rPr>
              <a:t>Plan spotkania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1816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2286000" y="5105400"/>
            <a:ext cx="6248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dirty="0">
              <a:latin typeface="Cambria" pitchFamily="18" charset="0"/>
            </a:endParaRPr>
          </a:p>
          <a:p>
            <a:pPr algn="ctr"/>
            <a:r>
              <a:rPr lang="pl-PL" sz="2000" dirty="0">
                <a:latin typeface="Cambria" pitchFamily="18" charset="0"/>
              </a:rPr>
              <a:t>Szkoła Podstawowa nr 69 w Warszawie</a:t>
            </a:r>
          </a:p>
          <a:p>
            <a:pPr algn="ctr"/>
            <a:r>
              <a:rPr lang="pl-PL" sz="2000" dirty="0">
                <a:latin typeface="Cambria" pitchFamily="18" charset="0"/>
              </a:rPr>
              <a:t> im. Marii Skłodowskiej-Curie</a:t>
            </a:r>
          </a:p>
          <a:p>
            <a:pPr algn="ctr"/>
            <a:r>
              <a:rPr lang="pl-PL" dirty="0">
                <a:latin typeface="Cambria" pitchFamily="18" charset="0"/>
              </a:rPr>
              <a:t> 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47124490-7DB5-4A5C-ABB4-19AA3336794C}"/>
              </a:ext>
            </a:extLst>
          </p:cNvPr>
          <p:cNvSpPr/>
          <p:nvPr/>
        </p:nvSpPr>
        <p:spPr>
          <a:xfrm>
            <a:off x="1143000" y="2286000"/>
            <a:ext cx="655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sz="2400" dirty="0">
                <a:latin typeface="Cambria" pitchFamily="18" charset="0"/>
              </a:rPr>
              <a:t>Oferta edukacyjna SP 69.</a:t>
            </a:r>
          </a:p>
          <a:p>
            <a:pPr marL="342900" indent="-342900">
              <a:buAutoNum type="arabicPeriod"/>
            </a:pPr>
            <a:r>
              <a:rPr lang="pl-PL" sz="2400" dirty="0">
                <a:latin typeface="Cambria" pitchFamily="18" charset="0"/>
              </a:rPr>
              <a:t>Zasady rekrutacji.</a:t>
            </a:r>
          </a:p>
          <a:p>
            <a:pPr marL="342900" indent="-342900">
              <a:buAutoNum type="arabicPeriod"/>
            </a:pPr>
            <a:r>
              <a:rPr lang="pl-PL" sz="2400" dirty="0">
                <a:latin typeface="Cambria" pitchFamily="18" charset="0"/>
              </a:rPr>
              <a:t>Harmonogram rekrutacji.</a:t>
            </a:r>
          </a:p>
          <a:p>
            <a:pPr marL="342900" indent="-342900">
              <a:buAutoNum type="arabicPeriod"/>
            </a:pPr>
            <a:r>
              <a:rPr lang="pl-PL" sz="2400" dirty="0">
                <a:latin typeface="Cambria" pitchFamily="18" charset="0"/>
              </a:rPr>
              <a:t>Kryteria rekrutacyjne.</a:t>
            </a:r>
          </a:p>
          <a:p>
            <a:pPr marL="342900" indent="-342900">
              <a:buAutoNum type="arabicPeriod"/>
            </a:pPr>
            <a:r>
              <a:rPr lang="pl-PL" sz="2400" dirty="0">
                <a:latin typeface="Cambria" pitchFamily="18" charset="0"/>
              </a:rPr>
              <a:t>Oświadczenia.</a:t>
            </a:r>
          </a:p>
          <a:p>
            <a:pPr marL="342900" indent="-342900">
              <a:buAutoNum type="arabicPeriod"/>
            </a:pPr>
            <a:r>
              <a:rPr lang="pl-PL" sz="2400" dirty="0">
                <a:latin typeface="Cambria" pitchFamily="18" charset="0"/>
              </a:rPr>
              <a:t>Pytania i odpowiedzi.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7157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5592762"/>
          </a:xfrm>
        </p:spPr>
        <p:txBody>
          <a:bodyPr>
            <a:noAutofit/>
          </a:bodyPr>
          <a:lstStyle/>
          <a:p>
            <a:r>
              <a:rPr lang="pl-PL" sz="3600" dirty="0">
                <a:latin typeface="Cambria" pitchFamily="18" charset="0"/>
              </a:rPr>
              <a:t>Oferta edukacyjna </a:t>
            </a:r>
            <a:br>
              <a:rPr lang="pl-PL" sz="3600" dirty="0">
                <a:latin typeface="Cambria" pitchFamily="18" charset="0"/>
              </a:rPr>
            </a:br>
            <a:r>
              <a:rPr lang="pl-PL" sz="3600" dirty="0">
                <a:latin typeface="Cambria" pitchFamily="18" charset="0"/>
              </a:rPr>
              <a:t>Szkoły Podstawowej nr 69 </a:t>
            </a:r>
            <a:br>
              <a:rPr lang="pl-PL" sz="3600" dirty="0">
                <a:latin typeface="Cambria" pitchFamily="18" charset="0"/>
              </a:rPr>
            </a:br>
            <a:r>
              <a:rPr lang="pl-PL" sz="3600" dirty="0">
                <a:latin typeface="Cambria" pitchFamily="18" charset="0"/>
              </a:rPr>
              <a:t>im. Marii Skłodowskiej-Curie</a:t>
            </a:r>
            <a:br>
              <a:rPr lang="pl-PL" sz="3600" dirty="0">
                <a:latin typeface="Cambria" pitchFamily="18" charset="0"/>
              </a:rPr>
            </a:br>
            <a:r>
              <a:rPr lang="pl-PL" sz="3600" dirty="0">
                <a:latin typeface="Cambria" pitchFamily="18" charset="0"/>
              </a:rPr>
              <a:t>na rok </a:t>
            </a:r>
            <a:r>
              <a:rPr lang="pl-PL" sz="3600" dirty="0" smtClean="0">
                <a:latin typeface="Cambria" pitchFamily="18" charset="0"/>
              </a:rPr>
              <a:t>2024/2025</a:t>
            </a:r>
            <a:endParaRPr lang="pl-PL" sz="36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95401"/>
            <a:ext cx="3352800" cy="533400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endParaRPr lang="pl-PL" sz="2400" b="1" dirty="0">
              <a:solidFill>
                <a:srgbClr val="002060"/>
              </a:solidFill>
              <a:latin typeface="Cambria" pitchFamily="18" charset="0"/>
            </a:endParaRPr>
          </a:p>
          <a:p>
            <a:pPr marL="514350" indent="-514350" algn="ctr">
              <a:buNone/>
            </a:pPr>
            <a:r>
              <a:rPr lang="pl-PL" sz="2800" b="1" dirty="0">
                <a:latin typeface="Cambria" pitchFamily="18" charset="0"/>
              </a:rPr>
              <a:t> </a:t>
            </a:r>
            <a:endParaRPr lang="pl-PL" sz="2400" b="1" dirty="0">
              <a:latin typeface="Cambria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048000" y="55626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dirty="0">
                <a:latin typeface="Cambria" pitchFamily="18" charset="0"/>
              </a:rPr>
              <a:t>Szkoła Podstawowa nr 69 w Warszawie</a:t>
            </a:r>
          </a:p>
          <a:p>
            <a:pPr algn="ctr"/>
            <a:r>
              <a:rPr lang="pl-PL" sz="2000" dirty="0">
                <a:latin typeface="Cambria" pitchFamily="18" charset="0"/>
              </a:rPr>
              <a:t> im. Marii Skłodowskiej-Curie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1816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r>
              <a:rPr lang="pl-PL" dirty="0">
                <a:latin typeface="Cambria" pitchFamily="18" charset="0"/>
              </a:rPr>
              <a:t>Liczba uczniów/ oddziałów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2800" b="1" dirty="0">
                <a:latin typeface="Cambria" pitchFamily="18" charset="0"/>
              </a:rPr>
              <a:t> </a:t>
            </a:r>
          </a:p>
          <a:p>
            <a:pPr marL="514350" indent="-514350" algn="ctr">
              <a:buNone/>
            </a:pPr>
            <a:r>
              <a:rPr lang="pl-PL" sz="3600" b="1">
                <a:latin typeface="Cambria" pitchFamily="18" charset="0"/>
              </a:rPr>
              <a:t>44 </a:t>
            </a:r>
            <a:r>
              <a:rPr lang="pl-PL" sz="3600" b="1" dirty="0">
                <a:latin typeface="Cambria" pitchFamily="18" charset="0"/>
              </a:rPr>
              <a:t>uczniów</a:t>
            </a:r>
          </a:p>
          <a:p>
            <a:pPr marL="514350" indent="-514350" algn="ctr">
              <a:buNone/>
            </a:pPr>
            <a:r>
              <a:rPr lang="pl-PL" sz="3600" b="1" dirty="0">
                <a:latin typeface="Cambria" pitchFamily="18" charset="0"/>
              </a:rPr>
              <a:t>2 oddziały klas pierwszych</a:t>
            </a:r>
          </a:p>
          <a:p>
            <a:pPr marL="514350" indent="-514350" algn="ctr">
              <a:buNone/>
            </a:pPr>
            <a:r>
              <a:rPr lang="pl-PL" sz="3600" b="1" dirty="0">
                <a:latin typeface="Cambria" pitchFamily="18" charset="0"/>
              </a:rPr>
              <a:t>klasy siedmiolatków lub mieszane</a:t>
            </a:r>
          </a:p>
          <a:p>
            <a:pPr marL="514350" indent="-514350" algn="ctr">
              <a:buNone/>
            </a:pPr>
            <a:endParaRPr lang="pl-PL" sz="2800" b="1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4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1054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124200" y="54102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dirty="0">
                <a:latin typeface="Cambria" pitchFamily="18" charset="0"/>
              </a:rPr>
              <a:t>Szkoła Podstawowa nr 69 w Warszawie</a:t>
            </a:r>
          </a:p>
          <a:p>
            <a:pPr algn="ctr"/>
            <a:r>
              <a:rPr lang="pl-PL" sz="2000" dirty="0"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r>
              <a:rPr lang="pl-PL" b="1" dirty="0">
                <a:latin typeface="Cambria" pitchFamily="18" charset="0"/>
              </a:rPr>
              <a:t>Plan lekcji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2800" b="1" dirty="0">
                <a:latin typeface="Cambria" pitchFamily="18" charset="0"/>
              </a:rPr>
              <a:t> </a:t>
            </a:r>
            <a:r>
              <a:rPr lang="pl-PL" sz="2800" dirty="0">
                <a:latin typeface="Cambria" pitchFamily="18" charset="0"/>
              </a:rPr>
              <a:t>4 lub 5 godzin </a:t>
            </a:r>
            <a:r>
              <a:rPr lang="pl-PL" sz="2800" dirty="0" smtClean="0">
                <a:latin typeface="Cambria" pitchFamily="18" charset="0"/>
              </a:rPr>
              <a:t>zajęć obowiązkowych dziennie</a:t>
            </a:r>
            <a:endParaRPr lang="pl-PL" sz="2800" dirty="0">
              <a:latin typeface="Cambria" pitchFamily="18" charset="0"/>
            </a:endParaRP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Zmianowość:</a:t>
            </a:r>
          </a:p>
          <a:p>
            <a:pPr algn="ctr"/>
            <a:r>
              <a:rPr lang="pl-PL" sz="2800" dirty="0">
                <a:latin typeface="Cambria" pitchFamily="18" charset="0"/>
              </a:rPr>
              <a:t>I zmiana rozpoczyna o 8:00 lub 8:55</a:t>
            </a:r>
          </a:p>
          <a:p>
            <a:pPr algn="ctr"/>
            <a:r>
              <a:rPr lang="pl-PL" sz="2800" dirty="0">
                <a:latin typeface="Cambria" pitchFamily="18" charset="0"/>
              </a:rPr>
              <a:t>II zmiana rozpoczyna o 11:45 lub 12:40         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 Ostatnia godzina lekcyjna w tym roku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kończy się o 16:15.</a:t>
            </a:r>
          </a:p>
          <a:p>
            <a:pPr marL="514350" indent="-514350" algn="ctr">
              <a:buNone/>
            </a:pPr>
            <a:endParaRPr lang="pl-PL" sz="2800" b="1" dirty="0">
              <a:latin typeface="Cambria" pitchFamily="18" charset="0"/>
            </a:endParaRPr>
          </a:p>
          <a:p>
            <a:pPr marL="514350" indent="-514350" algn="ctr">
              <a:buNone/>
            </a:pPr>
            <a:endParaRPr lang="pl-PL" sz="24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1054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971800" y="54102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  <p:extLst>
      <p:ext uri="{BB962C8B-B14F-4D97-AF65-F5344CB8AC3E}">
        <p14:creationId xmlns:p14="http://schemas.microsoft.com/office/powerpoint/2010/main" val="142354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249362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Cambria" pitchFamily="18" charset="0"/>
              </a:rPr>
              <a:t>Obowiązkowe zajęcia edukacyjne w klasie I</a:t>
            </a:r>
            <a:endParaRPr lang="pl-PL" sz="32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20 godzin tygodniowo: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12 godzin – edukacja wczesnoszkolna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3 godziny – wychowanie fizyczne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1 godzina – edukacja plastyczna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1 godzina – edukacja muzyczna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1 godzina – zajęcia komputerowe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2 godziny – język angielski</a:t>
            </a:r>
          </a:p>
          <a:p>
            <a:pPr marL="514350" indent="-514350" algn="ctr">
              <a:buNone/>
            </a:pPr>
            <a:endParaRPr lang="pl-PL" sz="24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2578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895600" y="55626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r>
              <a:rPr lang="pl-PL" b="1" dirty="0">
                <a:latin typeface="Cambria" pitchFamily="18" charset="0"/>
              </a:rPr>
              <a:t> </a:t>
            </a:r>
            <a:r>
              <a:rPr lang="pl-PL" sz="3200" b="1" dirty="0">
                <a:latin typeface="Cambria" pitchFamily="18" charset="0"/>
              </a:rPr>
              <a:t>Nadobowiązkowe zajęcia edukacyjne </a:t>
            </a:r>
            <a:br>
              <a:rPr lang="pl-PL" sz="3200" b="1" dirty="0">
                <a:latin typeface="Cambria" pitchFamily="18" charset="0"/>
              </a:rPr>
            </a:br>
            <a:r>
              <a:rPr lang="pl-PL" sz="3200" b="1" dirty="0">
                <a:latin typeface="Cambria" pitchFamily="18" charset="0"/>
              </a:rPr>
              <a:t>w klasie I</a:t>
            </a:r>
            <a:endParaRPr lang="pl-PL" sz="36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3600" dirty="0">
                <a:latin typeface="Cambria" pitchFamily="18" charset="0"/>
              </a:rPr>
              <a:t>religia – 2 godziny/ tydzień </a:t>
            </a:r>
          </a:p>
          <a:p>
            <a:pPr marL="514350" indent="-514350" algn="ctr">
              <a:buNone/>
            </a:pPr>
            <a:r>
              <a:rPr lang="pl-PL" sz="3600" dirty="0">
                <a:latin typeface="Cambria" pitchFamily="18" charset="0"/>
              </a:rPr>
              <a:t>etyka – 1 godzina</a:t>
            </a:r>
            <a:r>
              <a:rPr lang="pl-PL" dirty="0">
                <a:latin typeface="Cambria" pitchFamily="18" charset="0"/>
              </a:rPr>
              <a:t>/ tydzień</a:t>
            </a:r>
          </a:p>
          <a:p>
            <a:pPr marL="514350" indent="-514350" algn="ctr">
              <a:buNone/>
            </a:pPr>
            <a:r>
              <a:rPr lang="pl-PL" sz="2800" dirty="0">
                <a:latin typeface="Cambria" pitchFamily="18" charset="0"/>
              </a:rPr>
              <a:t>/zajęcia mogą być realizowane w grupach międzyoddziałowych/</a:t>
            </a:r>
          </a:p>
          <a:p>
            <a:pPr marL="514350" indent="-514350" algn="ctr">
              <a:buNone/>
            </a:pPr>
            <a:endParaRPr lang="pl-PL" sz="24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1054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048000" y="54102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Cambria" pitchFamily="18" charset="0"/>
              </a:rPr>
              <a:t>Podręczniki w klasie I</a:t>
            </a:r>
            <a:endParaRPr lang="pl-PL" sz="36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28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pl-PL" sz="2400" b="1" dirty="0">
                <a:solidFill>
                  <a:srgbClr val="FF0000"/>
                </a:solidFill>
                <a:latin typeface="Cambria" pitchFamily="18" charset="0"/>
              </a:rPr>
              <a:t>edukacja wczesnoszkolna i  język angielski</a:t>
            </a:r>
          </a:p>
          <a:p>
            <a:pPr marL="514350" indent="-514350" algn="ctr"/>
            <a:r>
              <a:rPr lang="pl-PL" sz="2400" dirty="0">
                <a:latin typeface="Cambria" pitchFamily="18" charset="0"/>
              </a:rPr>
              <a:t>uczniowie wypożyczają </a:t>
            </a:r>
            <a:r>
              <a:rPr lang="pl-PL" sz="2400" u="sng" dirty="0">
                <a:latin typeface="Cambria" pitchFamily="18" charset="0"/>
              </a:rPr>
              <a:t>podręczniki</a:t>
            </a:r>
            <a:r>
              <a:rPr lang="pl-PL" sz="2400" dirty="0">
                <a:latin typeface="Cambria" pitchFamily="18" charset="0"/>
              </a:rPr>
              <a:t> z biblioteki szkolnej</a:t>
            </a:r>
          </a:p>
          <a:p>
            <a:pPr marL="514350" indent="-514350" algn="ctr"/>
            <a:r>
              <a:rPr lang="pl-PL" sz="2400" dirty="0">
                <a:latin typeface="Cambria" pitchFamily="18" charset="0"/>
              </a:rPr>
              <a:t>materiały ćwiczeniowe otrzymują za pokwitowaniem rodzica</a:t>
            </a:r>
          </a:p>
          <a:p>
            <a:pPr marL="514350" indent="-514350" algn="ctr">
              <a:buNone/>
            </a:pPr>
            <a:endParaRPr lang="pl-PL" sz="2400" b="1" dirty="0">
              <a:latin typeface="Cambria" pitchFamily="18" charset="0"/>
            </a:endParaRPr>
          </a:p>
          <a:p>
            <a:pPr marL="514350" indent="-514350" algn="ctr">
              <a:buNone/>
            </a:pPr>
            <a:r>
              <a:rPr lang="pl-PL" sz="2400" b="1" dirty="0">
                <a:solidFill>
                  <a:srgbClr val="FF0000"/>
                </a:solidFill>
                <a:latin typeface="Cambria" pitchFamily="18" charset="0"/>
              </a:rPr>
              <a:t>religia/ etyka</a:t>
            </a:r>
          </a:p>
          <a:p>
            <a:pPr marL="514350" indent="-514350" algn="ctr">
              <a:buNone/>
            </a:pPr>
            <a:r>
              <a:rPr lang="pl-PL" sz="2400" dirty="0">
                <a:latin typeface="Cambria" pitchFamily="18" charset="0"/>
              </a:rPr>
              <a:t>	wszystkie materiały i podręczniki kupują rodzice</a:t>
            </a:r>
          </a:p>
          <a:p>
            <a:pPr marL="514350" indent="-514350" algn="ctr">
              <a:buNone/>
            </a:pPr>
            <a:endParaRPr lang="pl-PL" sz="2800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3340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048000" y="5638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Cambria" pitchFamily="18" charset="0"/>
              </a:rPr>
              <a:t>Podręczniki w klasie I</a:t>
            </a:r>
            <a:endParaRPr lang="pl-PL" sz="36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144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pl-PL" sz="2800" b="1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pl-PL" sz="2400" b="1" dirty="0">
                <a:solidFill>
                  <a:srgbClr val="C00000"/>
                </a:solidFill>
                <a:latin typeface="Cambria" pitchFamily="18" charset="0"/>
              </a:rPr>
              <a:t>edukacja wczesnoszkolna</a:t>
            </a:r>
          </a:p>
          <a:p>
            <a:pPr marL="514350" indent="-514350" algn="ctr">
              <a:buNone/>
            </a:pPr>
            <a:r>
              <a:rPr lang="pl-PL" sz="2400" dirty="0">
                <a:latin typeface="Cambria" pitchFamily="18" charset="0"/>
              </a:rPr>
              <a:t>korzystamy z cyklu </a:t>
            </a: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Wielka Przygoda </a:t>
            </a:r>
          </a:p>
          <a:p>
            <a:pPr marL="514350" indent="-514350" algn="ctr">
              <a:buNone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wydawnictwa Nowa Era </a:t>
            </a:r>
          </a:p>
          <a:p>
            <a:pPr marL="514350" indent="-514350" algn="ctr">
              <a:buNone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(nr dopuszczenia 1088/1/2020)</a:t>
            </a:r>
          </a:p>
          <a:p>
            <a:pPr marL="514350" indent="-514350" algn="ctr">
              <a:buNone/>
            </a:pPr>
            <a:r>
              <a:rPr lang="pl-PL" sz="2400" b="1" dirty="0">
                <a:solidFill>
                  <a:srgbClr val="C00000"/>
                </a:solidFill>
                <a:latin typeface="Cambria" pitchFamily="18" charset="0"/>
              </a:rPr>
              <a:t>język angielski</a:t>
            </a:r>
          </a:p>
          <a:p>
            <a:pPr marL="514350" indent="-514350" algn="ctr">
              <a:buNone/>
            </a:pPr>
            <a:r>
              <a:rPr lang="pl-PL" sz="2400" dirty="0">
                <a:latin typeface="Cambria" pitchFamily="18" charset="0"/>
              </a:rPr>
              <a:t>korzystamy z podręcznika </a:t>
            </a: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  <a:r>
              <a:rPr lang="pl-PL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Explore</a:t>
            </a: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Treetops</a:t>
            </a: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 1” 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wydawnictwa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Oxford University Press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pl-PL" sz="2400" b="1" dirty="0">
              <a:latin typeface="Cambria" pitchFamily="18" charset="0"/>
              <a:ea typeface="Cambria" panose="02040503050406030204" pitchFamily="18" charset="0"/>
            </a:endParaRPr>
          </a:p>
          <a:p>
            <a:pPr marL="514350" indent="-514350" algn="ctr">
              <a:buNone/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(nr dopuszczenia 786/1/2017)</a:t>
            </a:r>
          </a:p>
          <a:p>
            <a:pPr marL="514350" indent="-514350" algn="ctr">
              <a:buNone/>
            </a:pPr>
            <a:endParaRPr lang="pl-PL" sz="2400" b="1" dirty="0">
              <a:latin typeface="Cambria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4102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971800" y="5715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Szkoła Podstawowa nr 69 w Warszawie</a:t>
            </a:r>
          </a:p>
          <a:p>
            <a:pPr lvl="0" algn="ctr"/>
            <a:r>
              <a:rPr lang="pl-PL" sz="2000" dirty="0">
                <a:solidFill>
                  <a:prstClr val="black"/>
                </a:solidFill>
                <a:latin typeface="Cambria" pitchFamily="18" charset="0"/>
              </a:rPr>
              <a:t> im. Marii Skłodowskiej-Curie</a:t>
            </a:r>
          </a:p>
        </p:txBody>
      </p:sp>
    </p:spTree>
    <p:extLst>
      <p:ext uri="{BB962C8B-B14F-4D97-AF65-F5344CB8AC3E}">
        <p14:creationId xmlns:p14="http://schemas.microsoft.com/office/powerpoint/2010/main" val="36250505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524</Words>
  <Application>Microsoft Office PowerPoint</Application>
  <PresentationFormat>Pokaz na ekranie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Motyw pakietu Office</vt:lpstr>
      <vt:lpstr>Rekrutacja 2024/2025 do klas I szkół podstawowych</vt:lpstr>
      <vt:lpstr>Plan spotkania</vt:lpstr>
      <vt:lpstr>Oferta edukacyjna  Szkoły Podstawowej nr 69  im. Marii Skłodowskiej-Curie na rok 2024/2025</vt:lpstr>
      <vt:lpstr>Liczba uczniów/ oddziałów</vt:lpstr>
      <vt:lpstr>Plan lekcji</vt:lpstr>
      <vt:lpstr>Obowiązkowe zajęcia edukacyjne w klasie I</vt:lpstr>
      <vt:lpstr> Nadobowiązkowe zajęcia edukacyjne  w klasie I</vt:lpstr>
      <vt:lpstr>Podręczniki w klasie I</vt:lpstr>
      <vt:lpstr>Podręczniki w klasie I</vt:lpstr>
      <vt:lpstr>Zajęcia pozalekcyjne: prowadzone przez nauczycieli szkoły</vt:lpstr>
      <vt:lpstr>Zajęcia pozalekcyjne prowadzone przez firmy zewnętrzne</vt:lpstr>
      <vt:lpstr>Programy profilaktyczne realizowane w szkole</vt:lpstr>
      <vt:lpstr>Posiłki</vt:lpstr>
      <vt:lpstr>Świetlica szkolna</vt:lpstr>
      <vt:lpstr>Specjaliści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Designer</dc:creator>
  <cp:lastModifiedBy>A.Poweska</cp:lastModifiedBy>
  <cp:revision>84</cp:revision>
  <dcterms:created xsi:type="dcterms:W3CDTF">2006-08-16T00:00:00Z</dcterms:created>
  <dcterms:modified xsi:type="dcterms:W3CDTF">2024-01-31T17:35:50Z</dcterms:modified>
</cp:coreProperties>
</file>