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59" r:id="rId6"/>
    <p:sldId id="261" r:id="rId7"/>
    <p:sldId id="260" r:id="rId8"/>
    <p:sldId id="262" r:id="rId9"/>
    <p:sldId id="264" r:id="rId10"/>
    <p:sldId id="265" r:id="rId11"/>
    <p:sldId id="266" r:id="rId12"/>
    <p:sldId id="267" r:id="rId13"/>
    <p:sldId id="272" r:id="rId14"/>
    <p:sldId id="268" r:id="rId15"/>
    <p:sldId id="269" r:id="rId16"/>
    <p:sldId id="271" r:id="rId17"/>
    <p:sldId id="270" r:id="rId18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2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2" d="100"/>
        <a:sy n="132" d="100"/>
      </p:scale>
      <p:origin x="0" y="503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9FB8C-9164-46AD-B34F-E2A2EDA3A63D}" type="datetimeFigureOut">
              <a:rPr lang="sk-SK" smtClean="0"/>
              <a:t>26. 5. 2013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33A87-582F-47D7-A57A-A4DAB173BF8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36344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9FB8C-9164-46AD-B34F-E2A2EDA3A63D}" type="datetimeFigureOut">
              <a:rPr lang="sk-SK" smtClean="0"/>
              <a:t>26. 5. 2013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33A87-582F-47D7-A57A-A4DAB173BF8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07804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9FB8C-9164-46AD-B34F-E2A2EDA3A63D}" type="datetimeFigureOut">
              <a:rPr lang="sk-SK" smtClean="0"/>
              <a:t>26. 5. 2013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33A87-582F-47D7-A57A-A4DAB173BF8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73981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9FB8C-9164-46AD-B34F-E2A2EDA3A63D}" type="datetimeFigureOut">
              <a:rPr lang="sk-SK" smtClean="0"/>
              <a:t>26. 5. 2013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33A87-582F-47D7-A57A-A4DAB173BF8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07302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9FB8C-9164-46AD-B34F-E2A2EDA3A63D}" type="datetimeFigureOut">
              <a:rPr lang="sk-SK" smtClean="0"/>
              <a:t>26. 5. 2013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33A87-582F-47D7-A57A-A4DAB173BF8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46960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9FB8C-9164-46AD-B34F-E2A2EDA3A63D}" type="datetimeFigureOut">
              <a:rPr lang="sk-SK" smtClean="0"/>
              <a:t>26. 5. 2013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33A87-582F-47D7-A57A-A4DAB173BF8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27011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9FB8C-9164-46AD-B34F-E2A2EDA3A63D}" type="datetimeFigureOut">
              <a:rPr lang="sk-SK" smtClean="0"/>
              <a:t>26. 5. 2013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33A87-582F-47D7-A57A-A4DAB173BF8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5888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9FB8C-9164-46AD-B34F-E2A2EDA3A63D}" type="datetimeFigureOut">
              <a:rPr lang="sk-SK" smtClean="0"/>
              <a:t>26. 5. 2013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33A87-582F-47D7-A57A-A4DAB173BF8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03173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9FB8C-9164-46AD-B34F-E2A2EDA3A63D}" type="datetimeFigureOut">
              <a:rPr lang="sk-SK" smtClean="0"/>
              <a:t>26. 5. 2013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33A87-582F-47D7-A57A-A4DAB173BF8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56370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9FB8C-9164-46AD-B34F-E2A2EDA3A63D}" type="datetimeFigureOut">
              <a:rPr lang="sk-SK" smtClean="0"/>
              <a:t>26. 5. 2013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33A87-582F-47D7-A57A-A4DAB173BF8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84618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9FB8C-9164-46AD-B34F-E2A2EDA3A63D}" type="datetimeFigureOut">
              <a:rPr lang="sk-SK" smtClean="0"/>
              <a:t>26. 5. 2013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33A87-582F-47D7-A57A-A4DAB173BF8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33126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-2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D9FB8C-9164-46AD-B34F-E2A2EDA3A63D}" type="datetimeFigureOut">
              <a:rPr lang="sk-SK" smtClean="0"/>
              <a:t>26. 5. 2013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33A87-582F-47D7-A57A-A4DAB173BF8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13100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k-SK" sz="5400" b="1" dirty="0" smtClean="0"/>
              <a:t>Olejniny  a  okopaniny</a:t>
            </a:r>
            <a:endParaRPr lang="sk-SK" sz="5400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203848" y="5080686"/>
            <a:ext cx="6400800" cy="1752600"/>
          </a:xfrm>
        </p:spPr>
        <p:txBody>
          <a:bodyPr>
            <a:normAutofit/>
          </a:bodyPr>
          <a:lstStyle/>
          <a:p>
            <a:r>
              <a:rPr lang="sk-SK" sz="2400" b="1" dirty="0" smtClean="0">
                <a:solidFill>
                  <a:schemeClr val="tx1"/>
                </a:solidFill>
              </a:rPr>
              <a:t>Ing. Marta Lazúrová</a:t>
            </a:r>
          </a:p>
          <a:p>
            <a:r>
              <a:rPr lang="sk-SK" sz="2400" b="1" dirty="0" smtClean="0">
                <a:solidFill>
                  <a:schemeClr val="tx1"/>
                </a:solidFill>
              </a:rPr>
              <a:t>ZŠ sv. Don </a:t>
            </a:r>
            <a:r>
              <a:rPr lang="sk-SK" sz="2400" b="1" dirty="0" err="1" smtClean="0">
                <a:solidFill>
                  <a:schemeClr val="tx1"/>
                </a:solidFill>
              </a:rPr>
              <a:t>Bosca</a:t>
            </a:r>
            <a:r>
              <a:rPr lang="sk-SK" sz="2400" b="1" dirty="0" smtClean="0">
                <a:solidFill>
                  <a:schemeClr val="tx1"/>
                </a:solidFill>
              </a:rPr>
              <a:t> Zlaté Moravce</a:t>
            </a:r>
            <a:endParaRPr lang="sk-SK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898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/>
              <a:t>Ľan  siaty</a:t>
            </a:r>
            <a:endParaRPr lang="sk-SK" b="1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8004" y="1700808"/>
            <a:ext cx="4824536" cy="500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7393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/>
            </a:r>
            <a:br>
              <a:rPr lang="sk-SK" dirty="0" smtClean="0"/>
            </a:br>
            <a:r>
              <a:rPr lang="sk-SK" b="1" dirty="0" smtClean="0"/>
              <a:t>Ľan  siaty</a:t>
            </a:r>
            <a:br>
              <a:rPr lang="sk-SK" b="1" dirty="0" smtClean="0"/>
            </a:br>
            <a:endParaRPr lang="sk-SK" b="1" dirty="0"/>
          </a:p>
        </p:txBody>
      </p:sp>
      <p:sp>
        <p:nvSpPr>
          <p:cNvPr id="5" name="Zástupný symbol obsahu 4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k-SK" b="1" dirty="0"/>
              <a:t>j</a:t>
            </a:r>
            <a:r>
              <a:rPr lang="sk-SK" b="1" dirty="0" smtClean="0"/>
              <a:t>e </a:t>
            </a:r>
            <a:r>
              <a:rPr lang="sk-SK" b="1" dirty="0" smtClean="0"/>
              <a:t>jednoročná rastlina</a:t>
            </a:r>
          </a:p>
          <a:p>
            <a:pPr marL="0" indent="0">
              <a:buNone/>
            </a:pPr>
            <a:endParaRPr lang="sk-SK" sz="1100" b="1" dirty="0" smtClean="0"/>
          </a:p>
          <a:p>
            <a:r>
              <a:rPr lang="sk-SK" b="1" dirty="0"/>
              <a:t>p</a:t>
            </a:r>
            <a:r>
              <a:rPr lang="sk-SK" b="1" dirty="0" smtClean="0"/>
              <a:t>estuje </a:t>
            </a:r>
            <a:r>
              <a:rPr lang="sk-SK" b="1" dirty="0" smtClean="0"/>
              <a:t>sa ako priadna, liečivá, priemyselná a technická rastlina</a:t>
            </a:r>
          </a:p>
          <a:p>
            <a:endParaRPr lang="sk-SK" sz="1100" b="1" dirty="0" smtClean="0"/>
          </a:p>
          <a:p>
            <a:r>
              <a:rPr lang="sk-SK" b="1" dirty="0"/>
              <a:t>p</a:t>
            </a:r>
            <a:r>
              <a:rPr lang="sk-SK" b="1" dirty="0" smtClean="0"/>
              <a:t>ôvod </a:t>
            </a:r>
            <a:r>
              <a:rPr lang="sk-SK" b="1" dirty="0" smtClean="0"/>
              <a:t>- Predná Ázia</a:t>
            </a:r>
          </a:p>
          <a:p>
            <a:endParaRPr lang="sk-SK" sz="1100" b="1" dirty="0" smtClean="0"/>
          </a:p>
          <a:p>
            <a:r>
              <a:rPr lang="sk-SK" b="1" dirty="0"/>
              <a:t>v</a:t>
            </a:r>
            <a:r>
              <a:rPr lang="sk-SK" b="1" dirty="0" smtClean="0"/>
              <a:t>lákna </a:t>
            </a:r>
            <a:r>
              <a:rPr lang="sk-SK" b="1" dirty="0" smtClean="0"/>
              <a:t>stoniek sú využívané v textilnom priemysle.</a:t>
            </a:r>
          </a:p>
          <a:p>
            <a:endParaRPr lang="sk-SK" sz="1200" b="1" dirty="0" smtClean="0"/>
          </a:p>
          <a:p>
            <a:r>
              <a:rPr lang="sk-SK" b="1" dirty="0"/>
              <a:t>o</a:t>
            </a:r>
            <a:r>
              <a:rPr lang="sk-SK" b="1" dirty="0" smtClean="0"/>
              <a:t>lej </a:t>
            </a:r>
            <a:r>
              <a:rPr lang="sk-SK" b="1" dirty="0" smtClean="0"/>
              <a:t>semien – fermeže, podlahoviny (</a:t>
            </a:r>
            <a:r>
              <a:rPr lang="sk-SK" b="1" dirty="0" err="1" smtClean="0"/>
              <a:t>marmoleum</a:t>
            </a:r>
            <a:r>
              <a:rPr lang="sk-SK" b="1" dirty="0" smtClean="0"/>
              <a:t>), </a:t>
            </a:r>
          </a:p>
          <a:p>
            <a:pPr marL="0" indent="0">
              <a:buNone/>
            </a:pPr>
            <a:r>
              <a:rPr lang="sk-SK" b="1" dirty="0" smtClean="0"/>
              <a:t>     lieky (na tráviaci trakt,</a:t>
            </a:r>
          </a:p>
          <a:p>
            <a:pPr marL="0" indent="0">
              <a:buNone/>
            </a:pPr>
            <a:r>
              <a:rPr lang="sk-SK" b="1" dirty="0"/>
              <a:t> </a:t>
            </a:r>
            <a:r>
              <a:rPr lang="sk-SK" b="1" dirty="0" smtClean="0"/>
              <a:t>    močové a dýchacie cesty)</a:t>
            </a:r>
          </a:p>
          <a:p>
            <a:endParaRPr lang="sk-SK" b="1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40768"/>
            <a:ext cx="1731414" cy="2298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988840"/>
            <a:ext cx="2010287" cy="1655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8370" y="4509120"/>
            <a:ext cx="2474913" cy="190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861049"/>
            <a:ext cx="1567886" cy="2549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1424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/>
              <a:t>Okopaniny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endParaRPr lang="sk-SK" dirty="0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k-SK" b="1" dirty="0" smtClean="0"/>
              <a:t>plodiny</a:t>
            </a:r>
            <a:r>
              <a:rPr lang="sk-SK" b="1" dirty="0"/>
              <a:t>, ktoré poskytujú podzemné časti:</a:t>
            </a:r>
          </a:p>
          <a:p>
            <a:pPr marL="0" indent="0">
              <a:buNone/>
            </a:pPr>
            <a:r>
              <a:rPr lang="sk-SK" b="1" dirty="0" smtClean="0"/>
              <a:t>     - </a:t>
            </a:r>
            <a:r>
              <a:rPr lang="sk-SK" b="1" dirty="0"/>
              <a:t>buľvy (korene) – </a:t>
            </a:r>
            <a:endParaRPr lang="sk-SK" b="1" dirty="0" smtClean="0"/>
          </a:p>
          <a:p>
            <a:pPr marL="0" indent="0">
              <a:buNone/>
            </a:pPr>
            <a:r>
              <a:rPr lang="sk-SK" b="1" dirty="0"/>
              <a:t> </a:t>
            </a:r>
            <a:r>
              <a:rPr lang="sk-SK" b="1" dirty="0" smtClean="0"/>
              <a:t>       cukrová repa, kŕmna</a:t>
            </a:r>
          </a:p>
          <a:p>
            <a:pPr marL="0" indent="0">
              <a:buNone/>
            </a:pPr>
            <a:r>
              <a:rPr lang="sk-SK" b="1" dirty="0"/>
              <a:t> </a:t>
            </a:r>
            <a:r>
              <a:rPr lang="sk-SK" b="1" dirty="0" smtClean="0"/>
              <a:t>       repa </a:t>
            </a:r>
            <a:endParaRPr lang="sk-SK" b="1" dirty="0"/>
          </a:p>
          <a:p>
            <a:pPr marL="0" indent="0">
              <a:buNone/>
            </a:pPr>
            <a:r>
              <a:rPr lang="sk-SK" b="1" dirty="0" smtClean="0"/>
              <a:t>    - </a:t>
            </a:r>
            <a:r>
              <a:rPr lang="sk-SK" b="1" dirty="0"/>
              <a:t>hľuzy – </a:t>
            </a:r>
            <a:r>
              <a:rPr lang="sk-SK" b="1" dirty="0" smtClean="0"/>
              <a:t>zemiaky</a:t>
            </a:r>
            <a:endParaRPr lang="sk-SK" b="1" dirty="0"/>
          </a:p>
          <a:p>
            <a:r>
              <a:rPr lang="sk-SK" b="1" dirty="0" smtClean="0"/>
              <a:t>ich </a:t>
            </a:r>
            <a:r>
              <a:rPr lang="sk-SK" b="1" dirty="0"/>
              <a:t>použitie je </a:t>
            </a:r>
            <a:r>
              <a:rPr lang="sk-SK" b="1" dirty="0" smtClean="0"/>
              <a:t>mnohostranné</a:t>
            </a:r>
          </a:p>
          <a:p>
            <a:r>
              <a:rPr lang="sk-SK" b="1" dirty="0" smtClean="0"/>
              <a:t>ich </a:t>
            </a:r>
            <a:r>
              <a:rPr lang="sk-SK" b="1" dirty="0"/>
              <a:t>prednosťou je, že sa dá zužitkovať celá </a:t>
            </a:r>
            <a:r>
              <a:rPr lang="sk-SK" b="1" dirty="0" smtClean="0"/>
              <a:t>rastlina</a:t>
            </a:r>
            <a:endParaRPr lang="sk-SK" b="1" dirty="0"/>
          </a:p>
          <a:p>
            <a:endParaRPr lang="sk-SK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04872"/>
            <a:ext cx="2242254" cy="2074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773" y="4221089"/>
            <a:ext cx="2231033" cy="1889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074801"/>
            <a:ext cx="2046226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3692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/>
              <a:t>Repa  </a:t>
            </a:r>
            <a:r>
              <a:rPr lang="sk-SK" b="1" dirty="0" smtClean="0"/>
              <a:t>cukrová, kŕmna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060848"/>
            <a:ext cx="4200128" cy="3753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813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Repa  </a:t>
            </a:r>
            <a:r>
              <a:rPr lang="sk-SK" b="1" dirty="0"/>
              <a:t>cukrová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endParaRPr lang="sk-SK" dirty="0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sk-SK" dirty="0" smtClean="0"/>
          </a:p>
          <a:p>
            <a:r>
              <a:rPr lang="sk-SK" b="1" dirty="0" smtClean="0"/>
              <a:t>pestuje sa </a:t>
            </a:r>
            <a:r>
              <a:rPr lang="sk-SK" b="1" dirty="0"/>
              <a:t>pre dužinatú </a:t>
            </a:r>
            <a:r>
              <a:rPr lang="sk-SK" b="1" dirty="0" smtClean="0"/>
              <a:t> časť </a:t>
            </a:r>
            <a:r>
              <a:rPr lang="sk-SK" b="1" dirty="0"/>
              <a:t>koreňa – </a:t>
            </a:r>
            <a:r>
              <a:rPr lang="sk-SK" b="1" dirty="0" smtClean="0"/>
              <a:t>buľvu</a:t>
            </a:r>
          </a:p>
          <a:p>
            <a:pPr marL="0" indent="0">
              <a:buNone/>
            </a:pPr>
            <a:endParaRPr lang="sk-SK" b="1" dirty="0" smtClean="0"/>
          </a:p>
          <a:p>
            <a:r>
              <a:rPr lang="sk-SK" b="1" dirty="0"/>
              <a:t>v</a:t>
            </a:r>
            <a:r>
              <a:rPr lang="sk-SK" b="1" dirty="0" smtClean="0"/>
              <a:t>yrába sa z nej cukor</a:t>
            </a:r>
            <a:endParaRPr lang="sk-SK" b="1" dirty="0"/>
          </a:p>
          <a:p>
            <a:pPr marL="0" indent="0">
              <a:buNone/>
            </a:pPr>
            <a:endParaRPr lang="sk-SK" b="1" dirty="0"/>
          </a:p>
          <a:p>
            <a:r>
              <a:rPr lang="sk-SK" b="1" dirty="0"/>
              <a:t>o</a:t>
            </a:r>
            <a:r>
              <a:rPr lang="sk-SK" b="1" dirty="0" smtClean="0"/>
              <a:t>drezané  </a:t>
            </a:r>
            <a:r>
              <a:rPr lang="sk-SK" b="1" dirty="0"/>
              <a:t>listy </a:t>
            </a:r>
            <a:r>
              <a:rPr lang="sk-SK" b="1" dirty="0" smtClean="0"/>
              <a:t> s vrchnou  časťou  buľvy sa  využívajú  </a:t>
            </a:r>
            <a:r>
              <a:rPr lang="sk-SK" b="1" dirty="0"/>
              <a:t>ako krmivo</a:t>
            </a:r>
          </a:p>
          <a:p>
            <a:endParaRPr lang="sk-SK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72816"/>
            <a:ext cx="2566425" cy="1924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0406" y="2700666"/>
            <a:ext cx="2191141" cy="199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221088"/>
            <a:ext cx="2448272" cy="1842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1661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/>
              <a:t>Repa </a:t>
            </a:r>
            <a:r>
              <a:rPr lang="sk-SK" b="1" dirty="0" smtClean="0"/>
              <a:t> kŕmna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l-PL" dirty="0" smtClean="0"/>
          </a:p>
          <a:p>
            <a:r>
              <a:rPr lang="pl-PL" b="1" dirty="0" smtClean="0"/>
              <a:t>kŕmna okopanina</a:t>
            </a:r>
          </a:p>
          <a:p>
            <a:pPr marL="0" indent="0">
              <a:buNone/>
            </a:pPr>
            <a:endParaRPr lang="pl-PL" b="1" dirty="0"/>
          </a:p>
          <a:p>
            <a:endParaRPr lang="pl-PL" b="1" dirty="0"/>
          </a:p>
          <a:p>
            <a:r>
              <a:rPr lang="pl-PL" b="1" dirty="0"/>
              <a:t>p</a:t>
            </a:r>
            <a:r>
              <a:rPr lang="pl-PL" b="1" dirty="0" smtClean="0"/>
              <a:t>oužíva sa ako </a:t>
            </a:r>
            <a:r>
              <a:rPr lang="pl-PL" b="1" dirty="0"/>
              <a:t>krmivo</a:t>
            </a:r>
          </a:p>
          <a:p>
            <a:pPr marL="0" indent="0">
              <a:buNone/>
            </a:pPr>
            <a:r>
              <a:rPr lang="pl-PL" b="1" dirty="0" smtClean="0"/>
              <a:t>     pre </a:t>
            </a:r>
            <a:r>
              <a:rPr lang="pl-PL" b="1" dirty="0"/>
              <a:t>dobytok</a:t>
            </a:r>
          </a:p>
          <a:p>
            <a:endParaRPr lang="sk-SK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12776"/>
            <a:ext cx="2387735" cy="2137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355" y="4077072"/>
            <a:ext cx="2364317" cy="2110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948160"/>
            <a:ext cx="2448272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9385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/>
            </a:r>
            <a:br>
              <a:rPr lang="sk-SK" dirty="0" smtClean="0"/>
            </a:br>
            <a:r>
              <a:rPr lang="sk-SK" b="1" dirty="0" smtClean="0"/>
              <a:t>Ľuľok  </a:t>
            </a:r>
            <a:r>
              <a:rPr lang="sk-SK" b="1" dirty="0"/>
              <a:t>zemiakový</a:t>
            </a:r>
            <a:br>
              <a:rPr lang="sk-SK" b="1" dirty="0"/>
            </a:br>
            <a:endParaRPr lang="sk-SK" b="1" dirty="0"/>
          </a:p>
        </p:txBody>
      </p:sp>
      <p:sp>
        <p:nvSpPr>
          <p:cNvPr id="6" name="Zástupný symbol obsahu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556792"/>
            <a:ext cx="4104456" cy="4584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2323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/>
            </a:r>
            <a:br>
              <a:rPr lang="sk-SK" dirty="0" smtClean="0"/>
            </a:br>
            <a:r>
              <a:rPr lang="sk-SK" b="1" dirty="0" smtClean="0"/>
              <a:t>Ľuľok  zemiakový</a:t>
            </a:r>
            <a:r>
              <a:rPr lang="sk-SK" b="1" dirty="0"/>
              <a:t/>
            </a:r>
            <a:br>
              <a:rPr lang="sk-SK" b="1" dirty="0"/>
            </a:b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sk-SK" dirty="0" smtClean="0"/>
          </a:p>
          <a:p>
            <a:r>
              <a:rPr lang="sk-SK" b="1" dirty="0" smtClean="0"/>
              <a:t>používa sa ako potrava</a:t>
            </a:r>
          </a:p>
          <a:p>
            <a:pPr marL="0" indent="0">
              <a:buNone/>
            </a:pPr>
            <a:endParaRPr lang="sk-SK" b="1" dirty="0"/>
          </a:p>
          <a:p>
            <a:pPr marL="0" indent="0">
              <a:buNone/>
            </a:pPr>
            <a:endParaRPr lang="sk-SK" b="1" dirty="0"/>
          </a:p>
          <a:p>
            <a:r>
              <a:rPr lang="sk-SK" b="1" dirty="0"/>
              <a:t>spracúva sa aj ako priemyselná surovina na výrobu škrobu  a liehu</a:t>
            </a:r>
          </a:p>
          <a:p>
            <a:endParaRPr lang="sk-SK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2569468" cy="1927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719" y="2592350"/>
            <a:ext cx="2232248" cy="1491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865" y="4347346"/>
            <a:ext cx="2286825" cy="1715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2804" y="4581128"/>
            <a:ext cx="582077" cy="1924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9989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OLEJNINY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 flipV="1">
            <a:off x="436001" y="2749407"/>
            <a:ext cx="4038600" cy="154838"/>
          </a:xfrm>
        </p:spPr>
        <p:txBody>
          <a:bodyPr>
            <a:normAutofit fontScale="25000" lnSpcReduction="20000"/>
          </a:bodyPr>
          <a:lstStyle/>
          <a:p>
            <a:endParaRPr lang="sk-SK" dirty="0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932040" y="1196752"/>
            <a:ext cx="4038600" cy="5001419"/>
          </a:xfrm>
        </p:spPr>
        <p:txBody>
          <a:bodyPr>
            <a:noAutofit/>
          </a:bodyPr>
          <a:lstStyle/>
          <a:p>
            <a:r>
              <a:rPr lang="sk-SK" sz="2400" b="1" dirty="0" smtClean="0"/>
              <a:t> semená obsahujú rastlinné </a:t>
            </a:r>
            <a:r>
              <a:rPr lang="sk-SK" sz="2400" b="1" dirty="0" smtClean="0"/>
              <a:t>oleje</a:t>
            </a:r>
          </a:p>
          <a:p>
            <a:pPr marL="0" indent="0">
              <a:buNone/>
            </a:pPr>
            <a:endParaRPr lang="sk-SK" sz="2400" b="1" dirty="0" smtClean="0"/>
          </a:p>
          <a:p>
            <a:r>
              <a:rPr lang="sk-SK" sz="2400" b="1" dirty="0" smtClean="0"/>
              <a:t>olej sa získava </a:t>
            </a:r>
            <a:r>
              <a:rPr lang="sk-SK" sz="2400" b="1" dirty="0" smtClean="0"/>
              <a:t>lisovaním</a:t>
            </a:r>
          </a:p>
          <a:p>
            <a:pPr marL="0" indent="0">
              <a:buNone/>
            </a:pPr>
            <a:endParaRPr lang="sk-SK" sz="2400" b="1" dirty="0" smtClean="0"/>
          </a:p>
          <a:p>
            <a:r>
              <a:rPr lang="sk-SK" sz="2400" b="1" dirty="0" smtClean="0"/>
              <a:t>výlisky(zvyšky po vylisovaní) sú krmivom pre </a:t>
            </a:r>
            <a:r>
              <a:rPr lang="sk-SK" sz="2400" b="1" dirty="0" smtClean="0"/>
              <a:t>dobytok</a:t>
            </a:r>
          </a:p>
          <a:p>
            <a:pPr marL="0" indent="0">
              <a:buNone/>
            </a:pPr>
            <a:endParaRPr lang="sk-SK" sz="2400" b="1" dirty="0" smtClean="0"/>
          </a:p>
          <a:p>
            <a:r>
              <a:rPr lang="sk-SK" sz="2400" b="1" dirty="0" smtClean="0"/>
              <a:t>z rastlinných olejov sa vyrábajú jedlé oleje, ktoré sa používajú na prípravu jedál, pokrmových tukov, olejových farieb a mydiel</a:t>
            </a:r>
          </a:p>
          <a:p>
            <a:endParaRPr lang="sk-SK" sz="24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369" y="1916832"/>
            <a:ext cx="2604988" cy="1665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851" y="1295660"/>
            <a:ext cx="2404134" cy="1608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851" y="4355478"/>
            <a:ext cx="207645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709" y="5009299"/>
            <a:ext cx="2046431" cy="1536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0789" y="3713441"/>
            <a:ext cx="1645146" cy="1645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9280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/>
            </a:r>
            <a:br>
              <a:rPr lang="sk-SK" dirty="0" smtClean="0"/>
            </a:br>
            <a:r>
              <a:rPr lang="sk-SK" b="1" dirty="0" smtClean="0"/>
              <a:t>Na Slovensku pestované olejniny:</a:t>
            </a:r>
            <a:br>
              <a:rPr lang="sk-SK" b="1" dirty="0" smtClean="0"/>
            </a:br>
            <a:endParaRPr lang="sk-SK" b="1" dirty="0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sk-SK" b="1" dirty="0" smtClean="0"/>
              <a:t>Slnečnica ročná</a:t>
            </a:r>
          </a:p>
          <a:p>
            <a:endParaRPr lang="sk-SK" b="1" dirty="0" smtClean="0"/>
          </a:p>
          <a:p>
            <a:r>
              <a:rPr lang="sk-SK" b="1" dirty="0" smtClean="0"/>
              <a:t> Repka olejná (kapusta repková pravá)</a:t>
            </a:r>
          </a:p>
          <a:p>
            <a:endParaRPr lang="sk-SK" b="1" dirty="0" smtClean="0"/>
          </a:p>
          <a:p>
            <a:r>
              <a:rPr lang="sk-SK" b="1" dirty="0" smtClean="0"/>
              <a:t> Mak siaty</a:t>
            </a:r>
          </a:p>
          <a:p>
            <a:pPr marL="0" indent="0">
              <a:buNone/>
            </a:pPr>
            <a:endParaRPr lang="sk-SK" b="1" dirty="0" smtClean="0"/>
          </a:p>
          <a:p>
            <a:r>
              <a:rPr lang="sk-SK" b="1" dirty="0" smtClean="0"/>
              <a:t> Ľan siaty</a:t>
            </a:r>
          </a:p>
          <a:p>
            <a:endParaRPr lang="sk-SK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12776"/>
            <a:ext cx="1705721" cy="2270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0582" y="1412776"/>
            <a:ext cx="1723386" cy="2270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053" y="3980706"/>
            <a:ext cx="1704891" cy="211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0582" y="3995449"/>
            <a:ext cx="1723386" cy="2095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4176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Astrovité</a:t>
            </a:r>
            <a:endParaRPr lang="sk-SK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485203"/>
            <a:ext cx="5832648" cy="482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193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/>
            </a:r>
            <a:br>
              <a:rPr lang="sk-SK" dirty="0" smtClean="0"/>
            </a:br>
            <a:r>
              <a:rPr lang="sk-SK" b="1" dirty="0" smtClean="0"/>
              <a:t>Slnečnica  ročná</a:t>
            </a:r>
            <a:br>
              <a:rPr lang="sk-SK" b="1" dirty="0" smtClean="0"/>
            </a:br>
            <a:endParaRPr lang="sk-SK" b="1" dirty="0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836712"/>
            <a:ext cx="4316288" cy="6021288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endParaRPr lang="sk-SK" sz="3400" b="1" dirty="0" smtClean="0"/>
          </a:p>
          <a:p>
            <a:pPr marL="0" indent="0">
              <a:buNone/>
            </a:pPr>
            <a:endParaRPr lang="sk-SK" sz="3400" b="1" dirty="0"/>
          </a:p>
          <a:p>
            <a:pPr marL="0" indent="0">
              <a:buNone/>
            </a:pPr>
            <a:endParaRPr lang="sk-SK" sz="3400" b="1" dirty="0" smtClean="0"/>
          </a:p>
          <a:p>
            <a:r>
              <a:rPr lang="sk-SK" sz="4800" b="1" dirty="0" smtClean="0"/>
              <a:t>j</a:t>
            </a:r>
            <a:r>
              <a:rPr lang="sk-SK" sz="4800" b="1" dirty="0" smtClean="0"/>
              <a:t>e </a:t>
            </a:r>
            <a:r>
              <a:rPr lang="sk-SK" sz="4800" b="1" dirty="0" smtClean="0"/>
              <a:t>jednoročná </a:t>
            </a:r>
            <a:r>
              <a:rPr lang="sk-SK" sz="4800" b="1" dirty="0" smtClean="0"/>
              <a:t>rastlina</a:t>
            </a:r>
          </a:p>
          <a:p>
            <a:endParaRPr lang="sk-SK" sz="4800" b="1" dirty="0" smtClean="0"/>
          </a:p>
          <a:p>
            <a:r>
              <a:rPr lang="sk-SK" sz="4800" b="1" dirty="0" smtClean="0"/>
              <a:t>p</a:t>
            </a:r>
            <a:r>
              <a:rPr lang="sk-SK" sz="4800" b="1" dirty="0" smtClean="0"/>
              <a:t>ôvod </a:t>
            </a:r>
            <a:r>
              <a:rPr lang="sk-SK" sz="4800" b="1" dirty="0" smtClean="0"/>
              <a:t>– Severná Amerika.</a:t>
            </a:r>
          </a:p>
          <a:p>
            <a:pPr marL="0" indent="0">
              <a:buNone/>
            </a:pPr>
            <a:endParaRPr lang="sk-SK" sz="4800" b="1" dirty="0" smtClean="0"/>
          </a:p>
          <a:p>
            <a:r>
              <a:rPr lang="sk-SK" sz="4800" b="1" dirty="0"/>
              <a:t>o</a:t>
            </a:r>
            <a:r>
              <a:rPr lang="sk-SK" sz="4800" b="1" dirty="0" smtClean="0"/>
              <a:t>lej </a:t>
            </a:r>
            <a:r>
              <a:rPr lang="sk-SK" sz="4800" b="1" dirty="0" smtClean="0"/>
              <a:t>sa využíva ako technický, ale najmä stolový olej</a:t>
            </a:r>
          </a:p>
          <a:p>
            <a:pPr marL="0" indent="0">
              <a:buNone/>
            </a:pPr>
            <a:endParaRPr lang="sk-SK" sz="4800" b="1" dirty="0" smtClean="0"/>
          </a:p>
          <a:p>
            <a:r>
              <a:rPr lang="sk-SK" sz="4800" b="1" dirty="0"/>
              <a:t>v</a:t>
            </a:r>
            <a:r>
              <a:rPr lang="sk-SK" sz="4800" b="1" dirty="0" smtClean="0"/>
              <a:t>ýznam </a:t>
            </a:r>
            <a:r>
              <a:rPr lang="sk-SK" sz="4800" b="1" dirty="0" smtClean="0"/>
              <a:t>slnečnice pre živočíšnu výrobu - poskytuje hodnotné krmivo vo forme výliskov a siláže.</a:t>
            </a:r>
          </a:p>
          <a:p>
            <a:pPr marL="0" indent="0">
              <a:buNone/>
            </a:pPr>
            <a:endParaRPr lang="sk-SK" sz="4800" b="1" dirty="0" smtClean="0"/>
          </a:p>
          <a:p>
            <a:r>
              <a:rPr lang="sk-SK" sz="4800" b="1" dirty="0" err="1" smtClean="0"/>
              <a:t>Heliotropismus</a:t>
            </a:r>
            <a:r>
              <a:rPr lang="sk-SK" sz="4800" b="1" dirty="0" smtClean="0"/>
              <a:t> – jav – slnečnice sa otáčajú za slnkom. </a:t>
            </a:r>
          </a:p>
          <a:p>
            <a:pPr marL="0" indent="0">
              <a:buNone/>
            </a:pPr>
            <a:r>
              <a:rPr lang="sk-SK" sz="4800" b="1" dirty="0" smtClean="0"/>
              <a:t> </a:t>
            </a:r>
          </a:p>
          <a:p>
            <a:endParaRPr lang="sk-SK" sz="44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96977"/>
            <a:ext cx="2736304" cy="2160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8575" y="2460370"/>
            <a:ext cx="1631826" cy="2178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5545" y="5140325"/>
            <a:ext cx="2592288" cy="1615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166021"/>
            <a:ext cx="2231909" cy="167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9135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578410" y="595496"/>
            <a:ext cx="8059185" cy="1431032"/>
          </a:xfrm>
        </p:spPr>
        <p:txBody>
          <a:bodyPr>
            <a:normAutofit fontScale="90000"/>
          </a:bodyPr>
          <a:lstStyle/>
          <a:p>
            <a:r>
              <a:rPr lang="sk-SK" b="1" dirty="0"/>
              <a:t>Repka olejná </a:t>
            </a:r>
            <a:br>
              <a:rPr lang="sk-SK" b="1" dirty="0"/>
            </a:br>
            <a:r>
              <a:rPr lang="sk-SK" b="1" dirty="0"/>
              <a:t>(kapusta repková pravá)</a:t>
            </a:r>
            <a:br>
              <a:rPr lang="sk-SK" b="1" dirty="0"/>
            </a:br>
            <a:endParaRPr lang="sk-SK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060848"/>
            <a:ext cx="5112567" cy="4588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1494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/>
            </a:r>
            <a:br>
              <a:rPr lang="sk-SK" dirty="0" smtClean="0"/>
            </a:br>
            <a:r>
              <a:rPr lang="sk-SK" b="1" dirty="0" smtClean="0"/>
              <a:t>Repka olejná </a:t>
            </a:r>
            <a:br>
              <a:rPr lang="sk-SK" b="1" dirty="0" smtClean="0"/>
            </a:br>
            <a:r>
              <a:rPr lang="sk-SK" b="1" dirty="0" smtClean="0"/>
              <a:t>(kapusta repková pravá)</a:t>
            </a:r>
            <a:br>
              <a:rPr lang="sk-SK" b="1" dirty="0" smtClean="0"/>
            </a:br>
            <a:endParaRPr lang="sk-SK" b="1" dirty="0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764704"/>
            <a:ext cx="4038600" cy="590465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sk-SK" dirty="0" smtClean="0"/>
          </a:p>
          <a:p>
            <a:endParaRPr lang="sk-SK" b="1" dirty="0" smtClean="0"/>
          </a:p>
          <a:p>
            <a:r>
              <a:rPr lang="sk-SK" b="1" dirty="0" smtClean="0"/>
              <a:t>j</a:t>
            </a:r>
            <a:r>
              <a:rPr lang="sk-SK" b="1" dirty="0" smtClean="0"/>
              <a:t>e </a:t>
            </a:r>
            <a:r>
              <a:rPr lang="sk-SK" b="1" dirty="0" smtClean="0"/>
              <a:t>jednoročná až dvojročná  </a:t>
            </a:r>
          </a:p>
          <a:p>
            <a:r>
              <a:rPr lang="sk-SK" b="1" dirty="0"/>
              <a:t>p</a:t>
            </a:r>
            <a:r>
              <a:rPr lang="sk-SK" b="1" dirty="0" smtClean="0"/>
              <a:t>ôvod </a:t>
            </a:r>
            <a:r>
              <a:rPr lang="sk-SK" b="1" dirty="0" smtClean="0"/>
              <a:t>– Stredomorie</a:t>
            </a:r>
          </a:p>
          <a:p>
            <a:r>
              <a:rPr lang="sk-SK" b="1" dirty="0"/>
              <a:t>z</a:t>
            </a:r>
            <a:r>
              <a:rPr lang="sk-SK" b="1" dirty="0" smtClean="0"/>
              <a:t>o </a:t>
            </a:r>
            <a:r>
              <a:rPr lang="sk-SK" b="1" dirty="0" smtClean="0"/>
              <a:t>semien sa lisuje olej, zvyšky po lisovaní (výlisky) sa používajú ako krmivo (najmä pre vtáky)</a:t>
            </a:r>
          </a:p>
          <a:p>
            <a:r>
              <a:rPr lang="sk-SK" b="1" dirty="0"/>
              <a:t>o</a:t>
            </a:r>
            <a:r>
              <a:rPr lang="sk-SK" b="1" dirty="0" smtClean="0"/>
              <a:t>lej </a:t>
            </a:r>
            <a:r>
              <a:rPr lang="sk-SK" b="1" dirty="0" smtClean="0"/>
              <a:t>je jedlý, ale používa sa i pre technické účely - pri výrobe mydiel</a:t>
            </a:r>
          </a:p>
          <a:p>
            <a:r>
              <a:rPr lang="sk-SK" b="1" dirty="0"/>
              <a:t>e</a:t>
            </a:r>
            <a:r>
              <a:rPr lang="sk-SK" b="1" dirty="0" smtClean="0"/>
              <a:t>kologický </a:t>
            </a:r>
            <a:r>
              <a:rPr lang="sk-SK" b="1" dirty="0" smtClean="0"/>
              <a:t>hit - obnoviteľný zdroj energie = </a:t>
            </a:r>
            <a:r>
              <a:rPr lang="sk-SK" b="1" dirty="0" err="1" smtClean="0"/>
              <a:t>bionafta</a:t>
            </a:r>
            <a:endParaRPr lang="sk-SK" b="1" dirty="0" smtClean="0"/>
          </a:p>
          <a:p>
            <a:pPr marL="0" indent="0">
              <a:buNone/>
            </a:pPr>
            <a:endParaRPr lang="sk-SK" dirty="0" smtClean="0"/>
          </a:p>
          <a:p>
            <a:endParaRPr lang="sk-SK" dirty="0"/>
          </a:p>
        </p:txBody>
      </p:sp>
      <p:sp>
        <p:nvSpPr>
          <p:cNvPr id="5" name="Zástupný symbol obsahu 4"/>
          <p:cNvSpPr>
            <a:spLocks noGrp="1"/>
          </p:cNvSpPr>
          <p:nvPr>
            <p:ph sz="half" idx="1"/>
          </p:nvPr>
        </p:nvSpPr>
        <p:spPr>
          <a:xfrm>
            <a:off x="1043608" y="1561535"/>
            <a:ext cx="3516254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sk-SK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556792"/>
            <a:ext cx="3425957" cy="1927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645024"/>
            <a:ext cx="2070043" cy="1554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6199" y="4653136"/>
            <a:ext cx="2232248" cy="1626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4801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/>
            </a:r>
            <a:br>
              <a:rPr lang="sk-SK" dirty="0" smtClean="0"/>
            </a:br>
            <a:r>
              <a:rPr lang="sk-SK" b="1" dirty="0" smtClean="0"/>
              <a:t>Mak  </a:t>
            </a:r>
            <a:r>
              <a:rPr lang="sk-SK" b="1" dirty="0"/>
              <a:t>siaty</a:t>
            </a:r>
            <a:br>
              <a:rPr lang="sk-SK" b="1" dirty="0"/>
            </a:br>
            <a:endParaRPr lang="sk-SK" b="1" dirty="0"/>
          </a:p>
        </p:txBody>
      </p:sp>
      <p:sp>
        <p:nvSpPr>
          <p:cNvPr id="8" name="Zástupný symbol obsahu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628800"/>
            <a:ext cx="4752527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2736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/>
            </a:r>
            <a:br>
              <a:rPr lang="sk-SK" dirty="0" smtClean="0"/>
            </a:br>
            <a:r>
              <a:rPr lang="sk-SK" b="1" dirty="0" smtClean="0"/>
              <a:t>Mak  siaty</a:t>
            </a:r>
            <a:br>
              <a:rPr lang="sk-SK" b="1" dirty="0" smtClean="0"/>
            </a:br>
            <a:endParaRPr lang="sk-SK" b="1" dirty="0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124744"/>
            <a:ext cx="4038600" cy="5832648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endParaRPr lang="sk-SK" sz="3600" dirty="0" smtClean="0"/>
          </a:p>
          <a:p>
            <a:pPr marL="0" indent="0">
              <a:buNone/>
            </a:pPr>
            <a:endParaRPr lang="sk-SK" sz="3600" dirty="0"/>
          </a:p>
          <a:p>
            <a:r>
              <a:rPr lang="sk-SK" sz="6800" b="1" dirty="0"/>
              <a:t>n</a:t>
            </a:r>
            <a:r>
              <a:rPr lang="sk-SK" sz="6800" b="1" dirty="0" smtClean="0"/>
              <a:t>a </a:t>
            </a:r>
            <a:r>
              <a:rPr lang="sk-SK" sz="6800" b="1" dirty="0" smtClean="0"/>
              <a:t>Slovensku je mak tradičnou </a:t>
            </a:r>
            <a:r>
              <a:rPr lang="sk-SK" sz="6800" b="1" dirty="0" smtClean="0"/>
              <a:t>potravinou</a:t>
            </a:r>
            <a:endParaRPr lang="sk-SK" sz="6800" b="1" dirty="0" smtClean="0"/>
          </a:p>
          <a:p>
            <a:r>
              <a:rPr lang="sk-SK" sz="6800" b="1" dirty="0"/>
              <a:t>p</a:t>
            </a:r>
            <a:r>
              <a:rPr lang="sk-SK" sz="6800" b="1" dirty="0" smtClean="0"/>
              <a:t>ôvod </a:t>
            </a:r>
            <a:r>
              <a:rPr lang="sk-SK" sz="6800" b="1" dirty="0" smtClean="0"/>
              <a:t>- v oblastiach Blízkeho východu </a:t>
            </a:r>
          </a:p>
          <a:p>
            <a:r>
              <a:rPr lang="sk-SK" sz="6800" b="1" dirty="0"/>
              <a:t>o</a:t>
            </a:r>
            <a:r>
              <a:rPr lang="sk-SK" sz="6800" b="1" dirty="0" smtClean="0"/>
              <a:t>lej </a:t>
            </a:r>
            <a:r>
              <a:rPr lang="sk-SK" sz="6800" b="1" dirty="0" smtClean="0"/>
              <a:t>zo semien </a:t>
            </a:r>
            <a:r>
              <a:rPr lang="sk-SK" sz="6800" b="1" dirty="0" smtClean="0"/>
              <a:t> </a:t>
            </a:r>
            <a:r>
              <a:rPr lang="sk-SK" sz="6800" b="1" dirty="0" smtClean="0"/>
              <a:t>ako náhrada drahšieho olivového </a:t>
            </a:r>
            <a:r>
              <a:rPr lang="sk-SK" sz="6800" b="1" dirty="0" smtClean="0"/>
              <a:t>oleja</a:t>
            </a:r>
            <a:endParaRPr lang="sk-SK" sz="6800" b="1" dirty="0" smtClean="0"/>
          </a:p>
          <a:p>
            <a:r>
              <a:rPr lang="sk-SK" sz="6800" b="1" dirty="0"/>
              <a:t>p</a:t>
            </a:r>
            <a:r>
              <a:rPr lang="sk-SK" sz="6800" b="1" dirty="0" smtClean="0"/>
              <a:t>re </a:t>
            </a:r>
            <a:r>
              <a:rPr lang="sk-SK" sz="6800" b="1" dirty="0" smtClean="0"/>
              <a:t>potravinárske účely sa lisuje za studena, pre technické účely za tepla (fermeže, mydlá, farby pre výtvarníkov</a:t>
            </a:r>
            <a:r>
              <a:rPr lang="sk-SK" sz="6800" b="1" dirty="0" smtClean="0"/>
              <a:t>)</a:t>
            </a:r>
            <a:endParaRPr lang="sk-SK" sz="6800" b="1" dirty="0" smtClean="0"/>
          </a:p>
          <a:p>
            <a:r>
              <a:rPr lang="sk-SK" sz="6800" b="1" dirty="0"/>
              <a:t>v</a:t>
            </a:r>
            <a:r>
              <a:rPr lang="sk-SK" sz="6800" b="1" dirty="0" smtClean="0"/>
              <a:t> </a:t>
            </a:r>
            <a:r>
              <a:rPr lang="sk-SK" sz="6800" b="1" dirty="0" smtClean="0"/>
              <a:t>oblastiach Ázie i Európy sa z nej získava ópium (sušina mliečnej  šťavy vytekajúcej z narezaných nezrelých </a:t>
            </a:r>
            <a:r>
              <a:rPr lang="sk-SK" sz="6800" b="1" dirty="0" smtClean="0"/>
              <a:t>toboliek) </a:t>
            </a:r>
            <a:r>
              <a:rPr lang="sk-SK" sz="6800" b="1" dirty="0" smtClean="0"/>
              <a:t/>
            </a:r>
            <a:br>
              <a:rPr lang="sk-SK" sz="6800" b="1" dirty="0" smtClean="0"/>
            </a:br>
            <a:r>
              <a:rPr lang="sk-SK" sz="6800" b="1" dirty="0" smtClean="0"/>
              <a:t/>
            </a:r>
            <a:br>
              <a:rPr lang="sk-SK" sz="6800" b="1" dirty="0" smtClean="0"/>
            </a:br>
            <a:endParaRPr lang="sk-SK" sz="6800" b="1" dirty="0" smtClean="0"/>
          </a:p>
          <a:p>
            <a:endParaRPr lang="sk-SK" sz="4500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68760"/>
            <a:ext cx="1846329" cy="2379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360" y="1484784"/>
            <a:ext cx="2016224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673" y="3785410"/>
            <a:ext cx="1944687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040" y="5301208"/>
            <a:ext cx="1512639" cy="1360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6053" y="3473439"/>
            <a:ext cx="1471813" cy="1622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9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286</Words>
  <Application>Microsoft Office PowerPoint</Application>
  <PresentationFormat>Prezentácia na obrazovke (4:3)</PresentationFormat>
  <Paragraphs>95</Paragraphs>
  <Slides>17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17</vt:i4>
      </vt:variant>
    </vt:vector>
  </HeadingPairs>
  <TitlesOfParts>
    <vt:vector size="18" baseType="lpstr">
      <vt:lpstr>Motív Office</vt:lpstr>
      <vt:lpstr>Olejniny  a  okopaniny</vt:lpstr>
      <vt:lpstr>OLEJNINY</vt:lpstr>
      <vt:lpstr> Na Slovensku pestované olejniny: </vt:lpstr>
      <vt:lpstr>Astrovité</vt:lpstr>
      <vt:lpstr> Slnečnica  ročná </vt:lpstr>
      <vt:lpstr>Repka olejná  (kapusta repková pravá) </vt:lpstr>
      <vt:lpstr> Repka olejná  (kapusta repková pravá) </vt:lpstr>
      <vt:lpstr> Mak  siaty </vt:lpstr>
      <vt:lpstr> Mak  siaty </vt:lpstr>
      <vt:lpstr>Ľan  siaty</vt:lpstr>
      <vt:lpstr> Ľan  siaty </vt:lpstr>
      <vt:lpstr>Okopaniny</vt:lpstr>
      <vt:lpstr>Repa  cukrová, kŕmna</vt:lpstr>
      <vt:lpstr>Repa  cukrová</vt:lpstr>
      <vt:lpstr>Repa  kŕmna</vt:lpstr>
      <vt:lpstr> Ľuľok  zemiakový </vt:lpstr>
      <vt:lpstr> Ľuľok  zemiakový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Olejniny  a  okopaniny</dc:title>
  <dc:creator>owner</dc:creator>
  <cp:lastModifiedBy>owner</cp:lastModifiedBy>
  <cp:revision>12</cp:revision>
  <dcterms:created xsi:type="dcterms:W3CDTF">2013-05-14T19:46:53Z</dcterms:created>
  <dcterms:modified xsi:type="dcterms:W3CDTF">2013-05-26T16:22:51Z</dcterms:modified>
</cp:coreProperties>
</file>