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7" r:id="rId2"/>
  </p:sldIdLst>
  <p:sldSz cx="7559675" cy="10691813"/>
  <p:notesSz cx="6792913" cy="992505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a Mikołajczyk" initials="MM" lastIdx="14" clrIdx="0">
    <p:extLst>
      <p:ext uri="{19B8F6BF-5375-455C-9EA6-DF929625EA0E}">
        <p15:presenceInfo xmlns:p15="http://schemas.microsoft.com/office/powerpoint/2012/main" userId="S-1-5-21-345080553-1386546749-3711134251-343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3E62"/>
    <a:srgbClr val="294A6B"/>
    <a:srgbClr val="D7071F"/>
    <a:srgbClr val="F9E4E6"/>
    <a:srgbClr val="DA5553"/>
    <a:srgbClr val="B80000"/>
    <a:srgbClr val="951B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5" autoAdjust="0"/>
  </p:normalViewPr>
  <p:slideViewPr>
    <p:cSldViewPr snapToGrid="0">
      <p:cViewPr varScale="1">
        <p:scale>
          <a:sx n="66" d="100"/>
          <a:sy n="66" d="100"/>
        </p:scale>
        <p:origin x="648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61" cy="498095"/>
          </a:xfrm>
          <a:prstGeom prst="rect">
            <a:avLst/>
          </a:prstGeom>
        </p:spPr>
        <p:txBody>
          <a:bodyPr vert="horz" lIns="83750" tIns="41875" rIns="83750" bIns="41875" rtlCol="0"/>
          <a:lstStyle>
            <a:lvl1pPr algn="l">
              <a:defRPr sz="11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7226" y="0"/>
            <a:ext cx="2944261" cy="498095"/>
          </a:xfrm>
          <a:prstGeom prst="rect">
            <a:avLst/>
          </a:prstGeom>
        </p:spPr>
        <p:txBody>
          <a:bodyPr vert="horz" lIns="83750" tIns="41875" rIns="83750" bIns="41875" rtlCol="0"/>
          <a:lstStyle>
            <a:lvl1pPr algn="r">
              <a:defRPr sz="1100"/>
            </a:lvl1pPr>
          </a:lstStyle>
          <a:p>
            <a:fld id="{020D2625-BAE5-4989-98D0-C754AA6377AD}" type="datetimeFigureOut">
              <a:rPr lang="pl-PL" smtClean="0"/>
              <a:t>18.04.2023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2212975" y="1241425"/>
            <a:ext cx="2366963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750" tIns="41875" rIns="83750" bIns="41875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006" y="4776108"/>
            <a:ext cx="5434901" cy="3908126"/>
          </a:xfrm>
          <a:prstGeom prst="rect">
            <a:avLst/>
          </a:prstGeom>
        </p:spPr>
        <p:txBody>
          <a:bodyPr vert="horz" lIns="83750" tIns="41875" rIns="83750" bIns="41875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6956"/>
            <a:ext cx="2944261" cy="498095"/>
          </a:xfrm>
          <a:prstGeom prst="rect">
            <a:avLst/>
          </a:prstGeom>
        </p:spPr>
        <p:txBody>
          <a:bodyPr vert="horz" lIns="83750" tIns="41875" rIns="83750" bIns="41875" rtlCol="0" anchor="b"/>
          <a:lstStyle>
            <a:lvl1pPr algn="l">
              <a:defRPr sz="11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7226" y="9426956"/>
            <a:ext cx="2944261" cy="498095"/>
          </a:xfrm>
          <a:prstGeom prst="rect">
            <a:avLst/>
          </a:prstGeom>
        </p:spPr>
        <p:txBody>
          <a:bodyPr vert="horz" lIns="83750" tIns="41875" rIns="83750" bIns="41875" rtlCol="0" anchor="b"/>
          <a:lstStyle>
            <a:lvl1pPr algn="r">
              <a:defRPr sz="1100"/>
            </a:lvl1pPr>
          </a:lstStyle>
          <a:p>
            <a:fld id="{9D6334AF-9DD1-4C2C-8391-453D0B35A95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1539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334AF-9DD1-4C2C-8391-453D0B35A95F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5254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377640" y="2501640"/>
            <a:ext cx="680328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377640" y="5740560"/>
            <a:ext cx="680328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377640" y="2501640"/>
            <a:ext cx="331992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3863880" y="2501640"/>
            <a:ext cx="331992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377640" y="5740560"/>
            <a:ext cx="331992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 type="body"/>
          </p:nvPr>
        </p:nvSpPr>
        <p:spPr>
          <a:xfrm>
            <a:off x="3863880" y="5740560"/>
            <a:ext cx="331992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377640" y="2501640"/>
            <a:ext cx="219024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2677680" y="2501640"/>
            <a:ext cx="219024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978080" y="2501640"/>
            <a:ext cx="219024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377640" y="5740560"/>
            <a:ext cx="219024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 type="body"/>
          </p:nvPr>
        </p:nvSpPr>
        <p:spPr>
          <a:xfrm>
            <a:off x="2677680" y="5740560"/>
            <a:ext cx="219024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 type="body"/>
          </p:nvPr>
        </p:nvSpPr>
        <p:spPr>
          <a:xfrm>
            <a:off x="4978080" y="5740560"/>
            <a:ext cx="219024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377640" y="2501640"/>
            <a:ext cx="6803280" cy="6200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377640" y="2501640"/>
            <a:ext cx="6803280" cy="6200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377640" y="2501640"/>
            <a:ext cx="3319920" cy="6200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body"/>
          </p:nvPr>
        </p:nvSpPr>
        <p:spPr>
          <a:xfrm>
            <a:off x="3863880" y="2501640"/>
            <a:ext cx="3319920" cy="6200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377640" y="426240"/>
            <a:ext cx="6803280" cy="8274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377640" y="2501640"/>
            <a:ext cx="331992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3863880" y="2501640"/>
            <a:ext cx="3319920" cy="6200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 type="body"/>
          </p:nvPr>
        </p:nvSpPr>
        <p:spPr>
          <a:xfrm>
            <a:off x="377640" y="5740560"/>
            <a:ext cx="331992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377640" y="2501640"/>
            <a:ext cx="3319920" cy="6200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3863880" y="2501640"/>
            <a:ext cx="331992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3863880" y="5740560"/>
            <a:ext cx="331992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377640" y="2501640"/>
            <a:ext cx="331992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3863880" y="2501640"/>
            <a:ext cx="331992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377640" y="5740560"/>
            <a:ext cx="6803280" cy="2957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79809" y="1138862"/>
            <a:ext cx="4732192" cy="1049977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pl-PL" sz="2800" b="1" spc="-1" dirty="0">
                <a:solidFill>
                  <a:srgbClr val="22446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Warto wiedzieć…</a:t>
            </a:r>
            <a:br>
              <a:rPr lang="pl-PL" sz="2800" b="1" spc="-1" dirty="0">
                <a:solidFill>
                  <a:srgbClr val="224465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800" b="1" spc="-1" dirty="0" err="1" smtClean="0">
                <a:solidFill>
                  <a:srgbClr val="D7071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Cookies</a:t>
            </a:r>
            <a:r>
              <a:rPr lang="pl-PL" sz="2800" b="1" spc="-1" dirty="0" smtClean="0">
                <a:solidFill>
                  <a:srgbClr val="D7071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czyli ciasteczka</a:t>
            </a:r>
            <a:br>
              <a:rPr lang="pl-PL" sz="2800" b="1" spc="-1" dirty="0" smtClean="0">
                <a:solidFill>
                  <a:srgbClr val="D7071F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400" b="1" spc="-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1400" b="1" spc="-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400" b="1" spc="-1" dirty="0" smtClean="0">
                <a:solidFill>
                  <a:srgbClr val="22446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Czym je się internetowe ciasteczka? </a:t>
            </a:r>
            <a:endParaRPr lang="pl-PL" dirty="0"/>
          </a:p>
        </p:txBody>
      </p:sp>
      <p:pic>
        <p:nvPicPr>
          <p:cNvPr id="4" name="Obraz 14"/>
          <p:cNvPicPr/>
          <p:nvPr/>
        </p:nvPicPr>
        <p:blipFill>
          <a:blip r:embed="rId3"/>
          <a:stretch/>
        </p:blipFill>
        <p:spPr>
          <a:xfrm>
            <a:off x="5220120" y="9108332"/>
            <a:ext cx="1891881" cy="1146112"/>
          </a:xfrm>
          <a:prstGeom prst="rect">
            <a:avLst/>
          </a:prstGeom>
          <a:ln w="0">
            <a:noFill/>
          </a:ln>
        </p:spPr>
      </p:pic>
      <p:sp>
        <p:nvSpPr>
          <p:cNvPr id="5" name="Podtytuł 4"/>
          <p:cNvSpPr>
            <a:spLocks noGrp="1"/>
          </p:cNvSpPr>
          <p:nvPr>
            <p:ph type="subTitle"/>
          </p:nvPr>
        </p:nvSpPr>
        <p:spPr>
          <a:xfrm>
            <a:off x="667657" y="5441165"/>
            <a:ext cx="6139543" cy="6076427"/>
          </a:xfrm>
        </p:spPr>
        <p:txBody>
          <a:bodyPr/>
          <a:lstStyle/>
          <a:p>
            <a:pPr>
              <a:spcBef>
                <a:spcPts val="600"/>
              </a:spcBef>
            </a:pPr>
            <a:endParaRPr lang="pl-PL" sz="1200" dirty="0" smtClean="0"/>
          </a:p>
          <a:p>
            <a:pPr>
              <a:spcBef>
                <a:spcPts val="600"/>
              </a:spcBef>
            </a:pPr>
            <a:endParaRPr lang="pl-PL" sz="1200" dirty="0" smtClean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pl-PL" sz="1200" dirty="0"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endParaRPr lang="pl-PL" sz="1200" dirty="0"/>
          </a:p>
        </p:txBody>
      </p:sp>
      <p:pic>
        <p:nvPicPr>
          <p:cNvPr id="6" name="Obraz 17"/>
          <p:cNvPicPr/>
          <p:nvPr/>
        </p:nvPicPr>
        <p:blipFill>
          <a:blip r:embed="rId4"/>
          <a:srcRect l="14495" t="13117" r="13958" b="13404"/>
          <a:stretch/>
        </p:blipFill>
        <p:spPr>
          <a:xfrm>
            <a:off x="493486" y="977510"/>
            <a:ext cx="1406754" cy="1372679"/>
          </a:xfrm>
          <a:prstGeom prst="rect">
            <a:avLst/>
          </a:prstGeom>
          <a:ln w="0">
            <a:noFill/>
          </a:ln>
        </p:spPr>
      </p:pic>
      <p:sp>
        <p:nvSpPr>
          <p:cNvPr id="7" name="Objaśnienie prostokątne zaokrąglone 6"/>
          <p:cNvSpPr/>
          <p:nvPr/>
        </p:nvSpPr>
        <p:spPr>
          <a:xfrm>
            <a:off x="816244" y="3385760"/>
            <a:ext cx="5682615" cy="833120"/>
          </a:xfrm>
          <a:prstGeom prst="wedgeRoundRectCallout">
            <a:avLst>
              <a:gd name="adj1" fmla="val -38553"/>
              <a:gd name="adj2" fmla="val 68057"/>
              <a:gd name="adj3" fmla="val 16667"/>
            </a:avLst>
          </a:prstGeom>
          <a:ln>
            <a:solidFill>
              <a:srgbClr val="1B3E6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8" name="Objaśnienie prostokątne zaokrąglone 7"/>
          <p:cNvSpPr/>
          <p:nvPr/>
        </p:nvSpPr>
        <p:spPr>
          <a:xfrm>
            <a:off x="816243" y="4867900"/>
            <a:ext cx="5682615" cy="833120"/>
          </a:xfrm>
          <a:prstGeom prst="wedgeRoundRectCallout">
            <a:avLst>
              <a:gd name="adj1" fmla="val 38847"/>
              <a:gd name="adj2" fmla="val 65279"/>
              <a:gd name="adj3" fmla="val 16667"/>
            </a:avLst>
          </a:prstGeom>
          <a:solidFill>
            <a:sysClr val="window" lastClr="FFFFFF"/>
          </a:solidFill>
          <a:ln w="25400" cap="flat" cmpd="sng" algn="ctr">
            <a:solidFill>
              <a:srgbClr val="1B3E62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pl-PL" sz="1400" dirty="0">
                <a:latin typeface="Calibri" panose="020F0502020204030204" pitchFamily="34" charset="0"/>
                <a:cs typeface="Calibri" panose="020F0502020204030204" pitchFamily="34" charset="0"/>
              </a:rPr>
              <a:t>Ciasteczka stałe – ten rodzaj ciasteczek jest przechowywany przez dłuższy czas w pamięci naszego komputera. Często możesz zdecydować po jakim czasie zostanie on usunięty.</a:t>
            </a:r>
          </a:p>
        </p:txBody>
      </p:sp>
      <p:sp>
        <p:nvSpPr>
          <p:cNvPr id="9" name="Objaśnienie prostokątne zaokrąglone 8"/>
          <p:cNvSpPr/>
          <p:nvPr/>
        </p:nvSpPr>
        <p:spPr>
          <a:xfrm>
            <a:off x="816245" y="6204071"/>
            <a:ext cx="5682615" cy="1070678"/>
          </a:xfrm>
          <a:prstGeom prst="wedgeRoundRectCallout">
            <a:avLst>
              <a:gd name="adj1" fmla="val -39368"/>
              <a:gd name="adj2" fmla="val 66668"/>
              <a:gd name="adj3" fmla="val 16667"/>
            </a:avLst>
          </a:prstGeom>
          <a:solidFill>
            <a:sysClr val="window" lastClr="FFFFFF"/>
          </a:solidFill>
          <a:ln w="25400" cap="flat" cmpd="sng" algn="ctr">
            <a:solidFill>
              <a:srgbClr val="1B3E62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pl-PL" sz="1400" dirty="0">
                <a:latin typeface="Calibri" panose="020F0502020204030204" pitchFamily="34" charset="0"/>
                <a:cs typeface="Calibri" panose="020F0502020204030204" pitchFamily="34" charset="0"/>
              </a:rPr>
              <a:t>Ciasteczka stron trzecich– pochodzą z serwerów firm zewnętrznych. Pozwalają na dostosowanie reklam, które będą się wyświetlały. Pliki </a:t>
            </a:r>
            <a:r>
              <a:rPr lang="pl-PL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cookies</a:t>
            </a:r>
            <a:r>
              <a:rPr lang="pl-PL" sz="1400" dirty="0">
                <a:latin typeface="Calibri" panose="020F0502020204030204" pitchFamily="34" charset="0"/>
                <a:cs typeface="Calibri" panose="020F0502020204030204" pitchFamily="34" charset="0"/>
              </a:rPr>
              <a:t> tego rodzaju pozwalają również operatorom stron internetowych na zbieranie danych statystycznych.</a:t>
            </a:r>
          </a:p>
        </p:txBody>
      </p:sp>
      <p:sp>
        <p:nvSpPr>
          <p:cNvPr id="10" name="Objaśnienie prostokątne zaokrąglone 9"/>
          <p:cNvSpPr/>
          <p:nvPr/>
        </p:nvSpPr>
        <p:spPr>
          <a:xfrm>
            <a:off x="816243" y="7877533"/>
            <a:ext cx="5682615" cy="754919"/>
          </a:xfrm>
          <a:prstGeom prst="wedgeRoundRectCallout">
            <a:avLst>
              <a:gd name="adj1" fmla="val 38847"/>
              <a:gd name="adj2" fmla="val 65279"/>
              <a:gd name="adj3" fmla="val 16667"/>
            </a:avLst>
          </a:prstGeom>
          <a:solidFill>
            <a:sysClr val="window" lastClr="FFFFFF"/>
          </a:solidFill>
          <a:ln w="25400" cap="flat" cmpd="sng" algn="ctr">
            <a:solidFill>
              <a:srgbClr val="1B3E62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pl-PL" sz="1400" dirty="0">
                <a:latin typeface="Calibri" panose="020F0502020204030204" pitchFamily="34" charset="0"/>
                <a:cs typeface="Calibri" panose="020F0502020204030204" pitchFamily="34" charset="0"/>
              </a:rPr>
              <a:t>Ciasteczka administratora -  to pliki należące do odwiedzanej strony internetowej. Tylko ta strona internetowa może je odczytać. </a:t>
            </a: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2721935"/>
            <a:ext cx="75596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816244" y="3424561"/>
            <a:ext cx="5522867" cy="1010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10156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Ciasteczka sesyjne – są przechowywane w pamięci przeglądarki tylko do czasu zakończenia konkretnej sesji. Mogą być niezbędne do korzystania ze stron internetowych. </a:t>
            </a:r>
            <a:endParaRPr kumimoji="0" lang="pl-PL" altLang="pl-P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25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4871</TotalTime>
  <Words>107</Words>
  <Application>Microsoft Office PowerPoint</Application>
  <PresentationFormat>Niestandardowy</PresentationFormat>
  <Paragraphs>10</Paragraphs>
  <Slides>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DejaVu Sans</vt:lpstr>
      <vt:lpstr>Times New Roman</vt:lpstr>
      <vt:lpstr>Office Theme</vt:lpstr>
      <vt:lpstr>Warto wiedzieć… Cookies czyli ciasteczka  Czym je się internetowe ciasteczka?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subject/>
  <dc:creator>Tomasz Naumann</dc:creator>
  <dc:description/>
  <cp:lastModifiedBy>Tomasz Naumann</cp:lastModifiedBy>
  <cp:revision>183</cp:revision>
  <cp:lastPrinted>2023-02-01T11:32:40Z</cp:lastPrinted>
  <dcterms:created xsi:type="dcterms:W3CDTF">2020-04-17T08:43:59Z</dcterms:created>
  <dcterms:modified xsi:type="dcterms:W3CDTF">2023-04-18T09:09:52Z</dcterms:modified>
  <dc:language>pl-PL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Niestandardowy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