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0_F8195B34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75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316" r:id="rId12"/>
    <p:sldId id="317" r:id="rId13"/>
    <p:sldId id="318" r:id="rId14"/>
    <p:sldId id="320" r:id="rId15"/>
    <p:sldId id="319" r:id="rId16"/>
    <p:sldId id="265" r:id="rId17"/>
    <p:sldId id="288" r:id="rId18"/>
    <p:sldId id="289" r:id="rId19"/>
    <p:sldId id="271" r:id="rId20"/>
    <p:sldId id="287" r:id="rId21"/>
    <p:sldId id="272" r:id="rId22"/>
  </p:sldIdLst>
  <p:sldSz cx="18288000" cy="10287000"/>
  <p:notesSz cx="6858000" cy="9144000"/>
  <p:embeddedFontLst>
    <p:embeddedFont>
      <p:font typeface="Assistant Regular" panose="020B0604020202020204" charset="-79"/>
      <p:regular r:id="rId24"/>
    </p:embeddedFont>
    <p:embeddedFont>
      <p:font typeface="Open Sauce Bold" panose="020B0604020202020204" charset="0"/>
      <p:regular r:id="rId25"/>
    </p:embeddedFont>
    <p:embeddedFont>
      <p:font typeface="Open Sauce" panose="020B0604020202020204" charset="0"/>
      <p:regular r:id="rId26"/>
    </p:embeddedFont>
    <p:embeddedFont>
      <p:font typeface="Open Sauce Light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ssistant Regular Bold" panose="020B0604020202020204" charset="-79"/>
      <p:regular r:id="rId32"/>
    </p:embeddedFont>
    <p:embeddedFont>
      <p:font typeface="Assistant Bold" panose="020B0604020202020204" charset="-79"/>
      <p:regular r:id="rId33"/>
    </p:embeddedFont>
    <p:embeddedFont>
      <p:font typeface="Open Sauce SemiBold Bold" panose="020B0604020202020204" charset="0"/>
      <p:regular r:id="rId34"/>
    </p:embeddedFont>
    <p:embeddedFont>
      <p:font typeface="Arimo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188C5C-AEBD-FC8D-58F4-680E091257E5}" name="WSSE Szczecin - Monika Sawicz" initials="WSMS" userId="WSSE Szczecin - Monika Sawicz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7" d="100"/>
          <a:sy n="77" d="100"/>
        </p:scale>
        <p:origin x="-35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comments/modernComment_140_F8195B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BFADCF-5A2A-45FF-83F6-5C380654BCDA}" authorId="{EA188C5C-AEBD-FC8D-58F4-680E091257E5}" created="2022-09-01T11:39:18.754">
    <pc:sldMkLst xmlns:pc="http://schemas.microsoft.com/office/powerpoint/2013/main/command">
      <pc:docMk/>
      <pc:sldMk cId="4162411316" sldId="320"/>
    </pc:sldMkLst>
    <p188:txBody>
      <a:bodyPr/>
      <a:lstStyle/>
      <a:p>
        <a:r>
          <a:rPr lang="pl-PL"/>
          <a:t>Wstawiono treść o ospie wietrznej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77F1C-04D3-45F5-A5F9-BAABD8C8976A}" type="datetimeFigureOut">
              <a:rPr lang="pl-PL" smtClean="0"/>
              <a:t>20.02.2024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D8386-D116-41A1-9D83-B4B8555605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96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D8386-D116-41A1-9D83-B4B85556053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91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15545739" cy="513616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4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0_F8195B3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13809"/>
            <a:ext cx="18288000" cy="9575"/>
          </a:xfrm>
          <a:prstGeom prst="rect">
            <a:avLst/>
          </a:prstGeom>
          <a:solidFill>
            <a:srgbClr val="FEFFFF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rot="-5400000">
            <a:off x="586787" y="400050"/>
            <a:ext cx="63520" cy="1237093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6770298" y="8769298"/>
            <a:ext cx="489002" cy="489002"/>
            <a:chOff x="0" y="0"/>
            <a:chExt cx="652003" cy="652003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E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7530" y="139564"/>
            <a:ext cx="1031335" cy="10223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3164" r="10000"/>
          <a:stretch>
            <a:fillRect/>
          </a:stretch>
        </p:blipFill>
        <p:spPr>
          <a:xfrm>
            <a:off x="9931279" y="0"/>
            <a:ext cx="11132514" cy="10287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1857668"/>
            <a:ext cx="8336005" cy="6560125"/>
            <a:chOff x="0" y="-19050"/>
            <a:chExt cx="11114673" cy="8746832"/>
          </a:xfrm>
        </p:grpSpPr>
        <p:sp>
          <p:nvSpPr>
            <p:cNvPr id="11" name="TextBox 11"/>
            <p:cNvSpPr txBox="1"/>
            <p:nvPr/>
          </p:nvSpPr>
          <p:spPr>
            <a:xfrm>
              <a:off x="1" y="-19050"/>
              <a:ext cx="11114672" cy="486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9728"/>
              <a:ext cx="11114673" cy="6771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</a:pP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Wojewódzki program higieny </a:t>
              </a:r>
              <a:endParaRPr lang="pl-PL" sz="3200" spc="60" dirty="0">
                <a:solidFill>
                  <a:srgbClr val="FEFFFF"/>
                </a:solidFill>
                <a:latin typeface="Telegraf"/>
              </a:endParaRPr>
            </a:p>
            <a:p>
              <a:pPr algn="ctr">
                <a:lnSpc>
                  <a:spcPts val="6600"/>
                </a:lnSpc>
              </a:pP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i profilaktyki wybranych chorób </a:t>
              </a: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zakaźnych </a:t>
              </a: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 dla uczniów I-III </a:t>
              </a:r>
              <a:r>
                <a:rPr lang="en-US" sz="3200" spc="60" dirty="0" err="1">
                  <a:solidFill>
                    <a:srgbClr val="FEFFFF"/>
                  </a:solidFill>
                  <a:latin typeface="Telegraf"/>
                </a:rPr>
                <a:t>klas</a:t>
              </a: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 </a:t>
              </a:r>
              <a:endParaRPr lang="pl-PL" sz="3200" spc="60" smtClean="0">
                <a:solidFill>
                  <a:srgbClr val="FEFFFF"/>
                </a:solidFill>
                <a:latin typeface="Telegraf"/>
              </a:endParaRPr>
            </a:p>
            <a:p>
              <a:pPr algn="ctr">
                <a:lnSpc>
                  <a:spcPts val="6600"/>
                </a:lnSpc>
              </a:pPr>
              <a:r>
                <a:rPr lang="en-US" sz="3200" spc="60" smtClean="0">
                  <a:solidFill>
                    <a:srgbClr val="FEFFFF"/>
                  </a:solidFill>
                  <a:latin typeface="Telegraf"/>
                </a:rPr>
                <a:t>szkoły</a:t>
              </a:r>
              <a:r>
                <a:rPr lang="en-US" sz="3200" spc="60" dirty="0" smtClean="0">
                  <a:solidFill>
                    <a:srgbClr val="FEFFFF"/>
                  </a:solidFill>
                  <a:latin typeface="Telegraf"/>
                </a:rPr>
                <a:t> </a:t>
              </a:r>
              <a:r>
                <a:rPr lang="en-US" sz="3200" spc="60" dirty="0" err="1">
                  <a:solidFill>
                    <a:srgbClr val="FEFFFF"/>
                  </a:solidFill>
                  <a:latin typeface="Telegraf"/>
                </a:rPr>
                <a:t>podsta</a:t>
              </a: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w</a:t>
              </a:r>
              <a:r>
                <a:rPr lang="en-US" sz="3200" spc="60" dirty="0" err="1">
                  <a:solidFill>
                    <a:srgbClr val="FEFFFF"/>
                  </a:solidFill>
                  <a:latin typeface="Telegraf"/>
                </a:rPr>
                <a:t>owej</a:t>
              </a: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 </a:t>
              </a: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/>
              </a:r>
              <a:br>
                <a:rPr lang="pl-PL" sz="3200" spc="60" dirty="0">
                  <a:solidFill>
                    <a:srgbClr val="FEFFFF"/>
                  </a:solidFill>
                  <a:latin typeface="Telegraf"/>
                </a:rPr>
              </a:br>
              <a:r>
                <a:rPr lang="pl-PL" sz="3200" spc="60" dirty="0" err="1">
                  <a:solidFill>
                    <a:srgbClr val="FEFFFF"/>
                  </a:solidFill>
                  <a:latin typeface="Telegraf"/>
                </a:rPr>
                <a:t>pt</a:t>
              </a: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: </a:t>
              </a:r>
              <a:br>
                <a:rPr lang="pl-PL" sz="3200" spc="60" dirty="0">
                  <a:solidFill>
                    <a:srgbClr val="FEFFFF"/>
                  </a:solidFill>
                  <a:latin typeface="Telegraf"/>
                </a:rPr>
              </a:b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Higiena naszą tarczą obronną</a:t>
              </a:r>
              <a:endParaRPr lang="en-US" sz="3200" spc="60" dirty="0">
                <a:solidFill>
                  <a:srgbClr val="FEFFFF"/>
                </a:solidFill>
                <a:latin typeface="Telegraf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222858"/>
              <a:ext cx="11114673" cy="504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en-US" sz="2100" b="1" spc="63" dirty="0">
                  <a:solidFill>
                    <a:srgbClr val="C0E8DF"/>
                  </a:solidFill>
                  <a:latin typeface="Assistant Regular"/>
                </a:rPr>
                <a:t>Wojewódzka Stacja Sanitarno-</a:t>
              </a:r>
              <a:r>
                <a:rPr lang="en-US" sz="2100" b="1" spc="63" dirty="0" err="1">
                  <a:solidFill>
                    <a:srgbClr val="C0E8DF"/>
                  </a:solidFill>
                  <a:latin typeface="Assistant Regular"/>
                </a:rPr>
                <a:t>Epidemi</a:t>
              </a:r>
              <a:r>
                <a:rPr lang="pl-PL" sz="2100" b="1" spc="63" dirty="0">
                  <a:solidFill>
                    <a:srgbClr val="C0E8DF"/>
                  </a:solidFill>
                  <a:latin typeface="Assistant Regular"/>
                </a:rPr>
                <a:t>o</a:t>
              </a:r>
              <a:r>
                <a:rPr lang="en-US" sz="2100" b="1" spc="63" dirty="0" err="1">
                  <a:solidFill>
                    <a:srgbClr val="C0E8DF"/>
                  </a:solidFill>
                  <a:latin typeface="Assistant Regular"/>
                </a:rPr>
                <a:t>logiczna</a:t>
              </a:r>
              <a:r>
                <a:rPr lang="en-US" sz="2100" b="1" spc="63" dirty="0">
                  <a:solidFill>
                    <a:srgbClr val="C0E8DF"/>
                  </a:solidFill>
                  <a:latin typeface="Assistant Regular"/>
                </a:rPr>
                <a:t> w </a:t>
              </a:r>
              <a:r>
                <a:rPr lang="en-US" sz="2100" b="1" spc="63" dirty="0" err="1">
                  <a:solidFill>
                    <a:srgbClr val="C0E8DF"/>
                  </a:solidFill>
                  <a:latin typeface="Assistant Regular"/>
                </a:rPr>
                <a:t>Szczecinie</a:t>
              </a:r>
              <a:endParaRPr lang="pl-PL" sz="2100" b="1" spc="63" dirty="0">
                <a:solidFill>
                  <a:srgbClr val="C0E8DF"/>
                </a:solidFill>
                <a:latin typeface="Assistant Regular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b="907"/>
          <a:stretch>
            <a:fillRect/>
          </a:stretch>
        </p:blipFill>
        <p:spPr>
          <a:xfrm>
            <a:off x="8227238" y="158787"/>
            <a:ext cx="10060762" cy="99694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95542" y="3197856"/>
            <a:ext cx="5477044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>
                <a:solidFill>
                  <a:srgbClr val="FEFFFF"/>
                </a:solidFill>
                <a:latin typeface="Telegraf"/>
              </a:rPr>
              <a:t>Profilaktyka Grypy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146A2740-52F7-4A9D-A401-695C88CBEED9}"/>
              </a:ext>
            </a:extLst>
          </p:cNvPr>
          <p:cNvSpPr txBox="1"/>
          <p:nvPr/>
        </p:nvSpPr>
        <p:spPr>
          <a:xfrm>
            <a:off x="9770682" y="547687"/>
            <a:ext cx="7260015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75">
                <a:latin typeface="+mj-lt"/>
                <a:ea typeface="+mj-ea"/>
                <a:cs typeface="+mj-cs"/>
              </a:rPr>
              <a:t>Odra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531870D-EC43-4913-B58B-5F5C157C2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6" r="33351"/>
          <a:stretch/>
        </p:blipFill>
        <p:spPr>
          <a:xfrm>
            <a:off x="20" y="10"/>
            <a:ext cx="9174833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C794D38-1A70-4F55-A08D-E12754A22F0A}"/>
              </a:ext>
            </a:extLst>
          </p:cNvPr>
          <p:cNvSpPr txBox="1"/>
          <p:nvPr/>
        </p:nvSpPr>
        <p:spPr>
          <a:xfrm>
            <a:off x="9770682" y="2324100"/>
            <a:ext cx="8060117" cy="6941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ODRA jest </a:t>
            </a:r>
            <a:r>
              <a:rPr lang="en-US" sz="1600" dirty="0" err="1"/>
              <a:t>ciężką</a:t>
            </a:r>
            <a:r>
              <a:rPr lang="en-US" sz="1600" dirty="0"/>
              <a:t> </a:t>
            </a:r>
            <a:r>
              <a:rPr lang="en-US" sz="1600" dirty="0" err="1"/>
              <a:t>wirusową</a:t>
            </a:r>
            <a:r>
              <a:rPr lang="en-US" sz="1600" dirty="0"/>
              <a:t> </a:t>
            </a:r>
            <a:r>
              <a:rPr lang="en-US" sz="1600" dirty="0" err="1"/>
              <a:t>chorobą</a:t>
            </a:r>
            <a:r>
              <a:rPr lang="en-US" sz="1600" dirty="0"/>
              <a:t> </a:t>
            </a:r>
            <a:r>
              <a:rPr lang="en-US" sz="1600" dirty="0" err="1"/>
              <a:t>zakaźną</a:t>
            </a:r>
            <a:r>
              <a:rPr lang="en-US" sz="1600" dirty="0"/>
              <a:t> </a:t>
            </a:r>
            <a:r>
              <a:rPr lang="en-US" sz="1600" dirty="0" err="1"/>
              <a:t>wieku</a:t>
            </a:r>
            <a:r>
              <a:rPr lang="en-US" sz="1600" dirty="0"/>
              <a:t> </a:t>
            </a:r>
            <a:r>
              <a:rPr lang="en-US" sz="1600" dirty="0" err="1"/>
              <a:t>dziecięcego</a:t>
            </a:r>
            <a:r>
              <a:rPr lang="en-US" sz="1600" dirty="0"/>
              <a:t>, </a:t>
            </a:r>
            <a:r>
              <a:rPr lang="en-US" sz="1600" dirty="0" err="1"/>
              <a:t>która</a:t>
            </a:r>
            <a:r>
              <a:rPr lang="en-US" sz="1600" dirty="0"/>
              <a:t> </a:t>
            </a:r>
            <a:r>
              <a:rPr lang="en-US" sz="1600" dirty="0" err="1"/>
              <a:t>łatwo</a:t>
            </a:r>
            <a:r>
              <a:rPr lang="en-US" sz="1600" dirty="0"/>
              <a:t> się </a:t>
            </a:r>
            <a:r>
              <a:rPr lang="en-US" sz="1600" dirty="0" err="1"/>
              <a:t>rozprzestrzenia</a:t>
            </a:r>
            <a:r>
              <a:rPr lang="en-US" sz="1600" dirty="0"/>
              <a:t> </a:t>
            </a:r>
            <a:r>
              <a:rPr lang="en-US" sz="1600" dirty="0" err="1"/>
              <a:t>wśród</a:t>
            </a:r>
            <a:r>
              <a:rPr lang="en-US" sz="1600" dirty="0"/>
              <a:t> nieuodpornionych  </a:t>
            </a:r>
            <a:r>
              <a:rPr lang="en-US" sz="1600" dirty="0" err="1"/>
              <a:t>osób</a:t>
            </a:r>
            <a:r>
              <a:rPr lang="en-US" sz="1600" dirty="0"/>
              <a:t> w </a:t>
            </a:r>
            <a:r>
              <a:rPr lang="en-US" sz="1600" dirty="0" err="1"/>
              <a:t>każdym</a:t>
            </a:r>
            <a:r>
              <a:rPr lang="en-US" sz="1600" dirty="0"/>
              <a:t> </a:t>
            </a:r>
            <a:r>
              <a:rPr lang="en-US" sz="1600" dirty="0" err="1"/>
              <a:t>wieku</a:t>
            </a:r>
            <a:r>
              <a:rPr lang="en-US" sz="1600" dirty="0"/>
              <a:t> i może </a:t>
            </a:r>
            <a:r>
              <a:rPr lang="en-US" sz="1600" dirty="0" err="1"/>
              <a:t>powodować</a:t>
            </a:r>
            <a:r>
              <a:rPr lang="en-US" sz="1600" dirty="0"/>
              <a:t> </a:t>
            </a:r>
            <a:r>
              <a:rPr lang="en-US" sz="1600" dirty="0" err="1"/>
              <a:t>epidemię</a:t>
            </a:r>
            <a:r>
              <a:rPr lang="en-US" sz="1600" dirty="0"/>
              <a:t>. Odra jest </a:t>
            </a:r>
            <a:r>
              <a:rPr lang="en-US" sz="1600" dirty="0" err="1"/>
              <a:t>bardzo</a:t>
            </a:r>
            <a:r>
              <a:rPr lang="en-US" sz="1600" dirty="0"/>
              <a:t> </a:t>
            </a:r>
            <a:r>
              <a:rPr lang="en-US" sz="1600" dirty="0" err="1"/>
              <a:t>zaraźliwą</a:t>
            </a:r>
            <a:r>
              <a:rPr lang="en-US" sz="1600" dirty="0"/>
              <a:t> </a:t>
            </a:r>
            <a:r>
              <a:rPr lang="en-US" sz="1600" dirty="0" err="1"/>
              <a:t>chorobą</a:t>
            </a:r>
            <a:r>
              <a:rPr lang="en-US" sz="1600" dirty="0"/>
              <a:t> – </a:t>
            </a:r>
            <a:r>
              <a:rPr lang="en-US" sz="1600" dirty="0" err="1"/>
              <a:t>jedna</a:t>
            </a:r>
            <a:r>
              <a:rPr lang="en-US" sz="1600" dirty="0"/>
              <a:t> </a:t>
            </a:r>
            <a:r>
              <a:rPr lang="en-US" sz="1600" dirty="0" err="1"/>
              <a:t>chora</a:t>
            </a:r>
            <a:r>
              <a:rPr lang="en-US" sz="1600" dirty="0"/>
              <a:t> </a:t>
            </a:r>
            <a:r>
              <a:rPr lang="en-US" sz="1600" dirty="0" err="1"/>
              <a:t>osoba</a:t>
            </a:r>
            <a:r>
              <a:rPr lang="en-US" sz="1600" dirty="0"/>
              <a:t> może </a:t>
            </a:r>
            <a:r>
              <a:rPr lang="en-US" sz="1600" dirty="0" err="1"/>
              <a:t>zakazić</a:t>
            </a:r>
            <a:r>
              <a:rPr lang="en-US" sz="1600" dirty="0"/>
              <a:t> 18 </a:t>
            </a:r>
            <a:r>
              <a:rPr lang="en-US" sz="1600" dirty="0" err="1"/>
              <a:t>osób</a:t>
            </a:r>
            <a:r>
              <a:rPr lang="en-US" sz="1600" dirty="0"/>
              <a:t> z </a:t>
            </a:r>
            <a:r>
              <a:rPr lang="en-US" sz="1600" dirty="0" err="1"/>
              <a:t>najbliższego</a:t>
            </a:r>
            <a:r>
              <a:rPr lang="en-US" sz="1600" dirty="0"/>
              <a:t> </a:t>
            </a:r>
            <a:r>
              <a:rPr lang="en-US" sz="1600" dirty="0" err="1"/>
              <a:t>otoczenia</a:t>
            </a:r>
            <a:r>
              <a:rPr lang="en-US" sz="1600" dirty="0"/>
              <a:t> 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Jak można zarazić się </a:t>
            </a:r>
            <a:r>
              <a:rPr lang="en-US" sz="1600" b="1" dirty="0" err="1"/>
              <a:t>odrą</a:t>
            </a:r>
            <a:r>
              <a:rPr lang="en-US" sz="1600" b="1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Źródłem</a:t>
            </a:r>
            <a:r>
              <a:rPr lang="en-US" sz="1600" dirty="0"/>
              <a:t> </a:t>
            </a:r>
            <a:r>
              <a:rPr lang="en-US" sz="1600" dirty="0" err="1"/>
              <a:t>zakażenia</a:t>
            </a:r>
            <a:r>
              <a:rPr lang="en-US" sz="1600" dirty="0"/>
              <a:t> jest </a:t>
            </a:r>
            <a:r>
              <a:rPr lang="en-US" sz="1600" dirty="0" err="1"/>
              <a:t>wyłącznie</a:t>
            </a:r>
            <a:r>
              <a:rPr lang="en-US" sz="1600" dirty="0"/>
              <a:t> </a:t>
            </a:r>
            <a:r>
              <a:rPr lang="en-US" sz="1600" dirty="0" err="1"/>
              <a:t>chory</a:t>
            </a:r>
            <a:r>
              <a:rPr lang="en-US" sz="1600" dirty="0"/>
              <a:t> </a:t>
            </a:r>
            <a:r>
              <a:rPr lang="en-US" sz="1600" dirty="0" err="1"/>
              <a:t>człowiek</a:t>
            </a:r>
            <a:r>
              <a:rPr lang="en-US" sz="1600" dirty="0"/>
              <a:t>. </a:t>
            </a:r>
            <a:r>
              <a:rPr lang="en-US" sz="1600" dirty="0" err="1"/>
              <a:t>Wirus</a:t>
            </a:r>
            <a:r>
              <a:rPr lang="en-US" sz="1600" dirty="0"/>
              <a:t> </a:t>
            </a:r>
            <a:r>
              <a:rPr lang="en-US" sz="1600" dirty="0" err="1"/>
              <a:t>szerzy</a:t>
            </a:r>
            <a:r>
              <a:rPr lang="en-US" sz="1600" dirty="0"/>
              <a:t> się </a:t>
            </a:r>
            <a:r>
              <a:rPr lang="en-US" sz="1600" dirty="0" err="1"/>
              <a:t>drogą</a:t>
            </a:r>
            <a:r>
              <a:rPr lang="en-US" sz="1600" dirty="0"/>
              <a:t> </a:t>
            </a:r>
            <a:r>
              <a:rPr lang="en-US" sz="1600" dirty="0" err="1"/>
              <a:t>kropelkową</a:t>
            </a:r>
            <a:r>
              <a:rPr lang="en-US" sz="1600" dirty="0"/>
              <a:t> (</a:t>
            </a:r>
            <a:r>
              <a:rPr lang="en-US" sz="1600" dirty="0" err="1"/>
              <a:t>katar</a:t>
            </a:r>
            <a:r>
              <a:rPr lang="en-US" sz="1600" dirty="0"/>
              <a:t>, </a:t>
            </a:r>
            <a:r>
              <a:rPr lang="en-US" sz="1600" dirty="0" err="1"/>
              <a:t>kaszel</a:t>
            </a:r>
            <a:r>
              <a:rPr lang="en-US" sz="1600" dirty="0"/>
              <a:t>) </a:t>
            </a:r>
            <a:r>
              <a:rPr lang="en-US" sz="1600" dirty="0" err="1"/>
              <a:t>oraz</a:t>
            </a:r>
            <a:r>
              <a:rPr lang="en-US" sz="1600" dirty="0"/>
              <a:t> </a:t>
            </a:r>
            <a:r>
              <a:rPr lang="en-US" sz="1600" dirty="0" err="1"/>
              <a:t>powietrzno-pyłową</a:t>
            </a:r>
            <a:r>
              <a:rPr lang="en-US" sz="1600" dirty="0"/>
              <a:t> </a:t>
            </a:r>
            <a:r>
              <a:rPr lang="en-US" sz="1600" dirty="0" err="1"/>
              <a:t>lub</a:t>
            </a:r>
            <a:r>
              <a:rPr lang="en-US" sz="1600" dirty="0"/>
              <a:t> </a:t>
            </a:r>
            <a:r>
              <a:rPr lang="en-US" sz="1600" dirty="0" err="1"/>
              <a:t>poprzez</a:t>
            </a:r>
            <a:r>
              <a:rPr lang="en-US" sz="1600" dirty="0"/>
              <a:t> kontakt </a:t>
            </a:r>
            <a:r>
              <a:rPr lang="en-US" sz="1600" dirty="0" err="1"/>
              <a:t>bezpośredni</a:t>
            </a:r>
            <a:r>
              <a:rPr lang="en-US" sz="1600" dirty="0"/>
              <a:t> z </a:t>
            </a:r>
            <a:r>
              <a:rPr lang="en-US" sz="1600" dirty="0" err="1"/>
              <a:t>osobą</a:t>
            </a:r>
            <a:r>
              <a:rPr lang="en-US" sz="1600" dirty="0"/>
              <a:t> </a:t>
            </a:r>
            <a:r>
              <a:rPr lang="en-US" sz="1600" dirty="0" err="1"/>
              <a:t>chorą</a:t>
            </a:r>
            <a:r>
              <a:rPr lang="en-US" sz="1600" dirty="0"/>
              <a:t> w </a:t>
            </a:r>
            <a:r>
              <a:rPr lang="en-US" sz="1600" dirty="0" err="1"/>
              <a:t>okresie</a:t>
            </a:r>
            <a:r>
              <a:rPr lang="en-US" sz="1600" dirty="0"/>
              <a:t> </a:t>
            </a:r>
            <a:r>
              <a:rPr lang="en-US" sz="1600" dirty="0" err="1"/>
              <a:t>zaraźliwości</a:t>
            </a:r>
            <a:r>
              <a:rPr lang="en-US" sz="1600" dirty="0"/>
              <a:t> </a:t>
            </a:r>
            <a:r>
              <a:rPr lang="en-US" sz="1600" dirty="0" err="1"/>
              <a:t>tj</a:t>
            </a:r>
            <a:r>
              <a:rPr lang="en-US" sz="1600" dirty="0"/>
              <a:t>. w </a:t>
            </a:r>
            <a:r>
              <a:rPr lang="en-US" sz="1600" dirty="0" err="1"/>
              <a:t>okresie</a:t>
            </a:r>
            <a:r>
              <a:rPr lang="en-US" sz="1600" dirty="0"/>
              <a:t> ok. 4 </a:t>
            </a:r>
            <a:r>
              <a:rPr lang="en-US" sz="1600" dirty="0" err="1"/>
              <a:t>dni</a:t>
            </a:r>
            <a:r>
              <a:rPr lang="en-US" sz="1600" dirty="0"/>
              <a:t> </a:t>
            </a:r>
            <a:r>
              <a:rPr lang="en-US" sz="1600" dirty="0" err="1"/>
              <a:t>przed</a:t>
            </a:r>
            <a:r>
              <a:rPr lang="en-US" sz="1600" dirty="0"/>
              <a:t> i 4 </a:t>
            </a:r>
            <a:r>
              <a:rPr lang="en-US" sz="1600" dirty="0" err="1"/>
              <a:t>dni</a:t>
            </a:r>
            <a:r>
              <a:rPr lang="en-US" sz="1600" dirty="0"/>
              <a:t> po </a:t>
            </a:r>
            <a:r>
              <a:rPr lang="en-US" sz="1600" dirty="0" err="1"/>
              <a:t>wystąpieniu</a:t>
            </a:r>
            <a:r>
              <a:rPr lang="en-US" sz="1600" dirty="0"/>
              <a:t> </a:t>
            </a:r>
            <a:r>
              <a:rPr lang="en-US" sz="1600" dirty="0" err="1"/>
              <a:t>wysypki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Jakie są </a:t>
            </a:r>
            <a:r>
              <a:rPr lang="en-US" sz="1600" b="1" dirty="0" err="1"/>
              <a:t>objawy</a:t>
            </a:r>
            <a:r>
              <a:rPr lang="en-US" sz="1600" b="1" dirty="0"/>
              <a:t> </a:t>
            </a:r>
            <a:r>
              <a:rPr lang="en-US" sz="1600" b="1" dirty="0" err="1"/>
              <a:t>choroby</a:t>
            </a:r>
            <a:r>
              <a:rPr lang="en-US" sz="1600" b="1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Gorączka</a:t>
            </a:r>
            <a:r>
              <a:rPr lang="en-US" sz="1600" dirty="0"/>
              <a:t> (od 1 do 7 </a:t>
            </a:r>
            <a:r>
              <a:rPr lang="en-US" sz="1600" dirty="0" err="1"/>
              <a:t>dni</a:t>
            </a:r>
            <a:r>
              <a:rPr lang="en-US" sz="1600" dirty="0"/>
              <a:t>), </a:t>
            </a:r>
            <a:r>
              <a:rPr lang="en-US" sz="1600" dirty="0" err="1"/>
              <a:t>której</a:t>
            </a:r>
            <a:r>
              <a:rPr lang="en-US" sz="1600" dirty="0"/>
              <a:t> </a:t>
            </a:r>
            <a:r>
              <a:rPr lang="en-US" sz="1600" dirty="0" err="1"/>
              <a:t>towarzyszy</a:t>
            </a:r>
            <a:r>
              <a:rPr lang="en-US" sz="1600" dirty="0"/>
              <a:t> </a:t>
            </a:r>
            <a:r>
              <a:rPr lang="en-US" sz="1600" dirty="0" err="1"/>
              <a:t>jeden</a:t>
            </a:r>
            <a:r>
              <a:rPr lang="en-US" sz="1600" dirty="0"/>
              <a:t> z </a:t>
            </a:r>
            <a:r>
              <a:rPr lang="en-US" sz="1600" dirty="0" err="1"/>
              <a:t>następujących</a:t>
            </a:r>
            <a:r>
              <a:rPr lang="en-US" sz="1600" dirty="0"/>
              <a:t> </a:t>
            </a:r>
            <a:r>
              <a:rPr lang="en-US" sz="1600" dirty="0" err="1"/>
              <a:t>objawów</a:t>
            </a:r>
            <a:r>
              <a:rPr lang="en-US" sz="1600" dirty="0"/>
              <a:t>: </a:t>
            </a:r>
            <a:r>
              <a:rPr lang="en-US" sz="1600" dirty="0" err="1"/>
              <a:t>kaszel</a:t>
            </a:r>
            <a:r>
              <a:rPr lang="en-US" sz="1600" dirty="0"/>
              <a:t>, </a:t>
            </a:r>
            <a:r>
              <a:rPr lang="en-US" sz="1600" dirty="0" err="1"/>
              <a:t>nieżyt</a:t>
            </a:r>
            <a:r>
              <a:rPr lang="en-US" sz="1600" dirty="0"/>
              <a:t> </a:t>
            </a:r>
            <a:r>
              <a:rPr lang="en-US" sz="1600" dirty="0" err="1"/>
              <a:t>nosa</a:t>
            </a:r>
            <a:r>
              <a:rPr lang="en-US" sz="1600" dirty="0"/>
              <a:t>, </a:t>
            </a:r>
            <a:r>
              <a:rPr lang="en-US" sz="1600" dirty="0" err="1"/>
              <a:t>zapalenie</a:t>
            </a:r>
            <a:r>
              <a:rPr lang="en-US" sz="1600" dirty="0"/>
              <a:t> </a:t>
            </a:r>
            <a:r>
              <a:rPr lang="en-US" sz="1600" dirty="0" err="1"/>
              <a:t>spojówek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Grudkowo</a:t>
            </a:r>
            <a:r>
              <a:rPr lang="en-US" sz="1600" dirty="0"/>
              <a:t> - </a:t>
            </a:r>
            <a:r>
              <a:rPr lang="en-US" sz="1600" dirty="0" err="1"/>
              <a:t>plamista</a:t>
            </a:r>
            <a:r>
              <a:rPr lang="en-US" sz="1600" dirty="0"/>
              <a:t> </a:t>
            </a:r>
            <a:r>
              <a:rPr lang="en-US" sz="1600" dirty="0" err="1"/>
              <a:t>wysypka</a:t>
            </a:r>
            <a:r>
              <a:rPr lang="en-US" sz="1600" dirty="0"/>
              <a:t> (</a:t>
            </a:r>
            <a:r>
              <a:rPr lang="en-US" sz="1600" dirty="0" err="1"/>
              <a:t>najpierw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twarzy</a:t>
            </a:r>
            <a:r>
              <a:rPr lang="en-US" sz="1600" dirty="0"/>
              <a:t> i </a:t>
            </a:r>
            <a:r>
              <a:rPr lang="en-US" sz="1600" dirty="0" err="1"/>
              <a:t>szyi</a:t>
            </a:r>
            <a:r>
              <a:rPr lang="en-US" sz="1600" dirty="0"/>
              <a:t>, </a:t>
            </a:r>
            <a:r>
              <a:rPr lang="en-US" sz="1600" dirty="0" err="1"/>
              <a:t>następnie</a:t>
            </a:r>
            <a:r>
              <a:rPr lang="en-US" sz="1600" dirty="0"/>
              <a:t> </a:t>
            </a:r>
            <a:r>
              <a:rPr lang="en-US" sz="1600" dirty="0" err="1"/>
              <a:t>wysypka</a:t>
            </a:r>
            <a:r>
              <a:rPr lang="en-US" sz="1600" dirty="0"/>
              <a:t> </a:t>
            </a:r>
            <a:r>
              <a:rPr lang="en-US" sz="1600" dirty="0" err="1"/>
              <a:t>schodzi</a:t>
            </a:r>
            <a:r>
              <a:rPr lang="en-US" sz="1600" dirty="0"/>
              <a:t> z </a:t>
            </a:r>
            <a:r>
              <a:rPr lang="en-US" sz="1600" dirty="0" err="1"/>
              <a:t>głowy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tułów</a:t>
            </a:r>
            <a:r>
              <a:rPr lang="en-US" sz="1600" dirty="0"/>
              <a:t>),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Białe</a:t>
            </a:r>
            <a:r>
              <a:rPr lang="en-US" sz="1600" dirty="0"/>
              <a:t> </a:t>
            </a:r>
            <a:r>
              <a:rPr lang="en-US" sz="1600" dirty="0" err="1"/>
              <a:t>wykwity</a:t>
            </a:r>
            <a:r>
              <a:rPr lang="en-US" sz="1600" dirty="0"/>
              <a:t> w </a:t>
            </a:r>
            <a:r>
              <a:rPr lang="en-US" sz="1600" dirty="0" err="1"/>
              <a:t>jamie</a:t>
            </a:r>
            <a:r>
              <a:rPr lang="en-US" sz="1600" dirty="0"/>
              <a:t> </a:t>
            </a:r>
            <a:r>
              <a:rPr lang="en-US" sz="1600" dirty="0" err="1"/>
              <a:t>ustnej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Jak zapobiegać?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Najskuteczniejszą</a:t>
            </a:r>
            <a:r>
              <a:rPr lang="en-US" sz="1600" dirty="0"/>
              <a:t> </a:t>
            </a:r>
            <a:r>
              <a:rPr lang="en-US" sz="1600" dirty="0" err="1"/>
              <a:t>metodą</a:t>
            </a:r>
            <a:r>
              <a:rPr lang="en-US" sz="1600" dirty="0"/>
              <a:t> </a:t>
            </a:r>
            <a:r>
              <a:rPr lang="en-US" sz="1600" dirty="0" err="1"/>
              <a:t>profilaktyczną</a:t>
            </a:r>
            <a:r>
              <a:rPr lang="en-US" sz="1600" dirty="0"/>
              <a:t> są </a:t>
            </a:r>
            <a:r>
              <a:rPr lang="en-US" sz="1600" dirty="0" err="1"/>
              <a:t>szczepienia</a:t>
            </a:r>
            <a:r>
              <a:rPr lang="en-US" sz="1600" dirty="0"/>
              <a:t> </a:t>
            </a:r>
            <a:r>
              <a:rPr lang="en-US" sz="1600" dirty="0" err="1"/>
              <a:t>ochronne</a:t>
            </a:r>
            <a:r>
              <a:rPr lang="en-US" sz="1600" dirty="0"/>
              <a:t>. </a:t>
            </a:r>
            <a:r>
              <a:rPr lang="en-US" sz="1600" dirty="0" err="1"/>
              <a:t>Szczepienie</a:t>
            </a:r>
            <a:r>
              <a:rPr lang="en-US" sz="1600" dirty="0"/>
              <a:t> </a:t>
            </a:r>
            <a:r>
              <a:rPr lang="en-US" sz="1600" dirty="0" err="1"/>
              <a:t>przeciw</a:t>
            </a:r>
            <a:r>
              <a:rPr lang="en-US" sz="1600" dirty="0"/>
              <a:t> </a:t>
            </a:r>
            <a:r>
              <a:rPr lang="en-US" sz="1600" dirty="0" err="1"/>
              <a:t>odrze</a:t>
            </a:r>
            <a:r>
              <a:rPr lang="en-US" sz="1600" dirty="0"/>
              <a:t> </a:t>
            </a:r>
            <a:r>
              <a:rPr lang="en-US" sz="1600" dirty="0" err="1"/>
              <a:t>należy</a:t>
            </a:r>
            <a:r>
              <a:rPr lang="en-US" sz="1600" dirty="0"/>
              <a:t> do </a:t>
            </a:r>
            <a:r>
              <a:rPr lang="en-US" sz="1600" dirty="0" err="1"/>
              <a:t>szczepień</a:t>
            </a:r>
            <a:r>
              <a:rPr lang="en-US" sz="1600" dirty="0"/>
              <a:t> </a:t>
            </a:r>
            <a:r>
              <a:rPr lang="en-US" sz="1600" dirty="0" err="1"/>
              <a:t>obowiązkowych</a:t>
            </a:r>
            <a:r>
              <a:rPr lang="en-US" sz="1600" dirty="0"/>
              <a:t> (</a:t>
            </a:r>
            <a:r>
              <a:rPr lang="en-US" sz="1600" dirty="0" err="1"/>
              <a:t>bezpłatnych</a:t>
            </a:r>
            <a:r>
              <a:rPr lang="en-US" sz="1600" dirty="0"/>
              <a:t>) </a:t>
            </a:r>
            <a:r>
              <a:rPr lang="en-US" sz="1600" dirty="0" err="1"/>
              <a:t>podawanych</a:t>
            </a:r>
            <a:r>
              <a:rPr lang="en-US" sz="1600" dirty="0"/>
              <a:t> w </a:t>
            </a:r>
            <a:r>
              <a:rPr lang="en-US" sz="1600" dirty="0" err="1"/>
              <a:t>Polsce</a:t>
            </a:r>
            <a:r>
              <a:rPr lang="en-US" sz="1600" dirty="0"/>
              <a:t> w 13-15 </a:t>
            </a:r>
            <a:r>
              <a:rPr lang="en-US" sz="1600" dirty="0" err="1"/>
              <a:t>miesiącu</a:t>
            </a:r>
            <a:r>
              <a:rPr lang="en-US" sz="1600" dirty="0"/>
              <a:t> </a:t>
            </a:r>
            <a:r>
              <a:rPr lang="en-US" sz="1600" dirty="0" err="1"/>
              <a:t>życia</a:t>
            </a:r>
            <a:r>
              <a:rPr lang="en-US" sz="1600" dirty="0"/>
              <a:t>. Od 2019 </a:t>
            </a:r>
            <a:r>
              <a:rPr lang="en-US" sz="1600" dirty="0" err="1"/>
              <a:t>dawka</a:t>
            </a:r>
            <a:r>
              <a:rPr lang="en-US" sz="1600" dirty="0"/>
              <a:t> </a:t>
            </a:r>
            <a:r>
              <a:rPr lang="en-US" sz="1600" dirty="0" err="1"/>
              <a:t>przypominająca</a:t>
            </a:r>
            <a:r>
              <a:rPr lang="en-US" sz="1600" dirty="0"/>
              <a:t> jest </a:t>
            </a:r>
            <a:r>
              <a:rPr lang="en-US" sz="1600" dirty="0" err="1"/>
              <a:t>podawana</a:t>
            </a:r>
            <a:r>
              <a:rPr lang="en-US" sz="1600" dirty="0"/>
              <a:t> </a:t>
            </a:r>
            <a:r>
              <a:rPr lang="en-US" sz="1600" dirty="0" err="1"/>
              <a:t>już</a:t>
            </a:r>
            <a:r>
              <a:rPr lang="en-US" sz="1600" dirty="0"/>
              <a:t> w 6 </a:t>
            </a:r>
            <a:r>
              <a:rPr lang="en-US" sz="1600" dirty="0" err="1"/>
              <a:t>roku</a:t>
            </a:r>
            <a:r>
              <a:rPr lang="en-US" sz="1600" dirty="0"/>
              <a:t> </a:t>
            </a:r>
            <a:r>
              <a:rPr lang="en-US" sz="1600" dirty="0" err="1"/>
              <a:t>życia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 err="1"/>
              <a:t>Profilaktyka</a:t>
            </a:r>
            <a:r>
              <a:rPr lang="en-US" sz="1600" u="sng" dirty="0"/>
              <a:t> </a:t>
            </a:r>
            <a:r>
              <a:rPr lang="en-US" sz="1600" u="sng" dirty="0" err="1"/>
              <a:t>wspomagająca</a:t>
            </a:r>
            <a:r>
              <a:rPr lang="en-US" sz="1600" u="sng" dirty="0"/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Przestrzeganie</a:t>
            </a:r>
            <a:r>
              <a:rPr lang="en-US" sz="1600" dirty="0"/>
              <a:t> </a:t>
            </a:r>
            <a:r>
              <a:rPr lang="en-US" sz="1600" dirty="0" err="1"/>
              <a:t>podstawowych</a:t>
            </a:r>
            <a:r>
              <a:rPr lang="en-US" sz="1600" dirty="0"/>
              <a:t> </a:t>
            </a:r>
            <a:r>
              <a:rPr lang="en-US" sz="1600" dirty="0" err="1"/>
              <a:t>zasad</a:t>
            </a:r>
            <a:r>
              <a:rPr lang="en-US" sz="1600" dirty="0"/>
              <a:t> </a:t>
            </a:r>
            <a:r>
              <a:rPr lang="en-US" sz="1600" dirty="0" err="1"/>
              <a:t>higieny</a:t>
            </a:r>
            <a:r>
              <a:rPr lang="en-US" sz="1600" dirty="0"/>
              <a:t> (</a:t>
            </a:r>
            <a:r>
              <a:rPr lang="en-US" sz="1600" dirty="0" err="1"/>
              <a:t>częste</a:t>
            </a:r>
            <a:r>
              <a:rPr lang="en-US" sz="1600" dirty="0"/>
              <a:t> </a:t>
            </a:r>
            <a:r>
              <a:rPr lang="en-US" sz="1600" dirty="0" err="1"/>
              <a:t>mycie</a:t>
            </a:r>
            <a:r>
              <a:rPr lang="en-US" sz="1600" dirty="0"/>
              <a:t> i </a:t>
            </a:r>
            <a:r>
              <a:rPr lang="en-US" sz="1600" dirty="0" err="1"/>
              <a:t>dezynfekcja</a:t>
            </a:r>
            <a:r>
              <a:rPr lang="en-US" sz="1600" dirty="0"/>
              <a:t> </a:t>
            </a:r>
            <a:r>
              <a:rPr lang="en-US" sz="1600" dirty="0" err="1"/>
              <a:t>rąk</a:t>
            </a:r>
            <a:r>
              <a:rPr lang="en-US" sz="1600" dirty="0"/>
              <a:t>).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B9CBD3C6-8F0A-43ED-8F90-1EF49D63883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2400" y="7429500"/>
            <a:ext cx="4724400" cy="27325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algn="in">
            <a:solidFill>
              <a:srgbClr val="1F497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Szczepienia przeciw ODRZE</a:t>
            </a:r>
            <a:b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</a:b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 realizowane są w postaci </a:t>
            </a:r>
            <a:b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</a:b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skojarzonej ze szczepionką </a:t>
            </a:r>
            <a:b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</a:b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przeciw ŚWINCE i RÓŻYCZCE.</a:t>
            </a:r>
            <a:endParaRPr kumimoji="0" lang="pl-PL" altLang="pl-PL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6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BC99CB9-DDAD-44A2-8A1C-E3AF4E72DF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4053CBF-3932-45FF-8285-EE5146085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E751C04-BEA6-446B-A678-9C74819EB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-27345" y="-12250"/>
            <a:ext cx="7251105" cy="3732224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2625A013-D9BE-43C4-AF21-6F2B003EF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F7875715-EC2E-457F-851D-F6C817685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F7E41CC6-0C83-40EE-80BB-79394D9E9B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0603498-5DFE-4D26-BFB5-C9269C9BDB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146A2740-52F7-4A9D-A401-695C88CBEED9}"/>
              </a:ext>
            </a:extLst>
          </p:cNvPr>
          <p:cNvSpPr txBox="1"/>
          <p:nvPr/>
        </p:nvSpPr>
        <p:spPr>
          <a:xfrm>
            <a:off x="4541886" y="1486891"/>
            <a:ext cx="8632044" cy="275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spc="75">
                <a:solidFill>
                  <a:schemeClr val="tx2"/>
                </a:solidFill>
                <a:latin typeface="+mj-lt"/>
                <a:ea typeface="+mj-ea"/>
                <a:cs typeface="+mj-cs"/>
              </a:rPr>
              <a:t>Świnka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75C49C4-B629-4630-822D-49D74CC696FC}"/>
              </a:ext>
            </a:extLst>
          </p:cNvPr>
          <p:cNvSpPr txBox="1"/>
          <p:nvPr/>
        </p:nvSpPr>
        <p:spPr>
          <a:xfrm>
            <a:off x="4575618" y="4469004"/>
            <a:ext cx="10207182" cy="4941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ŚWINKA (</a:t>
            </a:r>
            <a:r>
              <a:rPr lang="en-US" sz="3200" dirty="0" err="1">
                <a:solidFill>
                  <a:schemeClr val="tx2"/>
                </a:solidFill>
              </a:rPr>
              <a:t>nagminne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zapalenie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ślinianek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przyusznych</a:t>
            </a:r>
            <a:r>
              <a:rPr lang="en-US" sz="3200" dirty="0">
                <a:solidFill>
                  <a:schemeClr val="tx2"/>
                </a:solidFill>
              </a:rPr>
              <a:t>)</a:t>
            </a:r>
            <a:r>
              <a:rPr lang="pl-PL" sz="3200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to </a:t>
            </a:r>
            <a:r>
              <a:rPr lang="en-US" sz="3200" dirty="0" err="1">
                <a:solidFill>
                  <a:schemeClr val="tx2"/>
                </a:solidFill>
              </a:rPr>
              <a:t>wirusowa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choroba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zakaźna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której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źródłem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zakażenia</a:t>
            </a:r>
            <a:r>
              <a:rPr lang="en-US" sz="3200" dirty="0">
                <a:solidFill>
                  <a:schemeClr val="tx2"/>
                </a:solidFill>
              </a:rPr>
              <a:t> jest </a:t>
            </a:r>
            <a:r>
              <a:rPr lang="en-US" sz="3200" dirty="0" err="1">
                <a:solidFill>
                  <a:schemeClr val="tx2"/>
                </a:solidFill>
              </a:rPr>
              <a:t>chory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człowiek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r>
              <a:rPr lang="en-US" sz="3200" dirty="0" err="1">
                <a:solidFill>
                  <a:schemeClr val="tx2"/>
                </a:solidFill>
              </a:rPr>
              <a:t>Infekcja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przenosi</a:t>
            </a:r>
            <a:r>
              <a:rPr lang="en-US" sz="3200" dirty="0">
                <a:solidFill>
                  <a:schemeClr val="tx2"/>
                </a:solidFill>
              </a:rPr>
              <a:t> się </a:t>
            </a:r>
            <a:r>
              <a:rPr lang="en-US" sz="3200" dirty="0" err="1">
                <a:solidFill>
                  <a:schemeClr val="tx2"/>
                </a:solidFill>
              </a:rPr>
              <a:t>drogą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kropelkową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lub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poprzez</a:t>
            </a:r>
            <a:r>
              <a:rPr lang="en-US" sz="3200" dirty="0">
                <a:solidFill>
                  <a:schemeClr val="tx2"/>
                </a:solidFill>
              </a:rPr>
              <a:t> kontakt z </a:t>
            </a:r>
            <a:r>
              <a:rPr lang="en-US" sz="3200" dirty="0" err="1">
                <a:solidFill>
                  <a:schemeClr val="tx2"/>
                </a:solidFill>
              </a:rPr>
              <a:t>przedmiotami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skażonymi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wydzieliną</a:t>
            </a:r>
            <a:r>
              <a:rPr lang="en-US" sz="3200" dirty="0">
                <a:solidFill>
                  <a:schemeClr val="tx2"/>
                </a:solidFill>
              </a:rPr>
              <a:t> z </a:t>
            </a:r>
            <a:r>
              <a:rPr lang="en-US" sz="3200" dirty="0" err="1">
                <a:solidFill>
                  <a:schemeClr val="tx2"/>
                </a:solidFill>
              </a:rPr>
              <a:t>gardła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chorej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osoby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r>
              <a:rPr lang="en-US" sz="3200" dirty="0" err="1">
                <a:solidFill>
                  <a:schemeClr val="tx2"/>
                </a:solidFill>
              </a:rPr>
              <a:t>Objawy</a:t>
            </a:r>
            <a:r>
              <a:rPr lang="en-US" sz="3200" dirty="0">
                <a:solidFill>
                  <a:schemeClr val="tx2"/>
                </a:solidFill>
              </a:rPr>
              <a:t> występują </a:t>
            </a:r>
            <a:r>
              <a:rPr lang="en-US" sz="3200" dirty="0" err="1">
                <a:solidFill>
                  <a:schemeClr val="tx2"/>
                </a:solidFill>
              </a:rPr>
              <a:t>zwykle</a:t>
            </a:r>
            <a:r>
              <a:rPr lang="en-US" sz="3200" dirty="0">
                <a:solidFill>
                  <a:schemeClr val="tx2"/>
                </a:solidFill>
              </a:rPr>
              <a:t> po 17-18 </a:t>
            </a:r>
            <a:r>
              <a:rPr lang="en-US" sz="3200" dirty="0" err="1">
                <a:solidFill>
                  <a:schemeClr val="tx2"/>
                </a:solidFill>
              </a:rPr>
              <a:t>dniach</a:t>
            </a:r>
            <a:r>
              <a:rPr lang="en-US" sz="3200" dirty="0">
                <a:solidFill>
                  <a:schemeClr val="tx2"/>
                </a:solidFill>
              </a:rPr>
              <a:t> od </a:t>
            </a:r>
            <a:r>
              <a:rPr lang="en-US" sz="3200" dirty="0" err="1">
                <a:solidFill>
                  <a:schemeClr val="tx2"/>
                </a:solidFill>
              </a:rPr>
              <a:t>infekcji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r>
              <a:rPr lang="en-US" sz="3200" dirty="0" err="1">
                <a:solidFill>
                  <a:schemeClr val="tx2"/>
                </a:solidFill>
              </a:rPr>
              <a:t>Pojawia</a:t>
            </a:r>
            <a:r>
              <a:rPr lang="en-US" sz="3200" dirty="0">
                <a:solidFill>
                  <a:schemeClr val="tx2"/>
                </a:solidFill>
              </a:rPr>
              <a:t> się </a:t>
            </a:r>
            <a:r>
              <a:rPr lang="en-US" sz="3200" dirty="0" err="1">
                <a:solidFill>
                  <a:schemeClr val="tx2"/>
                </a:solidFill>
              </a:rPr>
              <a:t>gorączka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złe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samopoczucie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obrzęk</a:t>
            </a:r>
            <a:r>
              <a:rPr lang="en-US" sz="3200" dirty="0">
                <a:solidFill>
                  <a:schemeClr val="tx2"/>
                </a:solidFill>
              </a:rPr>
              <a:t> i </a:t>
            </a:r>
            <a:r>
              <a:rPr lang="en-US" sz="3200" dirty="0" err="1">
                <a:solidFill>
                  <a:schemeClr val="tx2"/>
                </a:solidFill>
              </a:rPr>
              <a:t>bolesność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jednej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lub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obydwu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ślinianek</a:t>
            </a:r>
            <a:r>
              <a:rPr lang="pl-PL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przyusznych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Powikłania świnki występują częściej u chłopców i </a:t>
            </a:r>
            <a:r>
              <a:rPr lang="en-US" sz="3200" dirty="0" err="1">
                <a:solidFill>
                  <a:schemeClr val="tx2"/>
                </a:solidFill>
              </a:rPr>
              <a:t>mogą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prowadzić</a:t>
            </a:r>
            <a:r>
              <a:rPr lang="en-US" sz="3200" dirty="0">
                <a:solidFill>
                  <a:schemeClr val="tx2"/>
                </a:solidFill>
              </a:rPr>
              <a:t> do trwałych powikłań (m.in. bezpłodności, głuchoty).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63ACBA3-DEFD-4C6D-BBA0-64468FA99C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>
            <a:off x="13587412" y="6219465"/>
            <a:ext cx="4713600" cy="4075207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2F7819D-2B89-4D80-A1C3-8B318116BA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7065990-2350-41B3-858B-20EF8744F2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8DA7EC7-CAA0-4665-AA29-BFBA806ECA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132A14-489F-4CED-B626-2A1711C98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3401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7BF42CA-AD55-48B4-8949-C4DCA60A6A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6AE1D3D-3106-4CB2-AA7C-0C1642AC0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A31B6AF-B711-4CDB-8C2B-16E963DDC4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2205" y="0"/>
            <a:ext cx="8470460" cy="9724612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A818331-E13C-49C6-B98D-A60AD0E8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7C4629D-4AB7-48D4-A61B-1AE1837A78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D1E30050-9FC4-4CC7-8C0B-BF5EFD1064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E7E03733-50FD-49A6-B226-40F6A0AD45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A614510-A9F4-41B6-B78E-F49E390C7E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146A2740-52F7-4A9D-A401-695C88CBEED9}"/>
              </a:ext>
            </a:extLst>
          </p:cNvPr>
          <p:cNvSpPr txBox="1"/>
          <p:nvPr/>
        </p:nvSpPr>
        <p:spPr>
          <a:xfrm>
            <a:off x="1207008" y="3080461"/>
            <a:ext cx="5503741" cy="4140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spc="75">
                <a:solidFill>
                  <a:schemeClr val="tx2"/>
                </a:solidFill>
                <a:latin typeface="+mj-lt"/>
                <a:ea typeface="+mj-ea"/>
                <a:cs typeface="+mj-cs"/>
              </a:rPr>
              <a:t>Różyczka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715BA15-1353-46D1-9E9D-CAE1F0AC84FA}"/>
              </a:ext>
            </a:extLst>
          </p:cNvPr>
          <p:cNvSpPr txBox="1"/>
          <p:nvPr/>
        </p:nvSpPr>
        <p:spPr>
          <a:xfrm>
            <a:off x="9135861" y="1202799"/>
            <a:ext cx="7959126" cy="784595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RÓŻYCZKA jest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chorobą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zakaźną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wywoływaną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przez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wirus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który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jest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bardzo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zaraźliwy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Źródłem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jest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wyłącznie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różyczkę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człowiek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b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przenosi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drogą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kropelkową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przez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bezpośredni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kontakt z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chorym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b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a w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przypadku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zakażeń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wrodzonych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przez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łożysko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Najwięcej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zachorowań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notuje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późną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zimą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i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wczesną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wiosną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endParaRPr lang="en-US" sz="2300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U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dzieci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choroba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najczęściej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przebiega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łagodnie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często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bezobjawowo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Cięższy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przebieg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choroby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zdarza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 u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dorosłych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a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istotny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problem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stanowią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wirusem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w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czasie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życia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płodowego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>
                <a:solidFill>
                  <a:schemeClr val="tx2"/>
                </a:solidFill>
              </a:rPr>
              <a:t>kobiet </a:t>
            </a:r>
            <a:r>
              <a:rPr lang="en-US" sz="2300" b="1" dirty="0" err="1">
                <a:solidFill>
                  <a:schemeClr val="tx2"/>
                </a:solidFill>
              </a:rPr>
              <a:t>ciężarnych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wirus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endParaRPr lang="en-US" sz="2300" b="1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U nieuodpornionych może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wywołać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b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u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płodu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prowadząc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do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jego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obumarcia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lub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licznych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wad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rozwojowych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endParaRPr lang="en-US" sz="2300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Do 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objawów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zalicza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się: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nieżyt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górnych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dróg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oddechowych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(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zaczerwienienie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gardła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kaszel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katar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),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podwyższona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temperatura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silne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powiększenie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węzłów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chłonnych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za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uszami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i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potylicy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wysypka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(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najpierw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twarzy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następnie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zajmuje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całą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powierzchnię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ciała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).</a:t>
            </a:r>
            <a:endParaRPr lang="en-US" sz="230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327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146A2740-52F7-4A9D-A401-695C88CBEED9}"/>
              </a:ext>
            </a:extLst>
          </p:cNvPr>
          <p:cNvSpPr txBox="1"/>
          <p:nvPr/>
        </p:nvSpPr>
        <p:spPr>
          <a:xfrm>
            <a:off x="9770682" y="547687"/>
            <a:ext cx="7260015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4400" spc="75" dirty="0">
                <a:latin typeface="+mj-lt"/>
                <a:ea typeface="+mj-ea"/>
                <a:cs typeface="+mj-cs"/>
              </a:rPr>
              <a:t>Ospa wietrzna</a:t>
            </a:r>
            <a:endParaRPr lang="en-US" sz="4400" spc="75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C794D38-1A70-4F55-A08D-E12754A22F0A}"/>
              </a:ext>
            </a:extLst>
          </p:cNvPr>
          <p:cNvSpPr txBox="1"/>
          <p:nvPr/>
        </p:nvSpPr>
        <p:spPr>
          <a:xfrm>
            <a:off x="8991600" y="2400301"/>
            <a:ext cx="8915400" cy="6865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OSPA WIETRZNA jest ostrą chorobą zakaźną wywołaną przez wirus ospy wietrznej i półpaśca. Jest jedną z najbardziej zaraźliwych chorób zakaźnych.</a:t>
            </a: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Jak można zarazić </a:t>
            </a:r>
            <a:r>
              <a:rPr lang="en-US" sz="2000" b="1" dirty="0" err="1"/>
              <a:t>się</a:t>
            </a:r>
            <a:r>
              <a:rPr lang="en-US" sz="2000" b="1" dirty="0"/>
              <a:t> o</a:t>
            </a:r>
            <a:r>
              <a:rPr lang="pl-PL" sz="2000" b="1" dirty="0" err="1"/>
              <a:t>spą</a:t>
            </a:r>
            <a:r>
              <a:rPr lang="en-US" sz="2000" b="1" dirty="0"/>
              <a:t>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Najczęstszym źródłem zakażenia jest bezpośredni kontakt z chorym lub droga kropelkowa. Zakażenie szerzy się także przez kontakt z przedmiotami zanieczyszczonymi wydzielinami z dróg oddechowych chorej osoby.</a:t>
            </a: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Jakie są </a:t>
            </a:r>
            <a:r>
              <a:rPr lang="en-US" sz="2000" b="1" dirty="0" err="1"/>
              <a:t>objawy</a:t>
            </a:r>
            <a:r>
              <a:rPr lang="en-US" sz="2000" b="1" dirty="0"/>
              <a:t> </a:t>
            </a:r>
            <a:r>
              <a:rPr lang="en-US" sz="2000" b="1" dirty="0" err="1"/>
              <a:t>choroby</a:t>
            </a:r>
            <a:r>
              <a:rPr lang="en-US" sz="2000" b="1" dirty="0"/>
              <a:t>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swędząca wysypka grudkowo-pęcherzykowa na tułowiu, twarzy, owłosionej skórze głowy, kończynach, błonach śluzowych,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gorączka,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złe samopoczucie,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bóle głowy i mięśni,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powiększenie węzłów chłonnych.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Okres zakaźności trwa 1-2 dni przed i do 6 dni po pojawieniu się wysypki, praktycznie do przyschnięcia wszystkich pęcherzyków. Po przechorowaniu ospy wietrznej wirus pozostaje w organizmie w postaci utajonej. W sytuacji spadku odporności dochodzi do rozwoju </a:t>
            </a:r>
            <a:r>
              <a:rPr lang="pl-PL" sz="2000" b="1" dirty="0"/>
              <a:t>półpaśca</a:t>
            </a:r>
            <a:r>
              <a:rPr lang="pl-PL" sz="2000" dirty="0"/>
              <a:t>.</a:t>
            </a: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Jak zapobiegać?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Szczepionka przeciw ospie wietrznej zawiera żywy, osłabiony (</a:t>
            </a:r>
            <a:r>
              <a:rPr lang="pl-PL" sz="2000" dirty="0" err="1"/>
              <a:t>atenuowany</a:t>
            </a:r>
            <a:r>
              <a:rPr lang="pl-PL" sz="2000" dirty="0"/>
              <a:t>) szczep wirusa. Podajemy dwie dawki szczepionki. Szczepionka przeciw ospie wietrznej jest bezpieczna i dobrze tolerowana, rzadko  wywołuje niepożądane odczyny poszczepienne. </a:t>
            </a:r>
            <a:endParaRPr lang="pl-PL" sz="2000" u="sng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 err="1"/>
              <a:t>Profilaktyka</a:t>
            </a:r>
            <a:r>
              <a:rPr lang="en-US" sz="2000" u="sng" dirty="0"/>
              <a:t> </a:t>
            </a:r>
            <a:r>
              <a:rPr lang="en-US" sz="2000" u="sng" dirty="0" err="1"/>
              <a:t>wspomagająca</a:t>
            </a:r>
            <a:r>
              <a:rPr lang="en-US" sz="2000" u="sng" dirty="0"/>
              <a:t>: 
</a:t>
            </a:r>
            <a:r>
              <a:rPr lang="pl-PL" sz="2000" dirty="0"/>
              <a:t>Przestrzeganie podstawowych zasad higieny (częste mycie i dezynfekcja rąk).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5899903-EF04-C256-BF84-04DDF26BB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47687"/>
            <a:ext cx="85725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11316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674ECB23-EA92-4C16-9522-D20D49A2C0FC}"/>
              </a:ext>
            </a:extLst>
          </p:cNvPr>
          <p:cNvSpPr txBox="1"/>
          <p:nvPr/>
        </p:nvSpPr>
        <p:spPr>
          <a:xfrm>
            <a:off x="8839200" y="350106"/>
            <a:ext cx="7260015" cy="862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Odporność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zbiorowiskowa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Biznesmenów, Komunikacja, Skyline, City, Drapacze Chmur">
            <a:extLst>
              <a:ext uri="{FF2B5EF4-FFF2-40B4-BE49-F238E27FC236}">
                <a16:creationId xmlns:a16="http://schemas.microsoft.com/office/drawing/2014/main" xmlns="" id="{FE17EE31-1D2F-4EC6-999B-E0853909A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9118"/>
          <a:stretch/>
        </p:blipFill>
        <p:spPr bwMode="auto">
          <a:xfrm>
            <a:off x="20" y="10"/>
            <a:ext cx="9174833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939F65B-F765-4D92-946E-289F5ED86590}"/>
              </a:ext>
            </a:extLst>
          </p:cNvPr>
          <p:cNvSpPr txBox="1"/>
          <p:nvPr/>
        </p:nvSpPr>
        <p:spPr>
          <a:xfrm>
            <a:off x="9007027" y="1212119"/>
            <a:ext cx="7260015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zbiorowiskowa</a:t>
            </a:r>
            <a:r>
              <a:rPr lang="en-US" sz="2800" dirty="0"/>
              <a:t> (</a:t>
            </a:r>
            <a:r>
              <a:rPr lang="en-US" sz="2800" dirty="0" err="1"/>
              <a:t>inaczej</a:t>
            </a:r>
            <a:r>
              <a:rPr lang="en-US" sz="2800" dirty="0"/>
              <a:t> </a:t>
            </a: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populacyjna</a:t>
            </a:r>
            <a:r>
              <a:rPr lang="en-US" sz="2800" dirty="0"/>
              <a:t>, </a:t>
            </a: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stadna</a:t>
            </a:r>
            <a:r>
              <a:rPr lang="en-US" sz="2800" dirty="0"/>
              <a:t> </a:t>
            </a:r>
            <a:r>
              <a:rPr lang="en-US" sz="2800" dirty="0" err="1"/>
              <a:t>lub</a:t>
            </a:r>
            <a:r>
              <a:rPr lang="en-US" sz="2800" dirty="0"/>
              <a:t> </a:t>
            </a: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grupowa</a:t>
            </a:r>
            <a:r>
              <a:rPr lang="en-US" sz="2800" dirty="0"/>
              <a:t>) to </a:t>
            </a:r>
            <a:r>
              <a:rPr lang="en-US" sz="2800" dirty="0" err="1"/>
              <a:t>ochrona</a:t>
            </a:r>
            <a:r>
              <a:rPr lang="en-US" sz="2800" dirty="0"/>
              <a:t> </a:t>
            </a:r>
            <a:r>
              <a:rPr lang="en-US" sz="2800" dirty="0" err="1"/>
              <a:t>osób</a:t>
            </a:r>
            <a:r>
              <a:rPr lang="en-US" sz="2800" dirty="0"/>
              <a:t> nieuodpornionych w </a:t>
            </a:r>
            <a:r>
              <a:rPr lang="en-US" sz="2800" dirty="0" err="1"/>
              <a:t>wyniku</a:t>
            </a:r>
            <a:r>
              <a:rPr lang="en-US" sz="2800" dirty="0"/>
              <a:t> </a:t>
            </a:r>
            <a:r>
              <a:rPr lang="en-US" sz="2800" dirty="0" err="1"/>
              <a:t>zaszczepienia</a:t>
            </a:r>
            <a:r>
              <a:rPr lang="en-US" sz="2800" dirty="0"/>
              <a:t> </a:t>
            </a:r>
            <a:r>
              <a:rPr lang="en-US" sz="2800" dirty="0" err="1"/>
              <a:t>wysokiego</a:t>
            </a:r>
            <a:r>
              <a:rPr lang="en-US" sz="2800" dirty="0"/>
              <a:t> </a:t>
            </a:r>
            <a:r>
              <a:rPr lang="en-US" sz="2800" dirty="0" err="1"/>
              <a:t>odsetka</a:t>
            </a:r>
            <a:r>
              <a:rPr lang="en-US" sz="2800" dirty="0"/>
              <a:t> </a:t>
            </a:r>
            <a:r>
              <a:rPr lang="en-US" sz="2800" dirty="0" err="1"/>
              <a:t>społeczeństwa</a:t>
            </a:r>
            <a:r>
              <a:rPr lang="en-US" sz="2800" dirty="0"/>
              <a:t>. </a:t>
            </a:r>
            <a:r>
              <a:rPr lang="en-US" sz="2800" dirty="0" err="1"/>
              <a:t>Pojęcie</a:t>
            </a:r>
            <a:r>
              <a:rPr lang="en-US" sz="2800" dirty="0"/>
              <a:t> to </a:t>
            </a:r>
            <a:r>
              <a:rPr lang="en-US" sz="2800" dirty="0" err="1"/>
              <a:t>powstało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bazie</a:t>
            </a:r>
            <a:r>
              <a:rPr lang="en-US" sz="2800" dirty="0"/>
              <a:t> </a:t>
            </a:r>
            <a:r>
              <a:rPr lang="en-US" sz="2800" dirty="0" err="1"/>
              <a:t>obserwacji</a:t>
            </a:r>
            <a:r>
              <a:rPr lang="en-US" sz="2800" dirty="0"/>
              <a:t>, </a:t>
            </a:r>
            <a:r>
              <a:rPr lang="en-US" sz="2800" dirty="0" err="1"/>
              <a:t>że</a:t>
            </a:r>
            <a:r>
              <a:rPr lang="en-US" sz="2800" dirty="0"/>
              <a:t> </a:t>
            </a:r>
            <a:r>
              <a:rPr lang="en-US" sz="2800" dirty="0" err="1"/>
              <a:t>obecność</a:t>
            </a:r>
            <a:r>
              <a:rPr lang="en-US" sz="2800" dirty="0"/>
              <a:t> w </a:t>
            </a:r>
            <a:r>
              <a:rPr lang="en-US" sz="2800" dirty="0" err="1"/>
              <a:t>populacji</a:t>
            </a:r>
            <a:r>
              <a:rPr lang="en-US" sz="2800" dirty="0"/>
              <a:t> </a:t>
            </a:r>
            <a:r>
              <a:rPr lang="en-US" sz="2800" dirty="0" err="1"/>
              <a:t>osób</a:t>
            </a:r>
            <a:r>
              <a:rPr lang="en-US" sz="2800" dirty="0"/>
              <a:t> </a:t>
            </a:r>
            <a:r>
              <a:rPr lang="en-US" sz="2800" dirty="0" err="1"/>
              <a:t>uodpornionych</a:t>
            </a:r>
            <a:r>
              <a:rPr lang="en-US" sz="2800" dirty="0"/>
              <a:t> </a:t>
            </a:r>
            <a:r>
              <a:rPr lang="en-US" sz="2800" dirty="0" err="1"/>
              <a:t>przeciwko</a:t>
            </a:r>
            <a:r>
              <a:rPr lang="en-US" sz="2800" dirty="0"/>
              <a:t> </a:t>
            </a:r>
            <a:r>
              <a:rPr lang="en-US" sz="2800" dirty="0" err="1"/>
              <a:t>danej</a:t>
            </a:r>
            <a:r>
              <a:rPr lang="en-US" sz="2800" dirty="0"/>
              <a:t> </a:t>
            </a:r>
            <a:r>
              <a:rPr lang="en-US" sz="2800" dirty="0" err="1"/>
              <a:t>chorobie</a:t>
            </a:r>
            <a:r>
              <a:rPr lang="en-US" sz="2800" dirty="0"/>
              <a:t> </a:t>
            </a:r>
            <a:r>
              <a:rPr lang="en-US" sz="2800" dirty="0" err="1"/>
              <a:t>zmniejsza</a:t>
            </a:r>
            <a:r>
              <a:rPr lang="en-US" sz="2800" dirty="0"/>
              <a:t> </a:t>
            </a:r>
            <a:r>
              <a:rPr lang="en-US" sz="2800" dirty="0" err="1"/>
              <a:t>prawdopodobieństwo</a:t>
            </a:r>
            <a:r>
              <a:rPr lang="en-US" sz="2800" dirty="0"/>
              <a:t> </a:t>
            </a:r>
            <a:r>
              <a:rPr lang="en-US" sz="2800" dirty="0" err="1"/>
              <a:t>zachorowania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tę</a:t>
            </a:r>
            <a:r>
              <a:rPr lang="en-US" sz="2800" dirty="0"/>
              <a:t> </a:t>
            </a:r>
            <a:r>
              <a:rPr lang="en-US" sz="2800" dirty="0" err="1"/>
              <a:t>chorobę</a:t>
            </a:r>
            <a:r>
              <a:rPr lang="en-US" sz="2800" dirty="0"/>
              <a:t> </a:t>
            </a:r>
            <a:r>
              <a:rPr lang="en-US" sz="2800" dirty="0" err="1"/>
              <a:t>również</a:t>
            </a:r>
            <a:r>
              <a:rPr lang="en-US" sz="2800" dirty="0"/>
              <a:t> </a:t>
            </a:r>
            <a:r>
              <a:rPr lang="en-US" sz="2800" dirty="0" err="1"/>
              <a:t>osób</a:t>
            </a:r>
            <a:r>
              <a:rPr lang="en-US" sz="2800" dirty="0"/>
              <a:t> nieuodpornionych. </a:t>
            </a:r>
            <a:r>
              <a:rPr lang="en-US" sz="2800" dirty="0" err="1"/>
              <a:t>Pojęcie</a:t>
            </a:r>
            <a:r>
              <a:rPr lang="en-US" sz="2800" dirty="0"/>
              <a:t> to ma </a:t>
            </a:r>
            <a:r>
              <a:rPr lang="en-US" sz="2800" dirty="0" err="1"/>
              <a:t>zastosowanie</a:t>
            </a:r>
            <a:r>
              <a:rPr lang="en-US" sz="2800" dirty="0"/>
              <a:t> </a:t>
            </a:r>
            <a:r>
              <a:rPr lang="en-US" sz="2800" dirty="0" err="1"/>
              <a:t>dla</a:t>
            </a:r>
            <a:r>
              <a:rPr lang="en-US" sz="2800" dirty="0"/>
              <a:t> </a:t>
            </a:r>
            <a:r>
              <a:rPr lang="en-US" sz="2800" dirty="0" err="1"/>
              <a:t>chorób</a:t>
            </a:r>
            <a:r>
              <a:rPr lang="en-US" sz="2800" dirty="0"/>
              <a:t>, </a:t>
            </a:r>
            <a:r>
              <a:rPr lang="en-US" sz="2800" dirty="0" err="1"/>
              <a:t>które</a:t>
            </a:r>
            <a:r>
              <a:rPr lang="en-US" sz="2800" dirty="0"/>
              <a:t> </a:t>
            </a:r>
            <a:r>
              <a:rPr lang="en-US" sz="2800" dirty="0" err="1"/>
              <a:t>przenoszą</a:t>
            </a:r>
            <a:r>
              <a:rPr lang="en-US" sz="2800" dirty="0"/>
              <a:t> się z </a:t>
            </a:r>
            <a:r>
              <a:rPr lang="en-US" sz="2800" dirty="0" err="1"/>
              <a:t>człowieka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człowieka</a:t>
            </a:r>
            <a:r>
              <a:rPr lang="en-US" sz="2800" dirty="0"/>
              <a:t> (</a:t>
            </a:r>
            <a:r>
              <a:rPr lang="en-US" sz="2800" dirty="0" err="1"/>
              <a:t>nie</a:t>
            </a:r>
            <a:r>
              <a:rPr lang="en-US" sz="2800" dirty="0"/>
              <a:t> </a:t>
            </a:r>
            <a:r>
              <a:rPr lang="en-US" sz="2800" dirty="0" err="1"/>
              <a:t>dotyczy</a:t>
            </a:r>
            <a:r>
              <a:rPr lang="en-US" sz="2800" dirty="0"/>
              <a:t> </a:t>
            </a:r>
            <a:r>
              <a:rPr lang="en-US" sz="2800" dirty="0" err="1"/>
              <a:t>takich</a:t>
            </a:r>
            <a:r>
              <a:rPr lang="en-US" sz="2800" dirty="0"/>
              <a:t> </a:t>
            </a:r>
            <a:r>
              <a:rPr lang="en-US" sz="2800" dirty="0" err="1"/>
              <a:t>chorób</a:t>
            </a:r>
            <a:r>
              <a:rPr lang="en-US" sz="2800" dirty="0"/>
              <a:t> jak </a:t>
            </a:r>
            <a:r>
              <a:rPr lang="en-US" sz="2800" dirty="0" err="1"/>
              <a:t>tężec</a:t>
            </a:r>
            <a:r>
              <a:rPr lang="en-US" sz="2800" dirty="0"/>
              <a:t>, </a:t>
            </a:r>
            <a:r>
              <a:rPr lang="en-US" sz="2800" dirty="0" err="1"/>
              <a:t>kleszczowe</a:t>
            </a:r>
            <a:r>
              <a:rPr lang="en-US" sz="2800" dirty="0"/>
              <a:t> </a:t>
            </a:r>
            <a:r>
              <a:rPr lang="en-US" sz="2800" dirty="0" err="1"/>
              <a:t>zapalenie</a:t>
            </a:r>
            <a:r>
              <a:rPr lang="en-US" sz="2800" dirty="0"/>
              <a:t> </a:t>
            </a:r>
            <a:r>
              <a:rPr lang="en-US" sz="2800" dirty="0" err="1"/>
              <a:t>mózgu</a:t>
            </a:r>
            <a:r>
              <a:rPr lang="en-US" sz="2800" dirty="0"/>
              <a:t> </a:t>
            </a:r>
            <a:r>
              <a:rPr lang="en-US" sz="2800" dirty="0" err="1"/>
              <a:t>czy</a:t>
            </a:r>
            <a:r>
              <a:rPr lang="en-US" sz="2800" dirty="0"/>
              <a:t> </a:t>
            </a:r>
            <a:r>
              <a:rPr lang="en-US" sz="2800" dirty="0" err="1"/>
              <a:t>wścieklizna</a:t>
            </a:r>
            <a:r>
              <a:rPr lang="en-US" sz="2800" dirty="0"/>
              <a:t>).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239290B-0559-46F8-81A1-F847EFC9F536}"/>
              </a:ext>
            </a:extLst>
          </p:cNvPr>
          <p:cNvSpPr txBox="1"/>
          <p:nvPr/>
        </p:nvSpPr>
        <p:spPr>
          <a:xfrm>
            <a:off x="8001000" y="6481577"/>
            <a:ext cx="96287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l-PL" sz="2400" dirty="0"/>
              <a:t>Próg odporności zbiorowiskowej jest definiowany jako odsetek osób uodpornionych w populacji, po osiągnięciu którego liczba nowych zakażonych zaczyna się zmniejszać, zwykle wymaga 90-95% populacji odpornej. Jednak procentowy wskaźnik osób uodpornionych poprzez szczepienie ma różną wartość w zależności od choroby. Dla przykładu, w przypadku odry taki „próg bezpieczeństwa” wynosi aż 95%, dla krztuśca szacowany jest na  92-94%, błonicy i różyczki na 83-86%, świnki na 75-86%, co oznacza, że tyle osób w populacji musi być odpornych na daną chorobę, żeby nie doszło do zakażeń na większą skalę.</a:t>
            </a:r>
          </a:p>
        </p:txBody>
      </p:sp>
    </p:spTree>
    <p:extLst>
      <p:ext uri="{BB962C8B-B14F-4D97-AF65-F5344CB8AC3E}">
        <p14:creationId xmlns:p14="http://schemas.microsoft.com/office/powerpoint/2010/main" val="3416926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154598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97" r="397"/>
          <a:stretch>
            <a:fillRect/>
          </a:stretch>
        </p:blipFill>
        <p:spPr>
          <a:xfrm>
            <a:off x="7210690" y="3154598"/>
            <a:ext cx="11077310" cy="71324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847502" y="0"/>
            <a:ext cx="63520" cy="10287000"/>
            <a:chOff x="0" y="0"/>
            <a:chExt cx="84693" cy="13716000"/>
          </a:xfrm>
        </p:grpSpPr>
        <p:sp>
          <p:nvSpPr>
            <p:cNvPr id="5" name="AutoShape 5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542" b="542"/>
          <a:stretch>
            <a:fillRect/>
          </a:stretch>
        </p:blipFill>
        <p:spPr>
          <a:xfrm>
            <a:off x="0" y="3154598"/>
            <a:ext cx="7210690" cy="71324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97599" y="481924"/>
            <a:ext cx="8410541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254E72"/>
                </a:solidFill>
                <a:latin typeface="Telegraf"/>
              </a:rPr>
              <a:t>Zaszczep w sobie chęć szczepienia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84E8A6B-570C-43BD-A25E-985194A8C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2" b="12103"/>
          <a:stretch/>
        </p:blipFill>
        <p:spPr>
          <a:xfrm>
            <a:off x="-1" y="10"/>
            <a:ext cx="18287999" cy="10286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4CEAE84-1727-4A91-850F-8F322AA4138A}"/>
              </a:ext>
            </a:extLst>
          </p:cNvPr>
          <p:cNvSpPr txBox="1"/>
          <p:nvPr/>
        </p:nvSpPr>
        <p:spPr>
          <a:xfrm>
            <a:off x="1064172" y="2870925"/>
            <a:ext cx="6306205" cy="20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Rola szczepień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64D0C22-60B2-4620-AD15-CF2621B1B5D2}"/>
              </a:ext>
            </a:extLst>
          </p:cNvPr>
          <p:cNvSpPr txBox="1"/>
          <p:nvPr/>
        </p:nvSpPr>
        <p:spPr>
          <a:xfrm>
            <a:off x="788274" y="5126359"/>
            <a:ext cx="6889531" cy="392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dirty="0" err="1"/>
              <a:t>Dzięki</a:t>
            </a:r>
            <a:r>
              <a:rPr lang="en-US" sz="2700" b="1" dirty="0"/>
              <a:t> </a:t>
            </a:r>
            <a:r>
              <a:rPr lang="en-US" sz="2700" b="1" dirty="0" err="1"/>
              <a:t>szczepieniom</a:t>
            </a:r>
            <a:r>
              <a:rPr lang="en-US" sz="2700" b="1" dirty="0"/>
              <a:t> </a:t>
            </a:r>
            <a:r>
              <a:rPr lang="en-US" sz="2700" b="1" dirty="0" err="1"/>
              <a:t>udało</a:t>
            </a:r>
            <a:r>
              <a:rPr lang="en-US" sz="2700" b="1" dirty="0"/>
              <a:t> się </a:t>
            </a:r>
            <a:r>
              <a:rPr lang="en-US" sz="2700" b="1" dirty="0" err="1"/>
              <a:t>ograniczyć</a:t>
            </a:r>
            <a:r>
              <a:rPr lang="en-US" sz="2700" b="1" dirty="0"/>
              <a:t> w </a:t>
            </a:r>
            <a:r>
              <a:rPr lang="en-US" sz="2700" b="1" dirty="0" err="1"/>
              <a:t>Europie</a:t>
            </a:r>
            <a:r>
              <a:rPr lang="en-US" sz="2700" b="1" dirty="0"/>
              <a:t> </a:t>
            </a:r>
            <a:r>
              <a:rPr lang="en-US" sz="2700" b="1" dirty="0" err="1"/>
              <a:t>zachorowalność</a:t>
            </a:r>
            <a:r>
              <a:rPr lang="en-US" sz="2700" b="1" dirty="0"/>
              <a:t> </a:t>
            </a:r>
            <a:r>
              <a:rPr lang="en-US" sz="2700" b="1" dirty="0" err="1"/>
              <a:t>na</a:t>
            </a:r>
            <a:r>
              <a:rPr lang="en-US" sz="2700" b="1" dirty="0"/>
              <a:t> </a:t>
            </a:r>
            <a:r>
              <a:rPr lang="en-US" sz="2700" b="1" dirty="0" err="1"/>
              <a:t>śmiertelne</a:t>
            </a:r>
            <a:r>
              <a:rPr lang="en-US" sz="2700" b="1" dirty="0"/>
              <a:t> </a:t>
            </a:r>
            <a:r>
              <a:rPr lang="en-US" sz="2700" b="1" dirty="0" err="1"/>
              <a:t>choroby</a:t>
            </a:r>
            <a:r>
              <a:rPr lang="en-US" sz="2700" b="1" dirty="0"/>
              <a:t> </a:t>
            </a:r>
            <a:r>
              <a:rPr lang="en-US" sz="2700" b="1" dirty="0" err="1"/>
              <a:t>takie</a:t>
            </a:r>
            <a:r>
              <a:rPr lang="en-US" sz="2700" b="1" dirty="0"/>
              <a:t> jak: </a:t>
            </a:r>
            <a:r>
              <a:rPr lang="en-US" sz="2700" b="1" dirty="0" err="1"/>
              <a:t>błonica</a:t>
            </a:r>
            <a:r>
              <a:rPr lang="en-US" sz="2700" b="1" dirty="0"/>
              <a:t>, </a:t>
            </a:r>
            <a:r>
              <a:rPr lang="en-US" sz="2700" b="1" dirty="0" err="1"/>
              <a:t>odra</a:t>
            </a:r>
            <a:r>
              <a:rPr lang="en-US" sz="2700" b="1" dirty="0"/>
              <a:t>, polio </a:t>
            </a:r>
            <a:r>
              <a:rPr lang="en-US" sz="2700" b="1" dirty="0" err="1"/>
              <a:t>czy</a:t>
            </a:r>
            <a:r>
              <a:rPr lang="en-US" sz="2700" b="1" dirty="0"/>
              <a:t> </a:t>
            </a:r>
            <a:r>
              <a:rPr lang="en-US" sz="2700" b="1" dirty="0" err="1"/>
              <a:t>gruźlica</a:t>
            </a:r>
            <a:r>
              <a:rPr lang="en-US" sz="2700" b="1" dirty="0"/>
              <a:t>. </a:t>
            </a:r>
            <a:r>
              <a:rPr lang="en-US" sz="2700" b="1" dirty="0" err="1"/>
              <a:t>Tylko</a:t>
            </a:r>
            <a:r>
              <a:rPr lang="en-US" sz="2700" b="1" dirty="0"/>
              <a:t> </a:t>
            </a:r>
            <a:r>
              <a:rPr lang="en-US" sz="2700" b="1" dirty="0" err="1"/>
              <a:t>szczepionki</a:t>
            </a:r>
            <a:r>
              <a:rPr lang="en-US" sz="2700" b="1" dirty="0"/>
              <a:t> </a:t>
            </a:r>
            <a:r>
              <a:rPr lang="en-US" sz="2700" b="1" dirty="0" err="1"/>
              <a:t>dają</a:t>
            </a:r>
            <a:r>
              <a:rPr lang="en-US" sz="2700" b="1" dirty="0"/>
              <a:t> </a:t>
            </a:r>
            <a:r>
              <a:rPr lang="en-US" sz="2700" b="1" dirty="0" err="1"/>
              <a:t>gwarancję</a:t>
            </a:r>
            <a:r>
              <a:rPr lang="en-US" sz="2700" b="1" dirty="0"/>
              <a:t>, </a:t>
            </a:r>
            <a:r>
              <a:rPr lang="en-US" sz="2700" b="1" dirty="0" err="1"/>
              <a:t>że</a:t>
            </a:r>
            <a:r>
              <a:rPr lang="en-US" sz="2700" b="1" dirty="0"/>
              <a:t> </a:t>
            </a:r>
            <a:r>
              <a:rPr lang="en-US" sz="2700" b="1" dirty="0" err="1"/>
              <a:t>nie</a:t>
            </a:r>
            <a:r>
              <a:rPr lang="en-US" sz="2700" b="1" dirty="0"/>
              <a:t> </a:t>
            </a:r>
            <a:r>
              <a:rPr lang="en-US" sz="2700" b="1" dirty="0" err="1"/>
              <a:t>zachorujemy</a:t>
            </a:r>
            <a:r>
              <a:rPr lang="en-US" sz="2700" b="1" dirty="0"/>
              <a:t> </a:t>
            </a:r>
            <a:r>
              <a:rPr lang="en-US" sz="2700" b="1" dirty="0" err="1"/>
              <a:t>na</a:t>
            </a:r>
            <a:r>
              <a:rPr lang="en-US" sz="2700" b="1" dirty="0"/>
              <a:t> </a:t>
            </a:r>
            <a:r>
              <a:rPr lang="en-US" sz="2700" b="1" dirty="0" err="1"/>
              <a:t>daną</a:t>
            </a:r>
            <a:r>
              <a:rPr lang="en-US" sz="2700" b="1" dirty="0"/>
              <a:t> </a:t>
            </a:r>
            <a:r>
              <a:rPr lang="en-US" sz="2700" b="1" dirty="0" err="1"/>
              <a:t>chorobę</a:t>
            </a:r>
            <a:r>
              <a:rPr lang="en-US" sz="2700" b="1" dirty="0"/>
              <a:t> </a:t>
            </a:r>
            <a:r>
              <a:rPr lang="en-US" sz="2700" b="1" dirty="0" err="1"/>
              <a:t>lub</a:t>
            </a:r>
            <a:r>
              <a:rPr lang="en-US" sz="2700" b="1" dirty="0"/>
              <a:t> </a:t>
            </a:r>
            <a:r>
              <a:rPr lang="en-US" sz="2700" b="1" dirty="0" err="1"/>
              <a:t>przejdziemy</a:t>
            </a:r>
            <a:r>
              <a:rPr lang="en-US" sz="2700" b="1" dirty="0"/>
              <a:t> </a:t>
            </a:r>
            <a:r>
              <a:rPr lang="en-US" sz="2700" b="1" dirty="0" err="1"/>
              <a:t>ją</a:t>
            </a:r>
            <a:r>
              <a:rPr lang="en-US" sz="2700" b="1" dirty="0"/>
              <a:t> </a:t>
            </a:r>
            <a:r>
              <a:rPr lang="en-US" sz="2700" b="1" dirty="0" err="1"/>
              <a:t>łagodniej</a:t>
            </a:r>
            <a:r>
              <a:rPr lang="en-US" sz="2700" b="1" dirty="0"/>
              <a:t> i </a:t>
            </a:r>
            <a:r>
              <a:rPr lang="en-US" sz="2700" b="1" dirty="0" err="1"/>
              <a:t>obniżymy</a:t>
            </a:r>
            <a:r>
              <a:rPr lang="en-US" sz="2700" b="1" dirty="0"/>
              <a:t> </a:t>
            </a:r>
            <a:r>
              <a:rPr lang="en-US" sz="2700" b="1" dirty="0" err="1"/>
              <a:t>wręcz</a:t>
            </a:r>
            <a:r>
              <a:rPr lang="en-US" sz="2700" b="1" dirty="0"/>
              <a:t> do </a:t>
            </a:r>
            <a:r>
              <a:rPr lang="en-US" sz="2700" b="1" dirty="0" err="1"/>
              <a:t>zera</a:t>
            </a:r>
            <a:r>
              <a:rPr lang="en-US" sz="2700" b="1" dirty="0"/>
              <a:t> </a:t>
            </a:r>
            <a:r>
              <a:rPr lang="en-US" sz="2700" b="1" dirty="0" err="1"/>
              <a:t>ryzyko</a:t>
            </a:r>
            <a:r>
              <a:rPr lang="en-US" sz="2700" b="1" dirty="0"/>
              <a:t> </a:t>
            </a:r>
            <a:r>
              <a:rPr lang="en-US" sz="2700" b="1" dirty="0" err="1"/>
              <a:t>niebezpiecznych</a:t>
            </a:r>
            <a:r>
              <a:rPr lang="en-US" sz="2700" b="1" dirty="0"/>
              <a:t> powikłań. </a:t>
            </a:r>
            <a:r>
              <a:rPr lang="en-US" sz="2700" b="1" dirty="0" err="1"/>
              <a:t>Warto</a:t>
            </a:r>
            <a:r>
              <a:rPr lang="en-US" sz="2700" b="1" dirty="0"/>
              <a:t> </a:t>
            </a:r>
            <a:r>
              <a:rPr lang="en-US" sz="2700" b="1" dirty="0" err="1"/>
              <a:t>także</a:t>
            </a:r>
            <a:r>
              <a:rPr lang="en-US" sz="2700" b="1" dirty="0"/>
              <a:t> po </a:t>
            </a:r>
            <a:r>
              <a:rPr lang="en-US" sz="2700" b="1" dirty="0" err="1"/>
              <a:t>upływie</a:t>
            </a:r>
            <a:r>
              <a:rPr lang="en-US" sz="2700" b="1" dirty="0"/>
              <a:t> 20-30 </a:t>
            </a:r>
            <a:r>
              <a:rPr lang="en-US" sz="2700" b="1" dirty="0" err="1"/>
              <a:t>lat</a:t>
            </a:r>
            <a:r>
              <a:rPr lang="en-US" sz="2700" b="1" dirty="0"/>
              <a:t> </a:t>
            </a:r>
            <a:r>
              <a:rPr lang="en-US" sz="2700" b="1" dirty="0" err="1"/>
              <a:t>przyjąć</a:t>
            </a:r>
            <a:r>
              <a:rPr lang="en-US" sz="2700" b="1" dirty="0"/>
              <a:t> </a:t>
            </a:r>
            <a:r>
              <a:rPr lang="en-US" sz="2700" b="1" dirty="0" err="1"/>
              <a:t>tzw</a:t>
            </a:r>
            <a:r>
              <a:rPr lang="en-US" sz="2700" b="1" dirty="0"/>
              <a:t>. </a:t>
            </a:r>
            <a:r>
              <a:rPr lang="en-US" sz="2700" b="1" dirty="0" err="1"/>
              <a:t>dawkę</a:t>
            </a:r>
            <a:r>
              <a:rPr lang="en-US" sz="2700" b="1" dirty="0"/>
              <a:t> </a:t>
            </a:r>
            <a:r>
              <a:rPr lang="en-US" sz="2700" b="1" dirty="0" err="1"/>
              <a:t>przypominającą</a:t>
            </a:r>
            <a:r>
              <a:rPr lang="en-US" sz="27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7379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505326" y="481765"/>
            <a:ext cx="6498460" cy="9269328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34CD9C08-7B89-4B58-8998-29EACC1065EB}"/>
              </a:ext>
            </a:extLst>
          </p:cNvPr>
          <p:cNvSpPr txBox="1"/>
          <p:nvPr/>
        </p:nvSpPr>
        <p:spPr>
          <a:xfrm>
            <a:off x="1011355" y="1371600"/>
            <a:ext cx="5486400" cy="4331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Szczególnie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ważne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wykonywanie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obowiązkowych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szczepień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ochronnych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dzieci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młodzieży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18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życia</a:t>
            </a:r>
            <a:endParaRPr lang="pl-PL" sz="4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786689" y="5865400"/>
            <a:ext cx="388018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504470F-35DB-2B91-0998-E8D0871B7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634" y="1164026"/>
            <a:ext cx="11180221" cy="79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61237" cy="3429039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719578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5003" y="3429039"/>
            <a:ext cx="6857961" cy="68579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32964" y="0"/>
            <a:ext cx="6862816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25472" y="1413339"/>
            <a:ext cx="699755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254E72"/>
                </a:solidFill>
                <a:latin typeface="Telegraf"/>
              </a:rPr>
              <a:t>Profilaktyka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6594" y="0"/>
            <a:ext cx="63520" cy="10287000"/>
            <a:chOff x="0" y="0"/>
            <a:chExt cx="84693" cy="13716000"/>
          </a:xfrm>
        </p:grpSpPr>
        <p:sp>
          <p:nvSpPr>
            <p:cNvPr id="10" name="AutoShape 10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9712514" y="-93514"/>
            <a:ext cx="9002226" cy="10287000"/>
            <a:chOff x="0" y="0"/>
            <a:chExt cx="12002968" cy="137160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20820" r="20820"/>
            <a:stretch>
              <a:fillRect/>
            </a:stretch>
          </p:blipFill>
          <p:spPr>
            <a:xfrm>
              <a:off x="0" y="0"/>
              <a:ext cx="6001484" cy="68580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6244" r="6244"/>
            <a:stretch>
              <a:fillRect/>
            </a:stretch>
          </p:blipFill>
          <p:spPr>
            <a:xfrm>
              <a:off x="0" y="6858000"/>
              <a:ext cx="6001484" cy="68580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l="17183" r="17183"/>
            <a:stretch>
              <a:fillRect/>
            </a:stretch>
          </p:blipFill>
          <p:spPr>
            <a:xfrm>
              <a:off x="6001484" y="0"/>
              <a:ext cx="6001484" cy="1371600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6549088" y="1028700"/>
            <a:ext cx="710212" cy="513295"/>
            <a:chOff x="0" y="0"/>
            <a:chExt cx="946950" cy="68439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946950" cy="684393"/>
              <a:chOff x="0" y="0"/>
              <a:chExt cx="1726817" cy="124802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28087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1728087" h="1248029">
                    <a:moveTo>
                      <a:pt x="1174367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174367" y="0"/>
                    </a:lnTo>
                    <a:cubicBezTo>
                      <a:pt x="1480437" y="0"/>
                      <a:pt x="1728087" y="279415"/>
                      <a:pt x="1728087" y="624744"/>
                    </a:cubicBezTo>
                    <a:cubicBezTo>
                      <a:pt x="1726817" y="968640"/>
                      <a:pt x="1479167" y="1248029"/>
                      <a:pt x="1174367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311459" y="241158"/>
              <a:ext cx="324031" cy="202077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2435272" y="1125726"/>
            <a:ext cx="5323766" cy="832537"/>
            <a:chOff x="0" y="0"/>
            <a:chExt cx="7098355" cy="111004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098355" cy="1110049"/>
              <a:chOff x="0" y="0"/>
              <a:chExt cx="7980685" cy="124802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98195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54709" y="253961"/>
              <a:ext cx="618893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Cel</a:t>
              </a:r>
              <a:r>
                <a:rPr kumimoji="0" lang="pl-PL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 główny </a:t>
              </a:r>
              <a:r>
                <a:rPr kumimoji="0" lang="en-US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 Programu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8943975"/>
            <a:ext cx="40862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0" normalizeH="0" baseline="0" noProof="0">
                <a:ln>
                  <a:noFill/>
                </a:ln>
                <a:solidFill>
                  <a:srgbClr val="403F3F"/>
                </a:solidFill>
                <a:effectLst/>
                <a:uLnTx/>
                <a:uFillTx/>
                <a:latin typeface="Open Sauce Bold"/>
                <a:ea typeface="+mn-ea"/>
                <a:cs typeface="+mn-cs"/>
              </a:rPr>
              <a:t>04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86000" y="2324510"/>
            <a:ext cx="5323766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Osiągnięcie znaczącej</a:t>
            </a:r>
            <a:r>
              <a:rPr lang="pl-PL" sz="2000" b="1" spc="19" dirty="0">
                <a:solidFill>
                  <a:prstClr val="black"/>
                </a:solidFill>
                <a:latin typeface="Open Sauce Light"/>
              </a:rPr>
              <a:t> poprawy</a:t>
            </a:r>
            <a:r>
              <a:rPr kumimoji="0" lang="pl-PL" sz="2000" b="1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zachowań</a:t>
            </a:r>
            <a:r>
              <a:rPr lang="pl-PL" sz="2000" b="1" spc="19" dirty="0">
                <a:solidFill>
                  <a:prstClr val="black"/>
                </a:solidFill>
                <a:latin typeface="Open Sauce Light"/>
              </a:rPr>
              <a:t> higienicznych</a:t>
            </a:r>
            <a:r>
              <a:rPr kumimoji="0" lang="pl-PL" sz="2000" b="1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wśród najmłodszych  uczniów szkół podstawowych w</a:t>
            </a:r>
            <a:r>
              <a:rPr kumimoji="0" lang="pl-PL" sz="2000" b="1" i="0" u="none" strike="noStrike" kern="1200" cap="none" spc="19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obszarze profilaktyki chorób zakaźnych.</a:t>
            </a:r>
            <a:endParaRPr kumimoji="0" lang="en-US" sz="2000" b="1" i="0" u="none" strike="noStrike" kern="1200" cap="none" spc="1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 Light"/>
              <a:ea typeface="+mn-ea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905000" y="3924306"/>
            <a:ext cx="7104157" cy="7238997"/>
            <a:chOff x="-150107" y="-60528"/>
            <a:chExt cx="8017086" cy="1285220"/>
          </a:xfrm>
        </p:grpSpPr>
        <p:grpSp>
          <p:nvGrpSpPr>
            <p:cNvPr id="24" name="Group 24"/>
            <p:cNvGrpSpPr/>
            <p:nvPr/>
          </p:nvGrpSpPr>
          <p:grpSpPr>
            <a:xfrm>
              <a:off x="-150107" y="-60528"/>
              <a:ext cx="7223343" cy="199855"/>
              <a:chOff x="-168765" y="-68052"/>
              <a:chExt cx="8121209" cy="22469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168765" y="-68052"/>
                <a:ext cx="8121209" cy="224697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671420" y="-6414"/>
              <a:ext cx="719555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Cele szczegółowe</a:t>
              </a:r>
              <a:r>
                <a:rPr kumimoji="0" lang="en-US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 Pro</a:t>
              </a:r>
              <a:r>
                <a:rPr kumimoji="0" lang="pl-PL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gramu</a:t>
              </a:r>
              <a:endParaRPr kumimoji="0" lang="en-US" sz="3000" b="0" i="0" u="none" strike="noStrike" kern="1200" cap="none" spc="30" normalizeH="0" baseline="0" noProof="0" dirty="0">
                <a:ln>
                  <a:noFill/>
                </a:ln>
                <a:solidFill>
                  <a:srgbClr val="FFFFFB"/>
                </a:solidFill>
                <a:effectLst/>
                <a:uLnTx/>
                <a:uFillTx/>
                <a:latin typeface="Open Sauce Bold"/>
                <a:ea typeface="+mn-ea"/>
                <a:cs typeface="+mn-cs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381000" y="5405421"/>
            <a:ext cx="92633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Wzbogacenie wiedzy dzieci z dziedziny zdrowia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Wykształcenie postaw prozdrowotnych w kontekście profilaktyki chorób zakaźnych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Przyswojenie i wdrożenie prawidłowych przyzwyczajeń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>
                <a:solidFill>
                  <a:prstClr val="black"/>
                </a:solidFill>
                <a:latin typeface="Calibri"/>
              </a:rPr>
              <a:t>    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nawyków higieniczno- zdrowotnych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6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571500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Zadanie dla rodziców i dzieci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66800" y="1866900"/>
            <a:ext cx="15621000" cy="7620000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FFC000"/>
                </a:solidFill>
              </a:rPr>
              <a:t>Jak działa mydło na wirusa?</a:t>
            </a:r>
          </a:p>
          <a:p>
            <a:pPr marL="0" indent="0">
              <a:buNone/>
            </a:pPr>
            <a:endParaRPr lang="pl-PL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Instrukcja:</a:t>
            </a:r>
          </a:p>
          <a:p>
            <a:pPr marL="0" indent="0">
              <a:buNone/>
            </a:pPr>
            <a:r>
              <a:rPr lang="pl-PL" dirty="0"/>
              <a:t>1. Nalej wody do miski lub głębokiego talerza.</a:t>
            </a:r>
          </a:p>
          <a:p>
            <a:pPr marL="0" indent="0">
              <a:buNone/>
            </a:pPr>
            <a:r>
              <a:rPr lang="pl-PL" dirty="0"/>
              <a:t>2. Wsyp trochę mielonego pieprzu.</a:t>
            </a:r>
          </a:p>
          <a:p>
            <a:pPr marL="0" indent="0">
              <a:buNone/>
            </a:pPr>
            <a:r>
              <a:rPr lang="pl-PL" dirty="0"/>
              <a:t>3. Poproś dziecko o zanurzenie w tej mieszaninie palca. Czy pieprz (nasz „wirus”) przyczepia się do palca?</a:t>
            </a:r>
          </a:p>
          <a:p>
            <a:pPr marL="0" indent="0">
              <a:buNone/>
            </a:pPr>
            <a:r>
              <a:rPr lang="pl-PL" dirty="0"/>
              <a:t>4. Poproś dziecko, by zanurzyło palec w miseczce z mydłem i ponownie włożyło palec do mieszanki wody z pieprzem.</a:t>
            </a:r>
          </a:p>
          <a:p>
            <a:pPr marL="0" indent="0">
              <a:buNone/>
            </a:pPr>
            <a:r>
              <a:rPr lang="pl-PL" dirty="0"/>
              <a:t>5. Obserwujcie razem jak „wirus” (ziarenka pieprzu) ucieka przed mydłem.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2019300"/>
            <a:ext cx="4516138" cy="31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9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6837"/>
            <a:ext cx="18288000" cy="63520"/>
            <a:chOff x="0" y="0"/>
            <a:chExt cx="24384000" cy="84693"/>
          </a:xfrm>
        </p:grpSpPr>
        <p:sp>
          <p:nvSpPr>
            <p:cNvPr id="3" name="AutoShape 3"/>
            <p:cNvSpPr/>
            <p:nvPr/>
          </p:nvSpPr>
          <p:spPr>
            <a:xfrm>
              <a:off x="0" y="35963"/>
              <a:ext cx="24384000" cy="12766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 rot="-5400000">
              <a:off x="782383" y="-782383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5332" y="1181100"/>
            <a:ext cx="8302668" cy="9105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5052" y="4479190"/>
            <a:ext cx="8388948" cy="114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6342" dirty="0">
                <a:solidFill>
                  <a:srgbClr val="254E72"/>
                </a:solidFill>
                <a:latin typeface="Assistant Regular Bold"/>
              </a:rPr>
              <a:t>Dziękuj</a:t>
            </a:r>
            <a:r>
              <a:rPr lang="pl-PL" sz="6342" dirty="0">
                <a:solidFill>
                  <a:srgbClr val="254E72"/>
                </a:solidFill>
                <a:latin typeface="Assistant Regular Bold"/>
              </a:rPr>
              <a:t>emy</a:t>
            </a:r>
            <a:r>
              <a:rPr lang="en-US" sz="6342" dirty="0">
                <a:solidFill>
                  <a:srgbClr val="254E72"/>
                </a:solidFill>
                <a:latin typeface="Assistant Regular Bold"/>
              </a:rPr>
              <a:t> za </a:t>
            </a:r>
            <a:r>
              <a:rPr lang="pl-PL" sz="6342" dirty="0">
                <a:solidFill>
                  <a:srgbClr val="254E72"/>
                </a:solidFill>
                <a:latin typeface="Assistant Regular Bold"/>
              </a:rPr>
              <a:t>u</a:t>
            </a:r>
            <a:r>
              <a:rPr lang="en-US" sz="6342" dirty="0">
                <a:solidFill>
                  <a:srgbClr val="254E72"/>
                </a:solidFill>
                <a:latin typeface="Assistant Regular Bold"/>
              </a:rPr>
              <a:t>wagę!!!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36" y="6239324"/>
            <a:ext cx="1350567" cy="13425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278" y="1061144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7D6D7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2721139" y="1061144"/>
            <a:ext cx="9739548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75" normalizeH="0" baseline="0" noProof="0" dirty="0">
                <a:ln>
                  <a:noFill/>
                </a:ln>
                <a:solidFill>
                  <a:srgbClr val="34ADF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Za</a:t>
            </a:r>
            <a:r>
              <a:rPr kumimoji="0" lang="pl-PL" sz="4000" b="0" i="0" u="none" strike="noStrike" kern="1200" cap="none" spc="75" normalizeH="0" baseline="0" noProof="0" dirty="0">
                <a:ln>
                  <a:noFill/>
                </a:ln>
                <a:solidFill>
                  <a:srgbClr val="34ADF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kres tematyczny </a:t>
            </a:r>
            <a:r>
              <a:rPr kumimoji="0" lang="en-US" sz="4000" b="0" i="0" u="none" strike="noStrike" kern="1200" cap="none" spc="75" normalizeH="0" baseline="0" noProof="0" dirty="0">
                <a:ln>
                  <a:noFill/>
                </a:ln>
                <a:solidFill>
                  <a:srgbClr val="34ADF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 programu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215666" y="1061144"/>
            <a:ext cx="710212" cy="513295"/>
            <a:chOff x="0" y="0"/>
            <a:chExt cx="946950" cy="68439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46950" cy="684393"/>
              <a:chOff x="0" y="0"/>
              <a:chExt cx="1726817" cy="124802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28087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1728087" h="1248029">
                    <a:moveTo>
                      <a:pt x="1174367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174367" y="0"/>
                    </a:lnTo>
                    <a:cubicBezTo>
                      <a:pt x="1480437" y="0"/>
                      <a:pt x="1728087" y="279415"/>
                      <a:pt x="1728087" y="624744"/>
                    </a:cubicBezTo>
                    <a:cubicBezTo>
                      <a:pt x="1726817" y="968640"/>
                      <a:pt x="1479167" y="1248029"/>
                      <a:pt x="1174367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311459" y="241158"/>
              <a:ext cx="324031" cy="20207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504204" y="4707497"/>
            <a:ext cx="4001605" cy="4205560"/>
            <a:chOff x="0" y="0"/>
            <a:chExt cx="5335474" cy="818831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335474" cy="8188312"/>
              <a:chOff x="0" y="0"/>
              <a:chExt cx="4431576" cy="680110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431576" cy="6801107"/>
              </a:xfrm>
              <a:custGeom>
                <a:avLst/>
                <a:gdLst/>
                <a:ahLst/>
                <a:cxnLst/>
                <a:rect l="l" t="t" r="r" b="b"/>
                <a:pathLst>
                  <a:path w="4431576" h="6801107">
                    <a:moveTo>
                      <a:pt x="4307116" y="6801107"/>
                    </a:moveTo>
                    <a:lnTo>
                      <a:pt x="124460" y="6801107"/>
                    </a:lnTo>
                    <a:cubicBezTo>
                      <a:pt x="55880" y="6801107"/>
                      <a:pt x="0" y="6745226"/>
                      <a:pt x="0" y="66766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07116" y="0"/>
                    </a:lnTo>
                    <a:cubicBezTo>
                      <a:pt x="4375696" y="0"/>
                      <a:pt x="4431576" y="55880"/>
                      <a:pt x="4431576" y="124460"/>
                    </a:cubicBezTo>
                    <a:lnTo>
                      <a:pt x="4431576" y="6676647"/>
                    </a:lnTo>
                    <a:cubicBezTo>
                      <a:pt x="4431576" y="6745227"/>
                      <a:pt x="4375696" y="6801107"/>
                      <a:pt x="4307116" y="6801107"/>
                    </a:cubicBezTo>
                    <a:close/>
                  </a:path>
                </a:pathLst>
              </a:custGeom>
              <a:solidFill>
                <a:srgbClr val="34ADFA">
                  <a:alpha val="9803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11335" y="366346"/>
              <a:ext cx="4312802" cy="556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Czym jest grypa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Drogi zakażenia oraz obj</a:t>
              </a:r>
              <a:r>
                <a:rPr kumimoji="0" lang="pl-PL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wy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Podstawowe środki ochronne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Zasady bezpieczeństwa 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profilaktyka</a:t>
              </a:r>
            </a:p>
            <a:p>
              <a:pPr marL="410210" marR="0" lvl="1" indent="-205105" algn="l" defTabSz="914400" rtl="0" eaLnBrk="1" fontAlgn="auto" latinLnBrk="0" hangingPunct="1">
                <a:lnSpc>
                  <a:spcPts val="28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pl-PL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Zadania do wykonania</a:t>
              </a:r>
              <a:endPara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39142" y="3436588"/>
            <a:ext cx="3723735" cy="1031212"/>
            <a:chOff x="0" y="0"/>
            <a:chExt cx="4123849" cy="11420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123849" cy="1142016"/>
            </a:xfrm>
            <a:custGeom>
              <a:avLst/>
              <a:gdLst/>
              <a:ahLst/>
              <a:cxnLst/>
              <a:rect l="l" t="t" r="r" b="b"/>
              <a:pathLst>
                <a:path w="4123849" h="1142016">
                  <a:moveTo>
                    <a:pt x="3999389" y="1142016"/>
                  </a:moveTo>
                  <a:lnTo>
                    <a:pt x="124460" y="1142016"/>
                  </a:lnTo>
                  <a:cubicBezTo>
                    <a:pt x="55880" y="1142016"/>
                    <a:pt x="0" y="1086136"/>
                    <a:pt x="0" y="10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9389" y="0"/>
                  </a:lnTo>
                  <a:cubicBezTo>
                    <a:pt x="4067969" y="0"/>
                    <a:pt x="4123849" y="55880"/>
                    <a:pt x="4123849" y="124460"/>
                  </a:cubicBezTo>
                  <a:lnTo>
                    <a:pt x="4123849" y="1017556"/>
                  </a:lnTo>
                  <a:cubicBezTo>
                    <a:pt x="4123849" y="1086136"/>
                    <a:pt x="4067969" y="1142016"/>
                    <a:pt x="3999389" y="1142016"/>
                  </a:cubicBezTo>
                  <a:close/>
                </a:path>
              </a:pathLst>
            </a:custGeom>
            <a:solidFill>
              <a:srgbClr val="34ADF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172643" y="3579527"/>
            <a:ext cx="2730318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144" normalizeH="0" baseline="0" noProof="0" dirty="0">
                <a:ln>
                  <a:noFill/>
                </a:ln>
                <a:solidFill>
                  <a:srgbClr val="FFFFFB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GRYPA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5278" y="8976419"/>
            <a:ext cx="40862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0" normalizeH="0" baseline="0" noProof="0">
                <a:ln>
                  <a:noFill/>
                </a:ln>
                <a:solidFill>
                  <a:srgbClr val="403F3F"/>
                </a:solidFill>
                <a:effectLst/>
                <a:uLnTx/>
                <a:uFillTx/>
                <a:latin typeface="Open Sauce Bold"/>
                <a:ea typeface="+mn-ea"/>
                <a:cs typeface="+mn-cs"/>
              </a:rPr>
              <a:t>06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90146" y="4574628"/>
            <a:ext cx="4036748" cy="5275700"/>
            <a:chOff x="0" y="0"/>
            <a:chExt cx="4431576" cy="680110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431576" cy="6801107"/>
            </a:xfrm>
            <a:custGeom>
              <a:avLst/>
              <a:gdLst/>
              <a:ahLst/>
              <a:cxnLst/>
              <a:rect l="l" t="t" r="r" b="b"/>
              <a:pathLst>
                <a:path w="4431576" h="6801107">
                  <a:moveTo>
                    <a:pt x="4307116" y="6801107"/>
                  </a:moveTo>
                  <a:lnTo>
                    <a:pt x="124460" y="6801107"/>
                  </a:lnTo>
                  <a:cubicBezTo>
                    <a:pt x="55880" y="6801107"/>
                    <a:pt x="0" y="6745226"/>
                    <a:pt x="0" y="66766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7116" y="0"/>
                  </a:lnTo>
                  <a:cubicBezTo>
                    <a:pt x="4375696" y="0"/>
                    <a:pt x="4431576" y="55880"/>
                    <a:pt x="4431576" y="124460"/>
                  </a:cubicBezTo>
                  <a:lnTo>
                    <a:pt x="4431576" y="6676647"/>
                  </a:lnTo>
                  <a:cubicBezTo>
                    <a:pt x="4431576" y="6745227"/>
                    <a:pt x="4375696" y="6801107"/>
                    <a:pt x="4307116" y="6801107"/>
                  </a:cubicBezTo>
                  <a:close/>
                </a:path>
              </a:pathLst>
            </a:custGeom>
            <a:solidFill>
              <a:srgbClr val="34ADFA">
                <a:alpha val="9803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25289" y="3491394"/>
            <a:ext cx="4001605" cy="1031212"/>
            <a:chOff x="0" y="0"/>
            <a:chExt cx="4431576" cy="11420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31576" cy="1142016"/>
            </a:xfrm>
            <a:custGeom>
              <a:avLst/>
              <a:gdLst/>
              <a:ahLst/>
              <a:cxnLst/>
              <a:rect l="l" t="t" r="r" b="b"/>
              <a:pathLst>
                <a:path w="4431576" h="1142016">
                  <a:moveTo>
                    <a:pt x="4307116" y="1142016"/>
                  </a:moveTo>
                  <a:lnTo>
                    <a:pt x="124460" y="1142016"/>
                  </a:lnTo>
                  <a:cubicBezTo>
                    <a:pt x="55880" y="1142016"/>
                    <a:pt x="0" y="1086136"/>
                    <a:pt x="0" y="10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7116" y="0"/>
                  </a:lnTo>
                  <a:cubicBezTo>
                    <a:pt x="4375696" y="0"/>
                    <a:pt x="4431576" y="55880"/>
                    <a:pt x="4431576" y="124460"/>
                  </a:cubicBezTo>
                  <a:lnTo>
                    <a:pt x="4431576" y="1017556"/>
                  </a:lnTo>
                  <a:cubicBezTo>
                    <a:pt x="4431576" y="1086136"/>
                    <a:pt x="4375696" y="1142016"/>
                    <a:pt x="4307116" y="1142016"/>
                  </a:cubicBezTo>
                  <a:close/>
                </a:path>
              </a:pathLst>
            </a:custGeom>
            <a:solidFill>
              <a:srgbClr val="34ADF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96469" y="3822087"/>
            <a:ext cx="3268120" cy="409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5" b="0" i="0" u="none" strike="noStrike" kern="1200" cap="none" spc="142" normalizeH="0" baseline="0" noProof="0" dirty="0">
                <a:ln>
                  <a:noFill/>
                </a:ln>
                <a:solidFill>
                  <a:srgbClr val="FFFFFB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HIGIENA OSOBISTA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65743" y="3578049"/>
            <a:ext cx="443924" cy="443924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2214061" y="3347144"/>
            <a:ext cx="4001605" cy="5791200"/>
            <a:chOff x="0" y="0"/>
            <a:chExt cx="4431576" cy="641346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431576" cy="6413462"/>
            </a:xfrm>
            <a:custGeom>
              <a:avLst/>
              <a:gdLst/>
              <a:ahLst/>
              <a:cxnLst/>
              <a:rect l="l" t="t" r="r" b="b"/>
              <a:pathLst>
                <a:path w="4431576" h="6413462">
                  <a:moveTo>
                    <a:pt x="4307116" y="6413462"/>
                  </a:moveTo>
                  <a:lnTo>
                    <a:pt x="124460" y="6413462"/>
                  </a:lnTo>
                  <a:cubicBezTo>
                    <a:pt x="55880" y="6413462"/>
                    <a:pt x="0" y="6357582"/>
                    <a:pt x="0" y="6289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7116" y="0"/>
                  </a:lnTo>
                  <a:cubicBezTo>
                    <a:pt x="4375696" y="0"/>
                    <a:pt x="4431576" y="55880"/>
                    <a:pt x="4431576" y="124460"/>
                  </a:cubicBezTo>
                  <a:lnTo>
                    <a:pt x="4431576" y="6289002"/>
                  </a:lnTo>
                  <a:cubicBezTo>
                    <a:pt x="4431576" y="6357582"/>
                    <a:pt x="4375696" y="6413462"/>
                    <a:pt x="4307116" y="6413462"/>
                  </a:cubicBezTo>
                  <a:close/>
                </a:path>
              </a:pathLst>
            </a:custGeom>
            <a:solidFill>
              <a:srgbClr val="34ADFA">
                <a:alpha val="9803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597562" y="4798268"/>
            <a:ext cx="3234602" cy="396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99" b="0" i="0" u="none" strike="noStrike" kern="1200" cap="none" spc="18" normalizeH="0" baseline="0" noProof="0" dirty="0">
                <a:ln>
                  <a:noFill/>
                </a:ln>
                <a:solidFill>
                  <a:srgbClr val="403F3F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jakich sytuacjach należy myć ręce</a:t>
            </a:r>
          </a:p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Błędy popełniane podczas skutecznego mycia rąk</a:t>
            </a:r>
          </a:p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Fakty i mity dotyczące higieny rąk</a:t>
            </a:r>
          </a:p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Film instruktażowy mycia rąk </a:t>
            </a:r>
          </a:p>
          <a:p>
            <a:pPr marL="410210" marR="0" lvl="1" indent="-205105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pl-PL" sz="2000" spc="18" dirty="0">
                <a:solidFill>
                  <a:prstClr val="black"/>
                </a:solidFill>
                <a:latin typeface="Calibri"/>
              </a:rPr>
              <a:t>Zadania do wykonania</a:t>
            </a: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dotyczące </a:t>
            </a: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skutecznego mycia rąk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800" y="3777617"/>
            <a:ext cx="443924" cy="443924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2214061" y="3425438"/>
            <a:ext cx="4001605" cy="1063882"/>
            <a:chOff x="0" y="0"/>
            <a:chExt cx="5335474" cy="1418509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5335474" cy="1418509"/>
              <a:chOff x="0" y="0"/>
              <a:chExt cx="4431576" cy="117819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4431576" cy="1178195"/>
              </a:xfrm>
              <a:custGeom>
                <a:avLst/>
                <a:gdLst/>
                <a:ahLst/>
                <a:cxnLst/>
                <a:rect l="l" t="t" r="r" b="b"/>
                <a:pathLst>
                  <a:path w="4431576" h="1178195">
                    <a:moveTo>
                      <a:pt x="4307116" y="1178195"/>
                    </a:moveTo>
                    <a:lnTo>
                      <a:pt x="124460" y="1178195"/>
                    </a:lnTo>
                    <a:cubicBezTo>
                      <a:pt x="55880" y="1178195"/>
                      <a:pt x="0" y="1122315"/>
                      <a:pt x="0" y="1053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07116" y="0"/>
                    </a:lnTo>
                    <a:cubicBezTo>
                      <a:pt x="4375696" y="0"/>
                      <a:pt x="4431576" y="55880"/>
                      <a:pt x="4431576" y="124460"/>
                    </a:cubicBezTo>
                    <a:lnTo>
                      <a:pt x="4431576" y="1053735"/>
                    </a:lnTo>
                    <a:cubicBezTo>
                      <a:pt x="4431576" y="1122315"/>
                      <a:pt x="4375696" y="1178195"/>
                      <a:pt x="4307116" y="1178195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541199" y="422869"/>
              <a:ext cx="3289430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144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"/>
                  <a:ea typeface="+mn-ea"/>
                  <a:cs typeface="+mn-cs"/>
                </a:rPr>
                <a:t>HIGIENA RĄK</a:t>
              </a:r>
            </a:p>
          </p:txBody>
        </p: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04846" y="413305"/>
              <a:ext cx="591898" cy="591898"/>
            </a:xfrm>
            <a:prstGeom prst="rect">
              <a:avLst/>
            </a:prstGeom>
          </p:spPr>
        </p:pic>
      </p:grpSp>
      <p:sp>
        <p:nvSpPr>
          <p:cNvPr id="41" name="Prostokąt 40"/>
          <p:cNvSpPr/>
          <p:nvPr/>
        </p:nvSpPr>
        <p:spPr>
          <a:xfrm>
            <a:off x="695278" y="4677464"/>
            <a:ext cx="28636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 składa się na higienę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 prawidłowo dbać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o higienę?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aktywność fizyczna jako  element higieny zdrowia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Zadania do wykonania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4264589" y="2143660"/>
            <a:ext cx="7167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obejmuje 3 godziny lekcyjne dla dzieci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oraz dodatkowo materiały przygotowane dla rodziców</a:t>
            </a:r>
          </a:p>
        </p:txBody>
      </p:sp>
    </p:spTree>
    <p:extLst>
      <p:ext uri="{BB962C8B-B14F-4D97-AF65-F5344CB8AC3E}">
        <p14:creationId xmlns:p14="http://schemas.microsoft.com/office/powerpoint/2010/main" val="14191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0807" y="3184283"/>
            <a:ext cx="6406581" cy="4271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700370" y="1537570"/>
            <a:ext cx="9201783" cy="5917767"/>
            <a:chOff x="0" y="0"/>
            <a:chExt cx="12269044" cy="7890356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2269044" cy="650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128" dirty="0">
                  <a:solidFill>
                    <a:srgbClr val="254E72"/>
                  </a:solidFill>
                  <a:latin typeface="Assistant Regular Bold"/>
                </a:rPr>
                <a:t>Czym jest Grypa?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34871"/>
              <a:ext cx="12269044" cy="705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Grypa jest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ostrą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chorobą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zakaźną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wywoływaną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przez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wirusy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. Do zakażenia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dochodzi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drogą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kropelkową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,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a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czasami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także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przez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kontakt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skażoną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powierzchnią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Wirusy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atakują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komórki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nabłonka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dróg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oddechowych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w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których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namnażają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się. W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konsekwencji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powodują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martwicę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tychże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komórek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co 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kolei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otwiera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drogę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patogenom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bakteryjnym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Wyróżnia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wirusów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: A, B, C i D.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Ponadto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typ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A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dzieli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 na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podtypy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A/H1N1/, A/H3N2/, A/H2N2/ i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inne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podtypy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30405" y="616385"/>
            <a:ext cx="511170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 dirty="0">
                <a:solidFill>
                  <a:srgbClr val="FEFFFF"/>
                </a:solidFill>
                <a:latin typeface="Telegraf"/>
              </a:rPr>
              <a:t>Grypa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9514" y="1759385"/>
            <a:ext cx="9201783" cy="5384367"/>
            <a:chOff x="0" y="0"/>
            <a:chExt cx="12269044" cy="7179156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2269044" cy="650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128" dirty="0">
                  <a:solidFill>
                    <a:srgbClr val="254E72"/>
                  </a:solidFill>
                  <a:latin typeface="Assistant Regular Bold"/>
                </a:rPr>
                <a:t>Czym jest Grypa?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44396"/>
              <a:ext cx="12269044" cy="6334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</a:pP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Grypa jest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zaraźliwą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chorobą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wirusową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.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Okres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wylęgania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wynosi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1-4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dni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(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średnio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1-2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dni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).</a:t>
              </a:r>
            </a:p>
            <a:p>
              <a:pPr algn="just">
                <a:lnSpc>
                  <a:spcPts val="4199"/>
                </a:lnSpc>
              </a:pP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Wirus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przenosi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się: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przez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kontakt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bezpośredni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  <a:p>
              <a:pPr marL="604519" lvl="1" indent="-302260" algn="just">
                <a:lnSpc>
                  <a:spcPts val="4199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drogą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kropelkową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razem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wydzieliną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dróg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oddechowych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: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podczas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kaszlania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wydmuchiwania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nosa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mówienia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  <a:p>
              <a:pPr marL="604519" lvl="1" indent="-302260" algn="just">
                <a:lnSpc>
                  <a:spcPts val="4199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drogą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powietrzną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pośrednio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przez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kontakt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skażoną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powierzchnią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14420" y="2090602"/>
            <a:ext cx="4639287" cy="69589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78213" y="457200"/>
            <a:ext cx="511170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 dirty="0">
                <a:solidFill>
                  <a:srgbClr val="FEFFFF"/>
                </a:solidFill>
                <a:latin typeface="Telegraf"/>
              </a:rPr>
              <a:t>Grypa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091306" cy="10287000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719578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1958" t="249" r="20504"/>
          <a:stretch>
            <a:fillRect/>
          </a:stretch>
        </p:blipFill>
        <p:spPr>
          <a:xfrm>
            <a:off x="10419617" y="1408823"/>
            <a:ext cx="6574673" cy="64115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46876" y="366366"/>
            <a:ext cx="6997554" cy="8496431"/>
            <a:chOff x="0" y="0"/>
            <a:chExt cx="9330072" cy="11328575"/>
          </a:xfrm>
        </p:grpSpPr>
        <p:sp>
          <p:nvSpPr>
            <p:cNvPr id="8" name="TextBox 8"/>
            <p:cNvSpPr txBox="1"/>
            <p:nvPr/>
          </p:nvSpPr>
          <p:spPr>
            <a:xfrm>
              <a:off x="1" y="4883661"/>
              <a:ext cx="9330069" cy="1706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800" spc="112" dirty="0">
                  <a:solidFill>
                    <a:srgbClr val="254E72"/>
                  </a:solidFill>
                  <a:latin typeface="Assistant Bold"/>
                </a:rPr>
                <a:t>JAKIE BYŁY KONSEKWENCJE I UMIERALNOŚĆ PODCZAS PANDEMII GRYPY W PRZESZŁOŚCI?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9330070" cy="431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 spc="75">
                  <a:solidFill>
                    <a:srgbClr val="254E72"/>
                  </a:solidFill>
                  <a:latin typeface="Telegraf"/>
                </a:rPr>
                <a:t>Historia pandemii grypy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" y="6994276"/>
              <a:ext cx="9330070" cy="4334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99"/>
                </a:lnSpc>
              </a:pP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Trzy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pandemie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w XX w.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dość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znacznie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się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różniły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od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siebie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(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także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ciężkością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), ale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pokazały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że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nie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można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jednoznacznie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przewidzieć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ich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przebiegu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i 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skali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dlatego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w 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przygotowaniach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należy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uwzględniać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także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najgorszy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scenariusz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, a 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działania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prewencyjne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wdrożyć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szybko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po </a:t>
              </a:r>
            </a:p>
            <a:p>
              <a:pPr>
                <a:lnSpc>
                  <a:spcPts val="4400"/>
                </a:lnSpc>
              </a:pP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ogłoszeniu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pandemii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64403" y="9611405"/>
            <a:ext cx="2029143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spc="72">
                <a:solidFill>
                  <a:srgbClr val="000000"/>
                </a:solidFill>
                <a:latin typeface="Assistant Regular Bold"/>
              </a:rPr>
              <a:t>źródło: www.mp.pl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79005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60630" y="1477586"/>
            <a:ext cx="10298670" cy="1681047"/>
            <a:chOff x="0" y="0"/>
            <a:chExt cx="13731560" cy="2241396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3731560" cy="54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spc="108">
                  <a:solidFill>
                    <a:srgbClr val="254E72"/>
                  </a:solidFill>
                  <a:latin typeface="Assistant Regular Bold"/>
                </a:rPr>
                <a:t>Odsetek zachorowań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52321"/>
              <a:ext cx="13731560" cy="148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W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każdym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przypadku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liczba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zachorowań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,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ho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spitalizacji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i zgonów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była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jednak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kilkakrotnie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większa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niż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podczas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zwykłych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epidemii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sezonowej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Chorowało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25—40%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populacji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(dla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porównania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podczas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sezonowej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ok. 5%,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niekiedy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do 10%).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60630" y="3551813"/>
            <a:ext cx="9869590" cy="2062047"/>
            <a:chOff x="0" y="0"/>
            <a:chExt cx="13159453" cy="274939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3159453" cy="54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spc="108">
                  <a:solidFill>
                    <a:srgbClr val="254E72"/>
                  </a:solidFill>
                  <a:latin typeface="Assistant Regular Bold"/>
                </a:rPr>
                <a:t>Hiszpanka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52321"/>
              <a:ext cx="13159453" cy="199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W 1918 i 1919 r.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pandemię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wywołał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wirus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ptaków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A/H1N1 (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tzw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hiszp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anka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),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który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przystosował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się do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zakażania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ludzi.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Śmiertelność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była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bardzo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duża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–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umierało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25—40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spośród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każdego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1000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, a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pandemia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zabiła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40—50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milionów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ludzi (głównie w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wieku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20—40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lat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) i do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tej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pory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uchodzi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za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najcięższą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w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historii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60630" y="6053253"/>
            <a:ext cx="10083847" cy="2824047"/>
            <a:chOff x="0" y="0"/>
            <a:chExt cx="13445130" cy="376539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3445130" cy="54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spc="108" dirty="0">
                  <a:solidFill>
                    <a:srgbClr val="254E72"/>
                  </a:solidFill>
                  <a:latin typeface="Assistant Regular Bold"/>
                </a:rPr>
                <a:t>Grypa </a:t>
              </a:r>
              <a:r>
                <a:rPr lang="en-US" sz="2700" spc="108" dirty="0" err="1">
                  <a:solidFill>
                    <a:srgbClr val="254E72"/>
                  </a:solidFill>
                  <a:latin typeface="Assistant Regular Bold"/>
                </a:rPr>
                <a:t>Azjatycka</a:t>
              </a:r>
              <a:endParaRPr lang="en-US" sz="2700" spc="108" dirty="0">
                <a:solidFill>
                  <a:srgbClr val="254E72"/>
                </a:solidFill>
                <a:latin typeface="Assistant Regula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52321"/>
              <a:ext cx="13445130" cy="301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Dwie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późniejsze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pandemie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–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tzw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azjatyckiej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(A/H2N2) w 1957 i 1958 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r. oraz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tzw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Hong Kong (A/H3N2) w 1968 i 1969 r.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zo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stały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wywołane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przez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wirusy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zawierające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mieszaninę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materiału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genetycznego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wirusów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ludzi i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ptaków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Miały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znacznie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łagodniejszy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przebieg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- z powodu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azjatyckiej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umarło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2—5 osób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spośród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każdego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1000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(w sumie 2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miliony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na świecie), a z powodu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Hong Kong 1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osoba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na 1000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(w sumie 1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milion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zdecydowana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większość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45. roku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życia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6939" y="1397240"/>
            <a:ext cx="4214498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FEFFFF"/>
                </a:solidFill>
                <a:latin typeface="Telegraf"/>
              </a:rPr>
              <a:t>Historia pandemii grypy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64403" y="9611405"/>
            <a:ext cx="2029143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spc="72">
                <a:solidFill>
                  <a:srgbClr val="000000"/>
                </a:solidFill>
                <a:latin typeface="Assistant Regular Bold"/>
              </a:rPr>
              <a:t>źródło: www.mp.pl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E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5372" y="5143500"/>
            <a:ext cx="18443372" cy="5143500"/>
          </a:xfrm>
          <a:prstGeom prst="rect">
            <a:avLst/>
          </a:prstGeom>
          <a:solidFill>
            <a:srgbClr val="FEFF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46594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770298" y="1028700"/>
            <a:ext cx="489002" cy="489002"/>
            <a:chOff x="0" y="0"/>
            <a:chExt cx="652003" cy="652003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54E72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6121229" y="1028700"/>
            <a:ext cx="489002" cy="489002"/>
            <a:chOff x="0" y="0"/>
            <a:chExt cx="652003" cy="652003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54E72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t="2077" b="2077"/>
          <a:stretch>
            <a:fillRect/>
          </a:stretch>
        </p:blipFill>
        <p:spPr>
          <a:xfrm>
            <a:off x="9566167" y="0"/>
            <a:ext cx="6908168" cy="70478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622" r="3684"/>
          <a:stretch>
            <a:fillRect/>
          </a:stretch>
        </p:blipFill>
        <p:spPr>
          <a:xfrm>
            <a:off x="9566167" y="7047889"/>
            <a:ext cx="6908168" cy="32391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63990" y="0"/>
            <a:ext cx="685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68311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548" b="548"/>
          <a:stretch>
            <a:fillRect/>
          </a:stretch>
        </p:blipFill>
        <p:spPr>
          <a:xfrm>
            <a:off x="8653514" y="168311"/>
            <a:ext cx="9634486" cy="95287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69446" y="1840870"/>
            <a:ext cx="5477044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>
                <a:solidFill>
                  <a:srgbClr val="FEFFFF"/>
                </a:solidFill>
                <a:latin typeface="Telegraf"/>
              </a:rPr>
              <a:t>Profilaktyka Grypy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1059</Words>
  <Application>Microsoft Office PowerPoint</Application>
  <PresentationFormat>Niestandardowy</PresentationFormat>
  <Paragraphs>121</Paragraphs>
  <Slides>21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3" baseType="lpstr">
      <vt:lpstr>Arial</vt:lpstr>
      <vt:lpstr>Telegraf</vt:lpstr>
      <vt:lpstr>Assistant Regular</vt:lpstr>
      <vt:lpstr>Open Sauce Bold</vt:lpstr>
      <vt:lpstr>Open Sauce</vt:lpstr>
      <vt:lpstr>Open Sauce Light</vt:lpstr>
      <vt:lpstr>Calibri</vt:lpstr>
      <vt:lpstr>Assistant Regular Bold</vt:lpstr>
      <vt:lpstr>Assistant Bold</vt:lpstr>
      <vt:lpstr>Open Sauce SemiBold Bold</vt:lpstr>
      <vt:lpstr>Arimo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Zadanie dla rodziców i dzieci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Wojewódzki program higieny i profilaktyki wybranych chorób wirusowych dla uczniów I-III klas szkoły podstaowej</dc:title>
  <cp:lastModifiedBy>Agata Adamczyk</cp:lastModifiedBy>
  <cp:revision>44</cp:revision>
  <dcterms:created xsi:type="dcterms:W3CDTF">2006-08-16T00:00:00Z</dcterms:created>
  <dcterms:modified xsi:type="dcterms:W3CDTF">2024-02-20T09:59:06Z</dcterms:modified>
  <dc:identifier>DAEIIbEgW90</dc:identifier>
</cp:coreProperties>
</file>