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1" r:id="rId1"/>
  </p:sldMasterIdLst>
  <p:notesMasterIdLst>
    <p:notesMasterId r:id="rId34"/>
  </p:notesMasterIdLst>
  <p:sldIdLst>
    <p:sldId id="256" r:id="rId2"/>
    <p:sldId id="258" r:id="rId3"/>
    <p:sldId id="257" r:id="rId4"/>
    <p:sldId id="287" r:id="rId5"/>
    <p:sldId id="259" r:id="rId6"/>
    <p:sldId id="260" r:id="rId7"/>
    <p:sldId id="264" r:id="rId8"/>
    <p:sldId id="277" r:id="rId9"/>
    <p:sldId id="261" r:id="rId10"/>
    <p:sldId id="262" r:id="rId11"/>
    <p:sldId id="291" r:id="rId12"/>
    <p:sldId id="292" r:id="rId13"/>
    <p:sldId id="263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85" r:id="rId26"/>
    <p:sldId id="286" r:id="rId27"/>
    <p:sldId id="278" r:id="rId28"/>
    <p:sldId id="289" r:id="rId29"/>
    <p:sldId id="290" r:id="rId30"/>
    <p:sldId id="279" r:id="rId31"/>
    <p:sldId id="282" r:id="rId32"/>
    <p:sldId id="283" r:id="rId33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5" autoAdjust="0"/>
    <p:restoredTop sz="94660"/>
  </p:normalViewPr>
  <p:slideViewPr>
    <p:cSldViewPr>
      <p:cViewPr varScale="1">
        <p:scale>
          <a:sx n="86" d="100"/>
          <a:sy n="86" d="100"/>
        </p:scale>
        <p:origin x="1128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BD9B63-BE1F-4568-9FC5-A84CACF81A18}" type="datetimeFigureOut">
              <a:rPr lang="sk-SK" smtClean="0"/>
              <a:pPr/>
              <a:t>13. 2. 2023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8864E4-893D-4753-B3D1-C55EB66A6CE8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241930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A94D6-92D1-4905-B332-C374BA31EC82}" type="datetimeFigureOut">
              <a:rPr lang="sk-SK" smtClean="0"/>
              <a:pPr/>
              <a:t>13. 2. 2023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48DC9-7422-45F3-8AF6-C95BE43AEF0C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04014115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A94D6-92D1-4905-B332-C374BA31EC82}" type="datetimeFigureOut">
              <a:rPr lang="sk-SK" smtClean="0"/>
              <a:pPr/>
              <a:t>13. 2. 2023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48DC9-7422-45F3-8AF6-C95BE43AEF0C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49483684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A94D6-92D1-4905-B332-C374BA31EC82}" type="datetimeFigureOut">
              <a:rPr lang="sk-SK" smtClean="0"/>
              <a:pPr/>
              <a:t>13. 2. 2023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48DC9-7422-45F3-8AF6-C95BE43AEF0C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15025433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73163" y="457200"/>
            <a:ext cx="7772400" cy="1143000"/>
          </a:xfr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sz="half" idx="1"/>
          </p:nvPr>
        </p:nvSpPr>
        <p:spPr>
          <a:xfrm>
            <a:off x="1173163" y="1981200"/>
            <a:ext cx="3810000" cy="4114800"/>
          </a:xfrm>
        </p:spPr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5135563" y="1981200"/>
            <a:ext cx="3810000" cy="4114800"/>
          </a:xfrm>
        </p:spPr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301FFF-B1A5-458B-BF1B-020FA7361C72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A94D6-92D1-4905-B332-C374BA31EC82}" type="datetimeFigureOut">
              <a:rPr lang="sk-SK" smtClean="0"/>
              <a:pPr/>
              <a:t>13. 2. 2023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48DC9-7422-45F3-8AF6-C95BE43AEF0C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55443865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A94D6-92D1-4905-B332-C374BA31EC82}" type="datetimeFigureOut">
              <a:rPr lang="sk-SK" smtClean="0"/>
              <a:pPr/>
              <a:t>13. 2. 2023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48DC9-7422-45F3-8AF6-C95BE43AEF0C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94675745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A94D6-92D1-4905-B332-C374BA31EC82}" type="datetimeFigureOut">
              <a:rPr lang="sk-SK" smtClean="0"/>
              <a:pPr/>
              <a:t>13. 2. 2023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48DC9-7422-45F3-8AF6-C95BE43AEF0C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0914525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A94D6-92D1-4905-B332-C374BA31EC82}" type="datetimeFigureOut">
              <a:rPr lang="sk-SK" smtClean="0"/>
              <a:pPr/>
              <a:t>13. 2. 2023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48DC9-7422-45F3-8AF6-C95BE43AEF0C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86998097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A94D6-92D1-4905-B332-C374BA31EC82}" type="datetimeFigureOut">
              <a:rPr lang="sk-SK" smtClean="0"/>
              <a:pPr/>
              <a:t>13. 2. 2023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48DC9-7422-45F3-8AF6-C95BE43AEF0C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82320245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A94D6-92D1-4905-B332-C374BA31EC82}" type="datetimeFigureOut">
              <a:rPr lang="sk-SK" smtClean="0"/>
              <a:pPr/>
              <a:t>13. 2. 2023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48DC9-7422-45F3-8AF6-C95BE43AEF0C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11991111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A94D6-92D1-4905-B332-C374BA31EC82}" type="datetimeFigureOut">
              <a:rPr lang="sk-SK" smtClean="0"/>
              <a:pPr/>
              <a:t>13. 2. 2023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48DC9-7422-45F3-8AF6-C95BE43AEF0C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88240185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A94D6-92D1-4905-B332-C374BA31EC82}" type="datetimeFigureOut">
              <a:rPr lang="sk-SK" smtClean="0"/>
              <a:pPr/>
              <a:t>13. 2. 2023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48DC9-7422-45F3-8AF6-C95BE43AEF0C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09184625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1A94D6-92D1-4905-B332-C374BA31EC82}" type="datetimeFigureOut">
              <a:rPr lang="sk-SK" smtClean="0"/>
              <a:pPr/>
              <a:t>13. 2. 2023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448DC9-7422-45F3-8AF6-C95BE43AEF0C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63239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</p:sldLayoutIdLst>
  <p:transition>
    <p:zoom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907704" y="3429000"/>
            <a:ext cx="6400800" cy="1752600"/>
          </a:xfrm>
        </p:spPr>
        <p:txBody>
          <a:bodyPr/>
          <a:lstStyle/>
          <a:p>
            <a:r>
              <a:rPr lang="sk-SK" sz="5400" dirty="0" smtClean="0"/>
              <a:t> </a:t>
            </a:r>
            <a:endParaRPr lang="sk-SK" sz="5400" dirty="0"/>
          </a:p>
        </p:txBody>
      </p:sp>
      <p:sp>
        <p:nvSpPr>
          <p:cNvPr id="4" name="Obdĺžnik 3"/>
          <p:cNvSpPr/>
          <p:nvPr/>
        </p:nvSpPr>
        <p:spPr>
          <a:xfrm>
            <a:off x="1835696" y="1340768"/>
            <a:ext cx="471601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sk-SK" sz="5400" b="1" dirty="0" smtClean="0">
                <a:ln w="11430"/>
                <a:effectLst>
                  <a:reflection blurRad="6350" stA="50000" endA="300" endPos="50000" dist="29997" dir="5400000" sy="-100000" algn="bl" rotWithShape="0"/>
                </a:effectLst>
              </a:rPr>
              <a:t>Vodné stavovce</a:t>
            </a:r>
          </a:p>
          <a:p>
            <a:pPr algn="ctr"/>
            <a:r>
              <a:rPr lang="sk-SK" sz="5400" b="1" cap="none" spc="0" dirty="0" smtClean="0">
                <a:ln w="11430"/>
                <a:effectLst>
                  <a:reflection blurRad="6350" stA="50000" endA="300" endPos="50000" dist="29997" dir="5400000" sy="-100000" algn="bl" rotWithShape="0"/>
                </a:effectLst>
              </a:rPr>
              <a:t>    Ryby</a:t>
            </a:r>
            <a:endParaRPr lang="sk-SK" sz="5400" b="1" cap="none" spc="0" dirty="0">
              <a:ln w="11430"/>
              <a:effectLst>
                <a:reflection blurRad="6350" stA="50000" endA="300" endPos="50000" dist="29997" dir="5400000" sy="-100000" algn="bl" rotWithShape="0"/>
              </a:effectLst>
            </a:endParaRPr>
          </a:p>
        </p:txBody>
      </p:sp>
      <p:sp>
        <p:nvSpPr>
          <p:cNvPr id="5" name="Obdĺžnik 4"/>
          <p:cNvSpPr/>
          <p:nvPr/>
        </p:nvSpPr>
        <p:spPr>
          <a:xfrm>
            <a:off x="4193704" y="4293096"/>
            <a:ext cx="4355976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sk-SK" sz="2400" b="1" cap="none" spc="0" dirty="0" smtClean="0">
                <a:ln w="11430"/>
                <a:solidFill>
                  <a:srgbClr val="000000"/>
                </a:solidFill>
                <a:effectLst>
                  <a:reflection blurRad="6350" stA="50000" endA="300" endPos="50000" dist="29997" dir="5400000" sy="-100000" algn="bl" rotWithShape="0"/>
                </a:effectLst>
              </a:rPr>
              <a:t>Ing. Marta Lazúrová</a:t>
            </a:r>
          </a:p>
          <a:p>
            <a:r>
              <a:rPr lang="sk-SK" sz="2400" b="1" dirty="0" smtClean="0">
                <a:ln w="11430"/>
                <a:solidFill>
                  <a:srgbClr val="000000"/>
                </a:solidFill>
                <a:effectLst>
                  <a:reflection blurRad="6350" stA="50000" endA="300" endPos="50000" dist="29997" dir="5400000" sy="-100000" algn="bl" rotWithShape="0"/>
                </a:effectLst>
              </a:rPr>
              <a:t>ZŠ sv. Don </a:t>
            </a:r>
            <a:r>
              <a:rPr lang="sk-SK" sz="2400" b="1" dirty="0" err="1" smtClean="0">
                <a:ln w="11430"/>
                <a:solidFill>
                  <a:srgbClr val="000000"/>
                </a:solidFill>
                <a:effectLst>
                  <a:reflection blurRad="6350" stA="50000" endA="300" endPos="50000" dist="29997" dir="5400000" sy="-100000" algn="bl" rotWithShape="0"/>
                </a:effectLst>
              </a:rPr>
              <a:t>Bosca</a:t>
            </a:r>
            <a:r>
              <a:rPr lang="sk-SK" sz="2400" b="1" dirty="0" smtClean="0">
                <a:ln w="11430"/>
                <a:solidFill>
                  <a:srgbClr val="000000"/>
                </a:solidFill>
                <a:effectLst>
                  <a:reflection blurRad="6350" stA="50000" endA="300" endPos="50000" dist="29997" dir="5400000" sy="-100000" algn="bl" rotWithShape="0"/>
                </a:effectLst>
              </a:rPr>
              <a:t> Zlaté Moravce</a:t>
            </a:r>
            <a:endParaRPr lang="sk-SK" sz="2400" b="1" cap="none" spc="0" dirty="0">
              <a:ln w="11430"/>
              <a:solidFill>
                <a:srgbClr val="000000"/>
              </a:solidFill>
              <a:effectLst>
                <a:reflection blurRad="6350" stA="50000" endA="300" endPos="50000" dist="29997" dir="5400000" sy="-100000" algn="bl" rotWithShape="0"/>
              </a:effectLst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sk-SK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  <a:reflection blurRad="6350" stA="50000" endA="300" endPos="50000" dist="29997" dir="5400000" sy="-100000" algn="bl" rotWithShape="0"/>
                </a:effectLst>
              </a:rPr>
              <a:t>Kapor obyčajný</a:t>
            </a:r>
            <a:endParaRPr lang="sk-SK" b="1" dirty="0">
              <a:solidFill>
                <a:schemeClr val="bg2">
                  <a:lumMod val="25000"/>
                </a:schemeClr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  <a:reflection blurRad="6350" stA="50000" endA="300" endPos="50000" dist="29997" dir="5400000" sy="-100000" algn="bl" rotWithShape="0"/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143116"/>
            <a:ext cx="5286412" cy="275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33947" y="476672"/>
            <a:ext cx="4123594" cy="2361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3786190"/>
            <a:ext cx="4067172" cy="2871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/>
          <p:cNvSpPr/>
          <p:nvPr/>
        </p:nvSpPr>
        <p:spPr>
          <a:xfrm>
            <a:off x="511435" y="188640"/>
            <a:ext cx="812113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sk-SK" sz="5400" b="1" dirty="0" smtClean="0">
                <a:ln w="11430"/>
                <a:solidFill>
                  <a:schemeClr val="bg2">
                    <a:lumMod val="2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0000" endA="300" endPos="50000" dist="29997" dir="5400000" sy="-100000" algn="bl" rotWithShape="0"/>
                </a:effectLst>
              </a:rPr>
              <a:t>Naše najznámejšie ryby</a:t>
            </a:r>
            <a:endParaRPr lang="sk-SK" sz="5400" b="1" cap="none" spc="0" dirty="0">
              <a:ln w="11430"/>
              <a:solidFill>
                <a:schemeClr val="bg2">
                  <a:lumMod val="2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50000" endA="300" endPos="50000" dist="29997" dir="5400000" sy="-100000" algn="bl" rotWithShape="0"/>
              </a:effectLst>
            </a:endParaRPr>
          </a:p>
        </p:txBody>
      </p:sp>
      <p:sp>
        <p:nvSpPr>
          <p:cNvPr id="5" name="Obdĺžnik 4"/>
          <p:cNvSpPr/>
          <p:nvPr/>
        </p:nvSpPr>
        <p:spPr>
          <a:xfrm>
            <a:off x="539552" y="1340768"/>
            <a:ext cx="8604448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32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</a:rPr>
              <a:t>KARAS OBYČAJNÝ</a:t>
            </a:r>
          </a:p>
          <a:p>
            <a:endParaRPr lang="sk-SK" sz="3200" b="1" dirty="0" smtClean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0000" endA="300" endPos="50000" dist="29997" dir="5400000" sy="-100000" algn="bl" rotWithShape="0"/>
              </a:effectLst>
            </a:endParaRPr>
          </a:p>
          <a:p>
            <a:r>
              <a:rPr lang="sk-SK" sz="2600" dirty="0" smtClean="0"/>
              <a:t>U nás je rozšíreným druhom, pripomína kapra. </a:t>
            </a:r>
          </a:p>
          <a:p>
            <a:r>
              <a:rPr lang="sk-SK" sz="2600" dirty="0" smtClean="0"/>
              <a:t>Krátke telo je celé pokryté šupinami. Hlava je krátka, ústa bez fúzikov. </a:t>
            </a:r>
          </a:p>
          <a:p>
            <a:r>
              <a:rPr lang="sk-SK" sz="2600" dirty="0" smtClean="0"/>
              <a:t>Chrbtová plutva je dlhá. </a:t>
            </a:r>
          </a:p>
          <a:p>
            <a:r>
              <a:rPr lang="sk-SK" sz="2600" dirty="0" smtClean="0"/>
              <a:t>Žije v uzavretých stojatých vodách silne zabahnených.</a:t>
            </a:r>
          </a:p>
          <a:p>
            <a:r>
              <a:rPr lang="sk-SK" sz="2600" dirty="0" smtClean="0"/>
              <a:t>Slúži ako potrava dravcov a je používaná ako návnada pri ich love.</a:t>
            </a:r>
          </a:p>
          <a:p>
            <a:r>
              <a:rPr lang="sk-SK" sz="2600" dirty="0" smtClean="0"/>
              <a:t>Je </a:t>
            </a:r>
            <a:r>
              <a:rPr lang="sk-SK" sz="2600" dirty="0" err="1" smtClean="0"/>
              <a:t>všežravec</a:t>
            </a:r>
            <a:r>
              <a:rPr lang="sk-SK" sz="2600" dirty="0" smtClean="0"/>
              <a:t>.</a:t>
            </a:r>
          </a:p>
        </p:txBody>
      </p:sp>
      <p:pic>
        <p:nvPicPr>
          <p:cNvPr id="6" name="Obrázok 5" descr="k_karas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52120" y="5085184"/>
            <a:ext cx="2397362" cy="1402457"/>
          </a:xfrm>
          <a:prstGeom prst="rect">
            <a:avLst/>
          </a:prstGeom>
        </p:spPr>
      </p:pic>
    </p:spTree>
  </p:cSld>
  <p:clrMapOvr>
    <a:masterClrMapping/>
  </p:clrMapOvr>
  <p:transition>
    <p:zo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  <a:reflection blurRad="6350" stA="50000" endA="300" endPos="50000" dist="29997" dir="5400000" sy="-100000" algn="bl" rotWithShape="0"/>
                </a:effectLst>
              </a:rPr>
              <a:t>Karas  obyčajný</a:t>
            </a:r>
            <a:endParaRPr lang="sk-SK" b="1" dirty="0"/>
          </a:p>
        </p:txBody>
      </p:sp>
      <p:pic>
        <p:nvPicPr>
          <p:cNvPr id="4" name="Zástupný symbol obsahu 3" descr="karas_smal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484784"/>
            <a:ext cx="3238500" cy="2695575"/>
          </a:xfrm>
          <a:ln>
            <a:noFill/>
          </a:ln>
        </p:spPr>
      </p:pic>
      <p:pic>
        <p:nvPicPr>
          <p:cNvPr id="5" name="Obrázok 4" descr="karas-obecny-205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79912" y="2780928"/>
            <a:ext cx="4878034" cy="3121942"/>
          </a:xfrm>
          <a:prstGeom prst="rect">
            <a:avLst/>
          </a:prstGeom>
        </p:spPr>
      </p:pic>
    </p:spTree>
  </p:cSld>
  <p:clrMapOvr>
    <a:masterClrMapping/>
  </p:clrMapOvr>
  <p:transition>
    <p:zo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sz="36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PSTRUH OBYČAJNÝ</a:t>
            </a:r>
          </a:p>
          <a:p>
            <a:r>
              <a:rPr lang="sk-SK" sz="3600" b="1" dirty="0" smtClean="0"/>
              <a:t>Žije v studených na kyslík bohatých horských potokoch.</a:t>
            </a:r>
          </a:p>
          <a:p>
            <a:r>
              <a:rPr lang="sk-SK" sz="3600" b="1" dirty="0" smtClean="0"/>
              <a:t>Je </a:t>
            </a:r>
            <a:r>
              <a:rPr lang="sk-SK" sz="3600" b="1" dirty="0" smtClean="0">
                <a:solidFill>
                  <a:schemeClr val="bg2">
                    <a:lumMod val="25000"/>
                  </a:schemeClr>
                </a:solidFill>
              </a:rPr>
              <a:t>dravý</a:t>
            </a:r>
            <a:r>
              <a:rPr lang="sk-SK" sz="3600" b="1" dirty="0" smtClean="0"/>
              <a:t>, jeho potravou sú menšie rybky a hmyz.</a:t>
            </a:r>
            <a:endParaRPr lang="sk-SK" sz="3600" b="1" dirty="0"/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0315" y="4653136"/>
            <a:ext cx="5253963" cy="1576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bdĺžnik 8"/>
          <p:cNvSpPr/>
          <p:nvPr/>
        </p:nvSpPr>
        <p:spPr>
          <a:xfrm>
            <a:off x="-1548680" y="116632"/>
            <a:ext cx="1231336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sk-SK" sz="5400" b="1" dirty="0" smtClean="0">
                <a:ln w="11430"/>
                <a:solidFill>
                  <a:schemeClr val="bg2">
                    <a:lumMod val="25000"/>
                  </a:schemeClr>
                </a:solidFill>
                <a:effectLst>
                  <a:reflection blurRad="6350" stA="50000" endA="300" endPos="50000" dist="29997" dir="5400000" sy="-100000" algn="bl" rotWithShape="0"/>
                </a:effectLst>
              </a:rPr>
              <a:t>Naše najznámejšie ryby</a:t>
            </a:r>
            <a:endParaRPr lang="sk-SK" sz="5400" b="1" cap="none" spc="0" dirty="0">
              <a:ln w="11430"/>
              <a:solidFill>
                <a:schemeClr val="bg2">
                  <a:lumMod val="25000"/>
                </a:schemeClr>
              </a:solidFill>
              <a:effectLst>
                <a:reflection blurRad="6350" stA="50000" endA="300" endPos="50000" dist="29997" dir="5400000" sy="-100000" algn="bl" rotWithShape="0"/>
              </a:effectLst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sk-SK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  <a:reflection blurRad="6350" stA="50000" endA="300" endPos="50000" dist="29997" dir="5400000" sy="-100000" algn="bl" rotWithShape="0"/>
                </a:effectLst>
              </a:rPr>
              <a:t>Pstruh obyčajný</a:t>
            </a:r>
            <a:endParaRPr lang="sk-SK" b="1" dirty="0">
              <a:solidFill>
                <a:schemeClr val="bg2">
                  <a:lumMod val="25000"/>
                </a:schemeClr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  <a:reflection blurRad="6350" stA="50000" endA="300" endPos="50000" dist="29997" dir="5400000" sy="-100000" algn="bl" rotWithShape="0"/>
              </a:effectLst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207424"/>
            <a:ext cx="5357850" cy="2793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214290"/>
            <a:ext cx="3976694" cy="2653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4049082"/>
            <a:ext cx="4000528" cy="254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LIPEŇ TYMIÁNOVÝ</a:t>
            </a:r>
          </a:p>
          <a:p>
            <a:r>
              <a:rPr lang="sk-SK" dirty="0" smtClean="0"/>
              <a:t>Žije v teplejších tečúcich vodách.</a:t>
            </a:r>
          </a:p>
          <a:p>
            <a:r>
              <a:rPr lang="sk-SK" dirty="0" smtClean="0"/>
              <a:t>Má pestrofarebné telo s veľkou chrbtovou plutvou.</a:t>
            </a:r>
          </a:p>
          <a:p>
            <a:r>
              <a:rPr lang="sk-SK" dirty="0" smtClean="0"/>
              <a:t>Je </a:t>
            </a:r>
            <a:r>
              <a:rPr lang="sk-SK" dirty="0" smtClean="0">
                <a:solidFill>
                  <a:schemeClr val="bg2">
                    <a:lumMod val="25000"/>
                  </a:schemeClr>
                </a:solidFill>
              </a:rPr>
              <a:t>dravý</a:t>
            </a:r>
            <a:r>
              <a:rPr lang="sk-SK" dirty="0" smtClean="0"/>
              <a:t>.</a:t>
            </a:r>
            <a:endParaRPr lang="sk-SK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0364" y="4071942"/>
            <a:ext cx="5429288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dĺžnik 5"/>
          <p:cNvSpPr/>
          <p:nvPr/>
        </p:nvSpPr>
        <p:spPr>
          <a:xfrm>
            <a:off x="-1908720" y="116632"/>
            <a:ext cx="1288943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sk-SK" sz="5400" b="1" dirty="0" smtClean="0">
                <a:ln w="11430"/>
                <a:solidFill>
                  <a:schemeClr val="bg2">
                    <a:lumMod val="2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0000" endA="300" endPos="50000" dist="29997" dir="5400000" sy="-100000" algn="bl" rotWithShape="0"/>
                </a:effectLst>
              </a:rPr>
              <a:t>Naše najznámejšie ryby</a:t>
            </a:r>
            <a:endParaRPr lang="sk-SK" sz="5400" b="1" cap="none" spc="0" dirty="0">
              <a:ln w="11430"/>
              <a:solidFill>
                <a:schemeClr val="bg2">
                  <a:lumMod val="2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50000" endA="300" endPos="50000" dist="29997" dir="5400000" sy="-100000" algn="bl" rotWithShape="0"/>
              </a:effectLst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54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  <a:reflection blurRad="6350" stA="50000" endA="300" endPos="50000" dist="29997" dir="5400000" sy="-100000" algn="bl" rotWithShape="0"/>
                </a:effectLst>
              </a:rPr>
              <a:t>Lipeň  </a:t>
            </a:r>
            <a:r>
              <a:rPr lang="sk-SK" sz="5400" b="1" dirty="0" err="1" smtClean="0">
                <a:solidFill>
                  <a:schemeClr val="bg2">
                    <a:lumMod val="2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  <a:reflection blurRad="6350" stA="50000" endA="300" endPos="50000" dist="29997" dir="5400000" sy="-100000" algn="bl" rotWithShape="0"/>
                </a:effectLst>
              </a:rPr>
              <a:t>tymiánový</a:t>
            </a:r>
            <a:endParaRPr lang="sk-SK" sz="5400" b="1" dirty="0">
              <a:solidFill>
                <a:schemeClr val="bg2">
                  <a:lumMod val="25000"/>
                </a:schemeClr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  <a:reflection blurRad="6350" stA="50000" endA="300" endPos="50000" dist="29997" dir="5400000" sy="-100000" algn="bl" rotWithShape="0"/>
              </a:effectLst>
            </a:endParaRP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445302"/>
            <a:ext cx="6519241" cy="2558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4149080"/>
            <a:ext cx="3230164" cy="2422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21195" y="1346963"/>
            <a:ext cx="8229600" cy="4525963"/>
          </a:xfrm>
        </p:spPr>
        <p:txBody>
          <a:bodyPr>
            <a:normAutofit/>
          </a:bodyPr>
          <a:lstStyle/>
          <a:p>
            <a:r>
              <a:rPr lang="sk-SK" sz="3600" b="1" dirty="0" smtClean="0">
                <a:solidFill>
                  <a:schemeClr val="bg2">
                    <a:lumMod val="25000"/>
                  </a:schemeClr>
                </a:solidFill>
              </a:rPr>
              <a:t>SUMEC ZÁPADNÝ</a:t>
            </a:r>
          </a:p>
          <a:p>
            <a:r>
              <a:rPr lang="sk-SK" sz="3600" b="1" dirty="0" smtClean="0"/>
              <a:t>Žije v pomaly tečúcich až stojatých vodách.</a:t>
            </a:r>
          </a:p>
          <a:p>
            <a:r>
              <a:rPr lang="sk-SK" sz="3600" b="1" dirty="0" smtClean="0"/>
              <a:t>Má 2 dlhé a 4 kratšie fúziky na hlave.</a:t>
            </a:r>
          </a:p>
          <a:p>
            <a:r>
              <a:rPr lang="sk-SK" sz="3600" b="1" dirty="0" smtClean="0"/>
              <a:t>Má dlhú análnu plutvu.</a:t>
            </a:r>
          </a:p>
          <a:p>
            <a:r>
              <a:rPr lang="sk-SK" sz="3600" b="1" dirty="0" smtClean="0"/>
              <a:t>Veľmi veľká ryba, až 2 m.</a:t>
            </a:r>
          </a:p>
          <a:p>
            <a:r>
              <a:rPr lang="sk-SK" sz="3600" b="1" dirty="0" smtClean="0"/>
              <a:t>Je </a:t>
            </a:r>
            <a:r>
              <a:rPr lang="sk-SK" sz="3600" b="1" dirty="0" smtClean="0">
                <a:solidFill>
                  <a:schemeClr val="bg2">
                    <a:lumMod val="25000"/>
                  </a:schemeClr>
                </a:solidFill>
              </a:rPr>
              <a:t>dravý</a:t>
            </a:r>
            <a:r>
              <a:rPr lang="sk-SK" sz="3600" b="1" dirty="0" smtClean="0"/>
              <a:t>.</a:t>
            </a:r>
            <a:endParaRPr lang="sk-SK" sz="3600" b="1" dirty="0"/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5107057"/>
            <a:ext cx="5253207" cy="1785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bdĺžnik 6"/>
          <p:cNvSpPr/>
          <p:nvPr/>
        </p:nvSpPr>
        <p:spPr>
          <a:xfrm>
            <a:off x="-2556792" y="188640"/>
            <a:ext cx="1418557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sk-SK" sz="5400" b="1" dirty="0" smtClean="0">
                <a:ln w="11430"/>
                <a:solidFill>
                  <a:schemeClr val="bg2">
                    <a:lumMod val="25000"/>
                  </a:schemeClr>
                </a:solidFill>
                <a:effectLst>
                  <a:reflection blurRad="6350" stA="50000" endA="300" endPos="50000" dist="29997" dir="5400000" sy="-100000" algn="bl" rotWithShape="0"/>
                </a:effectLst>
              </a:rPr>
              <a:t>Naše najznámejšie ryby</a:t>
            </a:r>
            <a:endParaRPr lang="sk-SK" sz="5400" b="1" cap="none" spc="0" dirty="0">
              <a:ln w="11430"/>
              <a:solidFill>
                <a:schemeClr val="bg2">
                  <a:lumMod val="25000"/>
                </a:schemeClr>
              </a:solidFill>
              <a:effectLst>
                <a:reflection blurRad="6350" stA="50000" endA="300" endPos="50000" dist="29997" dir="5400000" sy="-100000" algn="bl" rotWithShape="0"/>
              </a:effectLst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143526" y="476672"/>
            <a:ext cx="8229600" cy="1143000"/>
          </a:xfrm>
        </p:spPr>
        <p:txBody>
          <a:bodyPr/>
          <a:lstStyle/>
          <a:p>
            <a:r>
              <a:rPr lang="sk-SK" b="1" dirty="0" smtClean="0">
                <a:solidFill>
                  <a:schemeClr val="bg2">
                    <a:lumMod val="25000"/>
                  </a:schemeClr>
                </a:solidFill>
                <a:effectLst>
                  <a:reflection blurRad="6350" stA="50000" endA="300" endPos="50000" dist="29997" dir="5400000" sy="-100000" algn="bl" rotWithShape="0"/>
                </a:effectLst>
              </a:rPr>
              <a:t>Sumec západný</a:t>
            </a:r>
            <a:endParaRPr lang="sk-SK" b="1" dirty="0">
              <a:solidFill>
                <a:schemeClr val="bg2">
                  <a:lumMod val="25000"/>
                </a:schemeClr>
              </a:solidFill>
              <a:effectLst>
                <a:reflection blurRad="6350" stA="50000" endA="300" endPos="50000" dist="29997" dir="5400000" sy="-100000" algn="bl" rotWithShape="0"/>
              </a:effectLst>
            </a:endParaRP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908720"/>
            <a:ext cx="3639135" cy="5384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BIG%20Catfis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1749" y="2348880"/>
            <a:ext cx="4406900" cy="329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sz="36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ŠŤUKA SEVERNÁ</a:t>
            </a:r>
          </a:p>
          <a:p>
            <a:r>
              <a:rPr lang="sk-SK" sz="3600" b="1" dirty="0" smtClean="0"/>
              <a:t>Žije v pomaly tečúcich až stojatých vodách.</a:t>
            </a:r>
          </a:p>
          <a:p>
            <a:r>
              <a:rPr lang="sk-SK" sz="3600" b="1" dirty="0" smtClean="0"/>
              <a:t>Má dlhú hlavu a hlboko rozštiepené ústa.</a:t>
            </a:r>
          </a:p>
          <a:p>
            <a:r>
              <a:rPr lang="sk-SK" sz="3600" b="1" dirty="0" smtClean="0"/>
              <a:t>Je </a:t>
            </a:r>
            <a:r>
              <a:rPr lang="sk-SK" sz="3600" b="1" dirty="0" smtClean="0">
                <a:solidFill>
                  <a:schemeClr val="bg2">
                    <a:lumMod val="25000"/>
                  </a:schemeClr>
                </a:solidFill>
              </a:rPr>
              <a:t>dravá</a:t>
            </a:r>
            <a:r>
              <a:rPr lang="sk-SK" sz="3600" b="1" dirty="0" smtClean="0"/>
              <a:t>.</a:t>
            </a:r>
            <a:endParaRPr lang="sk-SK" sz="3600" b="1" dirty="0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4509120"/>
            <a:ext cx="5493990" cy="1648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dĺžnik 5"/>
          <p:cNvSpPr/>
          <p:nvPr/>
        </p:nvSpPr>
        <p:spPr>
          <a:xfrm>
            <a:off x="-1404664" y="188640"/>
            <a:ext cx="1180931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sk-SK" sz="5400" b="1" dirty="0" smtClean="0">
                <a:ln w="11430"/>
                <a:solidFill>
                  <a:schemeClr val="bg2">
                    <a:lumMod val="25000"/>
                  </a:schemeClr>
                </a:solidFill>
                <a:effectLst>
                  <a:reflection blurRad="6350" stA="50000" endA="300" endPos="50000" dist="29997" dir="5400000" sy="-100000" algn="bl" rotWithShape="0"/>
                </a:effectLst>
              </a:rPr>
              <a:t>Naše najznámejšie ryby</a:t>
            </a:r>
            <a:endParaRPr lang="sk-SK" sz="5400" b="1" cap="none" spc="0" dirty="0">
              <a:ln w="11430"/>
              <a:solidFill>
                <a:schemeClr val="bg2">
                  <a:lumMod val="25000"/>
                </a:schemeClr>
              </a:solidFill>
              <a:effectLst>
                <a:reflection blurRad="6350" stA="50000" endA="300" endPos="50000" dist="29997" dir="5400000" sy="-100000" algn="bl" rotWithShape="0"/>
              </a:effectLst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k-SK" b="1" dirty="0" smtClean="0">
                <a:solidFill>
                  <a:schemeClr val="bg2">
                    <a:lumMod val="25000"/>
                  </a:schemeClr>
                </a:solidFill>
              </a:rPr>
              <a:t>Telo</a:t>
            </a:r>
            <a:r>
              <a:rPr lang="sk-SK" b="1" dirty="0" smtClean="0"/>
              <a:t>: hlava, trup, chvost</a:t>
            </a:r>
          </a:p>
          <a:p>
            <a:r>
              <a:rPr lang="sk-SK" b="1" dirty="0" smtClean="0"/>
              <a:t>Pokrývajú ho </a:t>
            </a:r>
            <a:r>
              <a:rPr lang="sk-SK" b="1" dirty="0" smtClean="0">
                <a:solidFill>
                  <a:schemeClr val="bg2">
                    <a:lumMod val="25000"/>
                  </a:schemeClr>
                </a:solidFill>
              </a:rPr>
              <a:t>šupiny</a:t>
            </a:r>
          </a:p>
          <a:p>
            <a:r>
              <a:rPr lang="sk-SK" b="1" dirty="0" smtClean="0">
                <a:solidFill>
                  <a:schemeClr val="bg2">
                    <a:lumMod val="25000"/>
                  </a:schemeClr>
                </a:solidFill>
              </a:rPr>
              <a:t>HLAVA-</a:t>
            </a:r>
            <a:r>
              <a:rPr lang="sk-SK" b="1" dirty="0" smtClean="0"/>
              <a:t> oči, ústa, hmatové orgány, čuchové jamky</a:t>
            </a:r>
          </a:p>
          <a:p>
            <a:r>
              <a:rPr lang="sk-SK" b="1" dirty="0" smtClean="0">
                <a:solidFill>
                  <a:schemeClr val="bg2">
                    <a:lumMod val="25000"/>
                  </a:schemeClr>
                </a:solidFill>
              </a:rPr>
              <a:t>TRUP- </a:t>
            </a:r>
            <a:r>
              <a:rPr lang="sk-SK" b="1" dirty="0" smtClean="0"/>
              <a:t>bočná čiara, plutvy</a:t>
            </a:r>
          </a:p>
          <a:p>
            <a:r>
              <a:rPr lang="sk-SK" b="1" dirty="0" smtClean="0">
                <a:solidFill>
                  <a:schemeClr val="bg2">
                    <a:lumMod val="25000"/>
                  </a:schemeClr>
                </a:solidFill>
              </a:rPr>
              <a:t>PLUTVY:</a:t>
            </a:r>
          </a:p>
          <a:p>
            <a:pPr>
              <a:buFontTx/>
              <a:buChar char="-"/>
            </a:pPr>
            <a:r>
              <a:rPr lang="sk-SK" b="1" i="1" u="sng" dirty="0" smtClean="0">
                <a:solidFill>
                  <a:schemeClr val="bg2">
                    <a:lumMod val="25000"/>
                  </a:schemeClr>
                </a:solidFill>
              </a:rPr>
              <a:t>párové</a:t>
            </a:r>
            <a:r>
              <a:rPr lang="sk-SK" b="1" dirty="0" smtClean="0">
                <a:solidFill>
                  <a:schemeClr val="bg2">
                    <a:lumMod val="25000"/>
                  </a:schemeClr>
                </a:solidFill>
              </a:rPr>
              <a:t>:</a:t>
            </a:r>
            <a:r>
              <a:rPr lang="sk-SK" b="1" dirty="0" smtClean="0"/>
              <a:t> prsná, brušná</a:t>
            </a:r>
          </a:p>
          <a:p>
            <a:pPr>
              <a:buFontTx/>
              <a:buChar char="-"/>
            </a:pPr>
            <a:r>
              <a:rPr lang="sk-SK" b="1" i="1" u="sng" dirty="0" smtClean="0">
                <a:solidFill>
                  <a:schemeClr val="bg2">
                    <a:lumMod val="25000"/>
                  </a:schemeClr>
                </a:solidFill>
              </a:rPr>
              <a:t>nepárové</a:t>
            </a:r>
            <a:r>
              <a:rPr lang="sk-SK" b="1" dirty="0" smtClean="0">
                <a:solidFill>
                  <a:schemeClr val="bg2">
                    <a:lumMod val="25000"/>
                  </a:schemeClr>
                </a:solidFill>
              </a:rPr>
              <a:t>:</a:t>
            </a:r>
            <a:r>
              <a:rPr lang="sk-SK" b="1" dirty="0" smtClean="0"/>
              <a:t> análna, chrbtová, chvostová</a:t>
            </a:r>
            <a:endParaRPr lang="sk-SK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993" y="578297"/>
            <a:ext cx="3214711" cy="1968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dĺžnik 5"/>
          <p:cNvSpPr/>
          <p:nvPr/>
        </p:nvSpPr>
        <p:spPr>
          <a:xfrm>
            <a:off x="-1476672" y="116632"/>
            <a:ext cx="879477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sk-SK" sz="5400" b="1" dirty="0" smtClean="0">
                <a:ln w="11430"/>
                <a:solidFill>
                  <a:schemeClr val="bg2">
                    <a:lumMod val="2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0000" endA="300" endPos="50000" dist="29997" dir="5400000" sy="-100000" algn="bl" rotWithShape="0"/>
                </a:effectLst>
              </a:rPr>
              <a:t>Stavba tela ryby</a:t>
            </a:r>
            <a:endParaRPr lang="sk-SK" sz="5400" b="1" cap="none" spc="0" dirty="0">
              <a:ln w="11430"/>
              <a:solidFill>
                <a:schemeClr val="bg2">
                  <a:lumMod val="2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50000" endA="300" endPos="50000" dist="29997" dir="5400000" sy="-100000" algn="bl" rotWithShape="0"/>
              </a:effectLst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972616" y="265212"/>
            <a:ext cx="8229600" cy="1143000"/>
          </a:xfrm>
        </p:spPr>
        <p:txBody>
          <a:bodyPr>
            <a:normAutofit/>
          </a:bodyPr>
          <a:lstStyle/>
          <a:p>
            <a:r>
              <a:rPr lang="sk-SK" sz="5400" b="1" dirty="0" smtClean="0">
                <a:solidFill>
                  <a:schemeClr val="bg2">
                    <a:lumMod val="25000"/>
                  </a:schemeClr>
                </a:solidFill>
                <a:effectLst>
                  <a:reflection blurRad="6350" stA="50000" endA="300" endPos="50000" dist="29997" dir="5400000" sy="-100000" algn="bl" rotWithShape="0"/>
                </a:effectLst>
              </a:rPr>
              <a:t>Šťuka severná</a:t>
            </a:r>
            <a:endParaRPr lang="sk-SK" sz="5400" b="1" dirty="0">
              <a:solidFill>
                <a:schemeClr val="bg2">
                  <a:lumMod val="25000"/>
                </a:schemeClr>
              </a:solidFill>
              <a:effectLst>
                <a:reflection blurRad="6350" stA="50000" endA="300" endPos="50000" dist="29997" dir="5400000" sy="-100000" algn="bl" rotWithShape="0"/>
              </a:effectLst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546442"/>
            <a:ext cx="3454674" cy="259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168868"/>
            <a:ext cx="4286280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 descr="štuk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7346" y="3429000"/>
            <a:ext cx="3456384" cy="2642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sz="3600" b="1" dirty="0" smtClean="0">
                <a:solidFill>
                  <a:schemeClr val="bg2">
                    <a:lumMod val="25000"/>
                  </a:schemeClr>
                </a:solidFill>
              </a:rPr>
              <a:t>ÚHOR EURÓPSKY</a:t>
            </a:r>
          </a:p>
          <a:p>
            <a:r>
              <a:rPr lang="sk-SK" sz="3600" b="1" dirty="0" smtClean="0"/>
              <a:t>Má štíhle </a:t>
            </a:r>
            <a:r>
              <a:rPr lang="sk-SK" sz="3600" b="1" dirty="0" smtClean="0">
                <a:solidFill>
                  <a:schemeClr val="bg2">
                    <a:lumMod val="25000"/>
                  </a:schemeClr>
                </a:solidFill>
              </a:rPr>
              <a:t>hadovité telo </a:t>
            </a:r>
            <a:r>
              <a:rPr lang="sk-SK" sz="3600" b="1" dirty="0" smtClean="0"/>
              <a:t>s drobnými šupinami.</a:t>
            </a:r>
          </a:p>
          <a:p>
            <a:r>
              <a:rPr lang="sk-SK" sz="3600" b="1" dirty="0" smtClean="0"/>
              <a:t>Nemá vyvinuté brušné plutvy.</a:t>
            </a:r>
          </a:p>
          <a:p>
            <a:r>
              <a:rPr lang="sk-SK" sz="3600" b="1" dirty="0" smtClean="0">
                <a:solidFill>
                  <a:schemeClr val="bg2">
                    <a:lumMod val="25000"/>
                  </a:schemeClr>
                </a:solidFill>
              </a:rPr>
              <a:t>Neresí sa v mori</a:t>
            </a:r>
            <a:r>
              <a:rPr lang="sk-SK" sz="3600" b="1" dirty="0" smtClean="0"/>
              <a:t>, do ktorého pláva z riek.</a:t>
            </a:r>
          </a:p>
          <a:p>
            <a:r>
              <a:rPr lang="sk-SK" sz="3600" b="1" dirty="0" smtClean="0"/>
              <a:t>Zimu prespí zahrabaný v bahne.</a:t>
            </a:r>
          </a:p>
          <a:p>
            <a:r>
              <a:rPr lang="sk-SK" sz="3600" b="1" dirty="0" smtClean="0"/>
              <a:t>Je </a:t>
            </a:r>
            <a:r>
              <a:rPr lang="sk-SK" sz="3600" b="1" dirty="0" smtClean="0">
                <a:solidFill>
                  <a:schemeClr val="bg2">
                    <a:lumMod val="25000"/>
                  </a:schemeClr>
                </a:solidFill>
              </a:rPr>
              <a:t>dravý</a:t>
            </a:r>
            <a:r>
              <a:rPr lang="sk-SK" sz="3600" b="1" dirty="0" smtClean="0"/>
              <a:t>. </a:t>
            </a:r>
            <a:endParaRPr lang="sk-SK" sz="3600" b="1" dirty="0"/>
          </a:p>
        </p:txBody>
      </p:sp>
      <p:pic>
        <p:nvPicPr>
          <p:cNvPr id="5" name="Picture 9" descr="úh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5358011"/>
            <a:ext cx="5426547" cy="1339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dĺžnik 5"/>
          <p:cNvSpPr/>
          <p:nvPr/>
        </p:nvSpPr>
        <p:spPr>
          <a:xfrm>
            <a:off x="-1188640" y="116632"/>
            <a:ext cx="1159328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sk-SK" sz="5400" b="1" dirty="0" smtClean="0">
                <a:ln w="11430"/>
                <a:solidFill>
                  <a:schemeClr val="bg2">
                    <a:lumMod val="25000"/>
                  </a:schemeClr>
                </a:solidFill>
                <a:effectLst>
                  <a:reflection blurRad="6350" stA="50000" endA="300" endPos="50000" dist="29997" dir="5400000" sy="-100000" algn="bl" rotWithShape="0"/>
                </a:effectLst>
              </a:rPr>
              <a:t>Naše najznámejšie ryby</a:t>
            </a:r>
            <a:endParaRPr lang="sk-SK" sz="5400" b="1" cap="none" spc="0" dirty="0">
              <a:ln w="11430"/>
              <a:solidFill>
                <a:schemeClr val="bg2">
                  <a:lumMod val="25000"/>
                </a:schemeClr>
              </a:solidFill>
              <a:effectLst>
                <a:reflection blurRad="6350" stA="50000" endA="300" endPos="50000" dist="29997" dir="5400000" sy="-100000" algn="bl" rotWithShape="0"/>
              </a:effectLst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764704" y="404664"/>
            <a:ext cx="9515400" cy="1012974"/>
          </a:xfrm>
        </p:spPr>
        <p:txBody>
          <a:bodyPr>
            <a:normAutofit/>
          </a:bodyPr>
          <a:lstStyle/>
          <a:p>
            <a:r>
              <a:rPr lang="sk-SK" sz="5400" b="1" dirty="0" smtClean="0">
                <a:solidFill>
                  <a:schemeClr val="bg2">
                    <a:lumMod val="25000"/>
                  </a:schemeClr>
                </a:solidFill>
                <a:effectLst>
                  <a:reflection blurRad="6350" stA="50000" endA="300" endPos="50000" dist="29997" dir="5400000" sy="-100000" algn="bl" rotWithShape="0"/>
                </a:effectLst>
              </a:rPr>
              <a:t>Úhor európsky</a:t>
            </a:r>
            <a:endParaRPr lang="sk-SK" sz="5400" b="1" dirty="0">
              <a:solidFill>
                <a:schemeClr val="bg2">
                  <a:lumMod val="25000"/>
                </a:schemeClr>
              </a:solidFill>
              <a:effectLst>
                <a:reflection blurRad="6350" stA="50000" endA="300" endPos="50000" dist="29997" dir="5400000" sy="-100000" algn="bl" rotWithShape="0"/>
              </a:effectLst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346435"/>
            <a:ext cx="4716016" cy="295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49833" y="908720"/>
            <a:ext cx="3672408" cy="2327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3789040"/>
            <a:ext cx="3702169" cy="2452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>
                <a:solidFill>
                  <a:schemeClr val="bg2">
                    <a:lumMod val="25000"/>
                  </a:schemeClr>
                </a:solidFill>
              </a:rPr>
              <a:t>OSTRIEŽ ZELENKASTÝ</a:t>
            </a:r>
          </a:p>
          <a:p>
            <a:r>
              <a:rPr lang="sk-SK" dirty="0" smtClean="0"/>
              <a:t>Žije v riekach a priehradách.</a:t>
            </a:r>
          </a:p>
          <a:p>
            <a:r>
              <a:rPr lang="sk-SK" dirty="0" smtClean="0"/>
              <a:t>Má </a:t>
            </a:r>
            <a:r>
              <a:rPr lang="sk-SK" dirty="0" smtClean="0">
                <a:solidFill>
                  <a:schemeClr val="bg2">
                    <a:lumMod val="25000"/>
                  </a:schemeClr>
                </a:solidFill>
              </a:rPr>
              <a:t>2 chrbtové plutvy</a:t>
            </a:r>
            <a:r>
              <a:rPr lang="sk-SK" dirty="0" smtClean="0"/>
              <a:t>, predná má </a:t>
            </a:r>
            <a:r>
              <a:rPr lang="sk-SK" dirty="0" smtClean="0">
                <a:solidFill>
                  <a:schemeClr val="bg2">
                    <a:lumMod val="25000"/>
                  </a:schemeClr>
                </a:solidFill>
              </a:rPr>
              <a:t>kostené lúče.</a:t>
            </a:r>
          </a:p>
          <a:p>
            <a:r>
              <a:rPr lang="sk-SK" dirty="0" smtClean="0"/>
              <a:t>Je </a:t>
            </a:r>
            <a:r>
              <a:rPr lang="sk-SK" dirty="0" smtClean="0">
                <a:solidFill>
                  <a:schemeClr val="bg2">
                    <a:lumMod val="25000"/>
                  </a:schemeClr>
                </a:solidFill>
              </a:rPr>
              <a:t>dravý</a:t>
            </a:r>
            <a:r>
              <a:rPr lang="sk-SK" dirty="0" smtClean="0"/>
              <a:t>.</a:t>
            </a:r>
            <a:endParaRPr lang="sk-SK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3861048"/>
            <a:ext cx="3867155" cy="2114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dĺžnik 4"/>
          <p:cNvSpPr/>
          <p:nvPr/>
        </p:nvSpPr>
        <p:spPr>
          <a:xfrm>
            <a:off x="-1836712" y="188640"/>
            <a:ext cx="1310545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sk-SK" sz="5400" b="1" dirty="0" smtClean="0">
                <a:ln w="11430"/>
                <a:solidFill>
                  <a:schemeClr val="bg2">
                    <a:lumMod val="2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0000" endA="300" endPos="50000" dist="29997" dir="5400000" sy="-100000" algn="bl" rotWithShape="0"/>
                </a:effectLst>
              </a:rPr>
              <a:t>Naše najznámejšie ryby</a:t>
            </a:r>
            <a:endParaRPr lang="sk-SK" sz="5400" b="1" cap="none" spc="0" dirty="0">
              <a:ln w="11430"/>
              <a:solidFill>
                <a:schemeClr val="bg2">
                  <a:lumMod val="2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50000" endA="300" endPos="50000" dist="29997" dir="5400000" sy="-100000" algn="bl" rotWithShape="0"/>
              </a:effectLst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684584" y="197768"/>
            <a:ext cx="8229600" cy="1143000"/>
          </a:xfrm>
        </p:spPr>
        <p:txBody>
          <a:bodyPr>
            <a:normAutofit/>
          </a:bodyPr>
          <a:lstStyle/>
          <a:p>
            <a:r>
              <a:rPr lang="sk-SK" sz="5400" b="1" dirty="0" smtClean="0">
                <a:solidFill>
                  <a:schemeClr val="bg2">
                    <a:lumMod val="25000"/>
                  </a:schemeClr>
                </a:solidFill>
                <a:effectLst>
                  <a:reflection blurRad="6350" stA="50000" endA="300" endPos="50000" dist="29997" dir="5400000" sy="-100000" algn="bl" rotWithShape="0"/>
                </a:effectLst>
              </a:rPr>
              <a:t>Ostriež zelenkastý</a:t>
            </a:r>
            <a:endParaRPr lang="sk-SK" sz="5400" b="1" dirty="0">
              <a:solidFill>
                <a:schemeClr val="bg2">
                  <a:lumMod val="25000"/>
                </a:schemeClr>
              </a:solidFill>
              <a:effectLst>
                <a:reflection blurRad="6350" stA="50000" endA="300" endPos="50000" dist="29997" dir="5400000" sy="-100000" algn="bl" rotWithShape="0"/>
              </a:effectLst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15299"/>
            <a:ext cx="4429156" cy="3321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78458" y="1340768"/>
            <a:ext cx="3458417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4365104"/>
            <a:ext cx="3456384" cy="1581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sz="36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Hlavátka podunajská</a:t>
            </a:r>
          </a:p>
          <a:p>
            <a:r>
              <a:rPr lang="sk-SK" sz="3600" b="1" dirty="0" smtClean="0"/>
              <a:t>Je to naša prísne zákonom </a:t>
            </a:r>
            <a:r>
              <a:rPr lang="sk-SK" sz="3600" b="1" dirty="0" smtClean="0">
                <a:solidFill>
                  <a:schemeClr val="bg2">
                    <a:lumMod val="25000"/>
                  </a:schemeClr>
                </a:solidFill>
              </a:rPr>
              <a:t>chránená</a:t>
            </a:r>
            <a:r>
              <a:rPr lang="sk-SK" sz="3600" b="1" dirty="0" smtClean="0"/>
              <a:t> ryba.</a:t>
            </a:r>
          </a:p>
          <a:p>
            <a:r>
              <a:rPr lang="sk-SK" sz="3600" b="1" dirty="0" smtClean="0"/>
              <a:t>Kvôli znečisteniu vodných tokov jej hrozí vyhynutie.</a:t>
            </a:r>
          </a:p>
          <a:p>
            <a:r>
              <a:rPr lang="sk-SK" sz="3600" b="1" dirty="0" smtClean="0"/>
              <a:t>Udržiava sa len </a:t>
            </a:r>
          </a:p>
          <a:p>
            <a:pPr>
              <a:buNone/>
            </a:pPr>
            <a:r>
              <a:rPr lang="sk-SK" sz="3600" b="1" dirty="0" smtClean="0"/>
              <a:t>   v umelých neresiskách</a:t>
            </a:r>
            <a:r>
              <a:rPr lang="sk-SK" dirty="0" smtClean="0"/>
              <a:t>.</a:t>
            </a:r>
          </a:p>
        </p:txBody>
      </p:sp>
      <p:pic>
        <p:nvPicPr>
          <p:cNvPr id="4" name="Picture 6" descr="hlavatka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3187" y="4080121"/>
            <a:ext cx="3960813" cy="193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dĺžnik 4"/>
          <p:cNvSpPr/>
          <p:nvPr/>
        </p:nvSpPr>
        <p:spPr>
          <a:xfrm>
            <a:off x="-1692696" y="188640"/>
            <a:ext cx="1231336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sk-SK" sz="5400" b="1" dirty="0" smtClean="0">
                <a:ln w="11430"/>
                <a:solidFill>
                  <a:schemeClr val="bg2">
                    <a:lumMod val="2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0000" endA="300" endPos="50000" dist="29997" dir="5400000" sy="-100000" algn="bl" rotWithShape="0"/>
                </a:effectLst>
              </a:rPr>
              <a:t>Naše najznámejšie ryby</a:t>
            </a:r>
            <a:endParaRPr lang="sk-SK" sz="5400" b="1" cap="none" spc="0" dirty="0">
              <a:ln w="11430"/>
              <a:solidFill>
                <a:schemeClr val="bg2">
                  <a:lumMod val="2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50000" endA="300" endPos="50000" dist="29997" dir="5400000" sy="-100000" algn="bl" rotWithShape="0"/>
              </a:effectLst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k-SK" sz="5400" b="1" dirty="0" smtClean="0">
                <a:solidFill>
                  <a:schemeClr val="bg2">
                    <a:lumMod val="25000"/>
                  </a:schemeClr>
                </a:solidFill>
                <a:effectLst>
                  <a:reflection blurRad="6350" stA="50000" endA="300" endPos="50000" dist="29997" dir="5400000" sy="-100000" algn="bl" rotWithShape="0"/>
                </a:effectLst>
              </a:rPr>
              <a:t>    Hlavátka podunajská</a:t>
            </a:r>
            <a:endParaRPr lang="sk-SK" sz="5400" b="1" dirty="0">
              <a:solidFill>
                <a:schemeClr val="bg2">
                  <a:lumMod val="25000"/>
                </a:schemeClr>
              </a:solidFill>
              <a:effectLst>
                <a:reflection blurRad="6350" stA="50000" endA="300" endPos="50000" dist="29997" dir="5400000" sy="-100000" algn="bl" rotWithShape="0"/>
              </a:effectLst>
            </a:endParaRPr>
          </a:p>
        </p:txBody>
      </p:sp>
      <p:pic>
        <p:nvPicPr>
          <p:cNvPr id="4" name="Picture 4" descr="1193415890_hucho_hucho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419872" y="2577737"/>
            <a:ext cx="5544616" cy="397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hlavátka podu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9388" y="2420888"/>
            <a:ext cx="4100909" cy="3076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sk-SK" sz="3600" b="1" dirty="0" smtClean="0"/>
              <a:t>Ryby (väčšinou morské) majú značný význam pre výživu ľudstva. Tvoria približne 15</a:t>
            </a:r>
            <a:r>
              <a:rPr lang="en-US" sz="3600" b="1" dirty="0" smtClean="0"/>
              <a:t>% </a:t>
            </a:r>
            <a:r>
              <a:rPr lang="sk-SK" sz="3600" b="1" dirty="0" smtClean="0"/>
              <a:t>živočíšnej potravy. Mäso je ľahko stráviteľné, bohaté na vitamín D.</a:t>
            </a:r>
          </a:p>
          <a:p>
            <a:pPr eaLnBrk="1" hangingPunct="1"/>
            <a:endParaRPr lang="sk-SK" sz="3600" b="1" dirty="0" smtClean="0"/>
          </a:p>
          <a:p>
            <a:pPr eaLnBrk="1" hangingPunct="1"/>
            <a:r>
              <a:rPr lang="sk-SK" sz="3600" b="1" dirty="0" smtClean="0"/>
              <a:t>Ryby sú pre športových rybárov nielen mäsom, ale ich lovenie je zdrojom oddychu a relaxácie. </a:t>
            </a:r>
          </a:p>
        </p:txBody>
      </p:sp>
      <p:sp>
        <p:nvSpPr>
          <p:cNvPr id="4" name="Obdĺžnik 3"/>
          <p:cNvSpPr/>
          <p:nvPr/>
        </p:nvSpPr>
        <p:spPr>
          <a:xfrm>
            <a:off x="1667198" y="116632"/>
            <a:ext cx="580960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sk-SK" sz="5400" b="1" dirty="0" smtClean="0">
                <a:ln w="11430"/>
                <a:solidFill>
                  <a:schemeClr val="bg2">
                    <a:lumMod val="25000"/>
                  </a:schemeClr>
                </a:solidFill>
                <a:effectLst>
                  <a:reflection blurRad="6350" stA="50000" endA="300" endPos="50000" dist="29997" dir="5400000" sy="-100000" algn="bl" rotWithShape="0"/>
                </a:effectLst>
              </a:rPr>
              <a:t>Význam rýb</a:t>
            </a:r>
            <a:endParaRPr lang="sk-SK" sz="5400" b="1" cap="none" spc="0" dirty="0">
              <a:ln w="11430"/>
              <a:solidFill>
                <a:schemeClr val="bg2">
                  <a:lumMod val="25000"/>
                </a:schemeClr>
              </a:solidFill>
              <a:effectLst>
                <a:reflection blurRad="6350" stA="50000" endA="300" endPos="50000" dist="29997" dir="5400000" sy="-100000" algn="bl" rotWithShape="0"/>
              </a:effectLst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k-SK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Potravinový </a:t>
            </a:r>
            <a:r>
              <a:rPr lang="sk-SK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</a:rPr>
              <a:t>reťazec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sk-SK" b="1" dirty="0" smtClean="0"/>
              <a:t>baktérie</a:t>
            </a:r>
          </a:p>
          <a:p>
            <a:pPr eaLnBrk="1" hangingPunct="1">
              <a:lnSpc>
                <a:spcPct val="90000"/>
              </a:lnSpc>
              <a:defRPr/>
            </a:pPr>
            <a:endParaRPr lang="sk-SK" b="1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sk-SK" b="1" dirty="0" err="1" smtClean="0"/>
              <a:t>červenoočko</a:t>
            </a:r>
            <a:r>
              <a:rPr lang="sk-SK" b="1" dirty="0" smtClean="0"/>
              <a:t>, meňavka, črievička</a:t>
            </a:r>
          </a:p>
          <a:p>
            <a:pPr eaLnBrk="1" hangingPunct="1">
              <a:lnSpc>
                <a:spcPct val="90000"/>
              </a:lnSpc>
              <a:defRPr/>
            </a:pPr>
            <a:endParaRPr lang="sk-SK" b="1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sk-SK" b="1" dirty="0" err="1" smtClean="0"/>
              <a:t>dafnia</a:t>
            </a:r>
            <a:r>
              <a:rPr lang="sk-SK" b="1" dirty="0" smtClean="0"/>
              <a:t>, </a:t>
            </a:r>
            <a:r>
              <a:rPr lang="sk-SK" b="1" dirty="0" err="1" smtClean="0"/>
              <a:t>cyklop</a:t>
            </a:r>
            <a:endParaRPr lang="sk-SK" b="1" dirty="0" smtClean="0"/>
          </a:p>
          <a:p>
            <a:pPr eaLnBrk="1" hangingPunct="1">
              <a:lnSpc>
                <a:spcPct val="90000"/>
              </a:lnSpc>
              <a:defRPr/>
            </a:pPr>
            <a:endParaRPr lang="sk-SK" b="1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sk-SK" b="1" dirty="0" smtClean="0"/>
              <a:t>kapor</a:t>
            </a:r>
          </a:p>
          <a:p>
            <a:pPr eaLnBrk="1" hangingPunct="1">
              <a:lnSpc>
                <a:spcPct val="90000"/>
              </a:lnSpc>
              <a:defRPr/>
            </a:pPr>
            <a:endParaRPr lang="sk-SK" b="1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sk-SK" b="1" dirty="0" smtClean="0"/>
              <a:t>kormorán</a:t>
            </a:r>
          </a:p>
        </p:txBody>
      </p:sp>
      <p:cxnSp>
        <p:nvCxnSpPr>
          <p:cNvPr id="5" name="Rovná spojovacia šípka 4"/>
          <p:cNvCxnSpPr/>
          <p:nvPr/>
        </p:nvCxnSpPr>
        <p:spPr>
          <a:xfrm rot="5400000">
            <a:off x="1223628" y="2096852"/>
            <a:ext cx="504056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Rovná spojovacia šípka 5"/>
          <p:cNvCxnSpPr/>
          <p:nvPr/>
        </p:nvCxnSpPr>
        <p:spPr>
          <a:xfrm rot="5400000">
            <a:off x="1224422" y="3233428"/>
            <a:ext cx="504056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ovná spojovacia šípka 6"/>
          <p:cNvCxnSpPr/>
          <p:nvPr/>
        </p:nvCxnSpPr>
        <p:spPr>
          <a:xfrm rot="5400000">
            <a:off x="1226010" y="4328306"/>
            <a:ext cx="504056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ovná spojovacia šípka 7"/>
          <p:cNvCxnSpPr/>
          <p:nvPr/>
        </p:nvCxnSpPr>
        <p:spPr>
          <a:xfrm rot="5400000">
            <a:off x="1224422" y="5336418"/>
            <a:ext cx="504056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/>
          <p:cNvPicPr>
            <a:picLocks noChangeAspect="1" noChangeArrowheads="1"/>
          </p:cNvPicPr>
          <p:nvPr/>
        </p:nvPicPr>
        <p:blipFill>
          <a:blip r:embed="rId2" cstate="print"/>
          <a:srcRect l="5585" t="44435" r="65010" b="5853"/>
          <a:stretch>
            <a:fillRect/>
          </a:stretch>
        </p:blipFill>
        <p:spPr bwMode="auto">
          <a:xfrm>
            <a:off x="179512" y="2420888"/>
            <a:ext cx="836612" cy="151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5"/>
          <p:cNvPicPr>
            <a:picLocks noChangeAspect="1" noChangeArrowheads="1"/>
          </p:cNvPicPr>
          <p:nvPr/>
        </p:nvPicPr>
        <p:blipFill>
          <a:blip r:embed="rId3" cstate="print"/>
          <a:srcRect l="9854" t="8025" r="69550" b="14969"/>
          <a:stretch>
            <a:fillRect/>
          </a:stretch>
        </p:blipFill>
        <p:spPr bwMode="auto">
          <a:xfrm>
            <a:off x="1547664" y="1196752"/>
            <a:ext cx="661987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2780928"/>
            <a:ext cx="1176338" cy="83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7"/>
          <p:cNvPicPr>
            <a:picLocks noChangeAspect="1" noChangeArrowheads="1"/>
          </p:cNvPicPr>
          <p:nvPr/>
        </p:nvPicPr>
        <p:blipFill>
          <a:blip r:embed="rId5" cstate="print"/>
          <a:srcRect t="-627" r="77014" b="24686"/>
          <a:stretch>
            <a:fillRect/>
          </a:stretch>
        </p:blipFill>
        <p:spPr bwMode="auto">
          <a:xfrm>
            <a:off x="1547664" y="3645024"/>
            <a:ext cx="763587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01252" y="1844824"/>
            <a:ext cx="1266692" cy="796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9"/>
          <p:cNvPicPr>
            <a:picLocks noChangeAspect="1" noChangeArrowheads="1"/>
          </p:cNvPicPr>
          <p:nvPr/>
        </p:nvPicPr>
        <p:blipFill>
          <a:blip r:embed="rId7" cstate="print"/>
          <a:srcRect l="4607" t="8197"/>
          <a:stretch>
            <a:fillRect/>
          </a:stretch>
        </p:blipFill>
        <p:spPr bwMode="auto">
          <a:xfrm>
            <a:off x="2699792" y="3429000"/>
            <a:ext cx="1327868" cy="955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Picture 10"/>
          <p:cNvPicPr>
            <a:picLocks noChangeAspect="1" noChangeArrowheads="1"/>
          </p:cNvPicPr>
          <p:nvPr/>
        </p:nvPicPr>
        <p:blipFill>
          <a:blip r:embed="rId8" cstate="print"/>
          <a:srcRect t="16090" b="29610"/>
          <a:stretch>
            <a:fillRect/>
          </a:stretch>
        </p:blipFill>
        <p:spPr bwMode="auto">
          <a:xfrm>
            <a:off x="4427984" y="2492896"/>
            <a:ext cx="2015728" cy="1143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5" name="Picture 1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04248" y="1916832"/>
            <a:ext cx="2071688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Rovná spojovacia šípka 10"/>
          <p:cNvCxnSpPr>
            <a:endCxn id="14339" idx="1"/>
          </p:cNvCxnSpPr>
          <p:nvPr/>
        </p:nvCxnSpPr>
        <p:spPr>
          <a:xfrm flipV="1">
            <a:off x="971600" y="1988915"/>
            <a:ext cx="576064" cy="503981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ovná spojovacia šípka 12"/>
          <p:cNvCxnSpPr>
            <a:stCxn id="14338" idx="3"/>
            <a:endCxn id="14340" idx="1"/>
          </p:cNvCxnSpPr>
          <p:nvPr/>
        </p:nvCxnSpPr>
        <p:spPr>
          <a:xfrm>
            <a:off x="1016124" y="3177332"/>
            <a:ext cx="315516" cy="20315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ovná spojovacia šípka 14"/>
          <p:cNvCxnSpPr>
            <a:endCxn id="14341" idx="1"/>
          </p:cNvCxnSpPr>
          <p:nvPr/>
        </p:nvCxnSpPr>
        <p:spPr>
          <a:xfrm>
            <a:off x="899592" y="3933056"/>
            <a:ext cx="648072" cy="539849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ovná spojovacia šípka 16"/>
          <p:cNvCxnSpPr/>
          <p:nvPr/>
        </p:nvCxnSpPr>
        <p:spPr>
          <a:xfrm>
            <a:off x="2267744" y="2132856"/>
            <a:ext cx="432048" cy="7200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ovná spojovacia šípka 18"/>
          <p:cNvCxnSpPr/>
          <p:nvPr/>
        </p:nvCxnSpPr>
        <p:spPr>
          <a:xfrm rot="16200000" flipH="1">
            <a:off x="2015716" y="2384884"/>
            <a:ext cx="1152128" cy="648072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ovná spojovacia šípka 20"/>
          <p:cNvCxnSpPr/>
          <p:nvPr/>
        </p:nvCxnSpPr>
        <p:spPr>
          <a:xfrm flipV="1">
            <a:off x="2267744" y="2564904"/>
            <a:ext cx="432048" cy="36004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ovná spojovacia šípka 23"/>
          <p:cNvCxnSpPr/>
          <p:nvPr/>
        </p:nvCxnSpPr>
        <p:spPr>
          <a:xfrm>
            <a:off x="2267744" y="3429000"/>
            <a:ext cx="360040" cy="288032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Rovná spojovacia šípka 26"/>
          <p:cNvCxnSpPr/>
          <p:nvPr/>
        </p:nvCxnSpPr>
        <p:spPr>
          <a:xfrm rot="5400000" flipH="1" flipV="1">
            <a:off x="1799692" y="3176972"/>
            <a:ext cx="1512168" cy="72008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ovná spojovacia šípka 29"/>
          <p:cNvCxnSpPr/>
          <p:nvPr/>
        </p:nvCxnSpPr>
        <p:spPr>
          <a:xfrm flipV="1">
            <a:off x="2195736" y="4221088"/>
            <a:ext cx="432048" cy="7200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Rovná spojovacia šípka 31"/>
          <p:cNvCxnSpPr/>
          <p:nvPr/>
        </p:nvCxnSpPr>
        <p:spPr>
          <a:xfrm>
            <a:off x="4139952" y="2204864"/>
            <a:ext cx="864096" cy="216024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Rovná spojovacia šípka 33"/>
          <p:cNvCxnSpPr/>
          <p:nvPr/>
        </p:nvCxnSpPr>
        <p:spPr>
          <a:xfrm flipV="1">
            <a:off x="4139952" y="3717032"/>
            <a:ext cx="720080" cy="288032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Rovná spojovacia šípka 35"/>
          <p:cNvCxnSpPr/>
          <p:nvPr/>
        </p:nvCxnSpPr>
        <p:spPr>
          <a:xfrm>
            <a:off x="6300192" y="3068960"/>
            <a:ext cx="792088" cy="158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bdĺžnik 36"/>
          <p:cNvSpPr/>
          <p:nvPr/>
        </p:nvSpPr>
        <p:spPr>
          <a:xfrm>
            <a:off x="-1188640" y="188640"/>
            <a:ext cx="1180931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sk-SK" sz="5400" b="1" dirty="0" smtClean="0">
                <a:ln w="11430"/>
                <a:solidFill>
                  <a:schemeClr val="bg2">
                    <a:lumMod val="2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0000" endA="300" endPos="50000" dist="29997" dir="5400000" sy="-100000" algn="bl" rotWithShape="0"/>
                </a:effectLst>
              </a:rPr>
              <a:t>Potravinový reťazec</a:t>
            </a:r>
            <a:endParaRPr lang="sk-SK" sz="5400" b="1" cap="none" spc="0" dirty="0">
              <a:ln w="11430"/>
              <a:solidFill>
                <a:schemeClr val="bg2">
                  <a:lumMod val="2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50000" endA="300" endPos="50000" dist="29997" dir="5400000" sy="-100000" algn="bl" rotWithShape="0"/>
              </a:effectLst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268760"/>
            <a:ext cx="8779627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bdĺžnik 3"/>
          <p:cNvSpPr/>
          <p:nvPr/>
        </p:nvSpPr>
        <p:spPr>
          <a:xfrm>
            <a:off x="179512" y="116632"/>
            <a:ext cx="873745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sk-SK" sz="5400" b="1" dirty="0" smtClean="0">
                <a:ln w="11430"/>
                <a:solidFill>
                  <a:schemeClr val="bg2">
                    <a:lumMod val="25000"/>
                  </a:schemeClr>
                </a:solidFill>
                <a:effectLst>
                  <a:reflection blurRad="6350" stA="50000" endA="300" endPos="50000" dist="29997" dir="5400000" sy="-100000" algn="bl" rotWithShape="0"/>
                </a:effectLst>
              </a:rPr>
              <a:t>Stavba tela kapra</a:t>
            </a:r>
            <a:endParaRPr lang="sk-SK" sz="5400" b="1" cap="none" spc="0" dirty="0">
              <a:ln w="11430"/>
              <a:solidFill>
                <a:schemeClr val="bg2">
                  <a:lumMod val="25000"/>
                </a:schemeClr>
              </a:solidFill>
              <a:effectLst>
                <a:reflection blurRad="6350" stA="50000" endA="300" endPos="50000" dist="29997" dir="5400000" sy="-100000" algn="bl" rotWithShape="0"/>
              </a:effectLst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916832"/>
            <a:ext cx="8229600" cy="4090459"/>
          </a:xfrm>
        </p:spPr>
        <p:txBody>
          <a:bodyPr/>
          <a:lstStyle/>
          <a:p>
            <a:pPr eaLnBrk="1" hangingPunct="1"/>
            <a:r>
              <a:rPr lang="sk-SK" sz="3600" b="1" dirty="0" smtClean="0"/>
              <a:t>Lososy – kaviár- ikry rýb </a:t>
            </a:r>
          </a:p>
          <a:p>
            <a:pPr eaLnBrk="1" hangingPunct="1"/>
            <a:r>
              <a:rPr lang="sk-SK" sz="3600" b="1" dirty="0" smtClean="0"/>
              <a:t>Slede</a:t>
            </a:r>
          </a:p>
          <a:p>
            <a:pPr eaLnBrk="1" hangingPunct="1"/>
            <a:r>
              <a:rPr lang="sk-SK" sz="3600" b="1" dirty="0" smtClean="0"/>
              <a:t>Makrela</a:t>
            </a:r>
          </a:p>
          <a:p>
            <a:pPr eaLnBrk="1" hangingPunct="1"/>
            <a:r>
              <a:rPr lang="sk-SK" sz="3600" b="1" dirty="0" smtClean="0"/>
              <a:t>Tuniak</a:t>
            </a:r>
          </a:p>
          <a:p>
            <a:pPr eaLnBrk="1" hangingPunct="1"/>
            <a:r>
              <a:rPr lang="sk-SK" sz="3600" b="1" dirty="0" smtClean="0"/>
              <a:t>Treska</a:t>
            </a:r>
          </a:p>
          <a:p>
            <a:pPr eaLnBrk="1" hangingPunct="1"/>
            <a:r>
              <a:rPr lang="sk-SK" sz="3600" b="1" dirty="0" smtClean="0"/>
              <a:t>Sardinka</a:t>
            </a:r>
          </a:p>
          <a:p>
            <a:pPr eaLnBrk="1" hangingPunct="1"/>
            <a:endParaRPr lang="sk-SK" dirty="0" smtClean="0"/>
          </a:p>
          <a:p>
            <a:pPr eaLnBrk="1" hangingPunct="1">
              <a:buFont typeface="Wingdings" pitchFamily="2" charset="2"/>
              <a:buNone/>
            </a:pPr>
            <a:endParaRPr lang="sk-SK" dirty="0" smtClean="0"/>
          </a:p>
        </p:txBody>
      </p:sp>
      <p:sp>
        <p:nvSpPr>
          <p:cNvPr id="4" name="Obdĺžnik 3"/>
          <p:cNvSpPr/>
          <p:nvPr/>
        </p:nvSpPr>
        <p:spPr>
          <a:xfrm>
            <a:off x="1667198" y="188640"/>
            <a:ext cx="580960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sk-SK" sz="5400" b="1" dirty="0" smtClean="0">
                <a:ln w="11430"/>
                <a:solidFill>
                  <a:schemeClr val="bg2">
                    <a:lumMod val="25000"/>
                  </a:schemeClr>
                </a:solidFill>
                <a:effectLst>
                  <a:reflection blurRad="6350" stA="50000" endA="300" endPos="50000" dist="29997" dir="5400000" sy="-100000" algn="bl" rotWithShape="0"/>
                </a:effectLst>
              </a:rPr>
              <a:t>Morské ryby</a:t>
            </a:r>
            <a:endParaRPr lang="sk-SK" sz="5400" b="1" cap="none" spc="0" dirty="0">
              <a:ln w="11430"/>
              <a:solidFill>
                <a:schemeClr val="bg2">
                  <a:lumMod val="25000"/>
                </a:schemeClr>
              </a:solidFill>
              <a:effectLst>
                <a:reflection blurRad="6350" stA="50000" endA="300" endPos="50000" dist="29997" dir="5400000" sy="-100000" algn="bl" rotWithShape="0"/>
              </a:effectLst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r_losos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836712"/>
            <a:ext cx="4131677" cy="1412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9424" y="2564904"/>
            <a:ext cx="5184576" cy="169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71592" y="4293096"/>
            <a:ext cx="3672408" cy="2064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BlokTextu 6"/>
          <p:cNvSpPr txBox="1"/>
          <p:nvPr/>
        </p:nvSpPr>
        <p:spPr>
          <a:xfrm>
            <a:off x="755576" y="1484784"/>
            <a:ext cx="11641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600" b="1" dirty="0" smtClean="0">
                <a:solidFill>
                  <a:schemeClr val="bg2">
                    <a:lumMod val="25000"/>
                  </a:schemeClr>
                </a:solidFill>
              </a:rPr>
              <a:t>losos</a:t>
            </a:r>
            <a:endParaRPr lang="sk-SK" sz="36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8" name="BlokTextu 7"/>
          <p:cNvSpPr txBox="1"/>
          <p:nvPr/>
        </p:nvSpPr>
        <p:spPr>
          <a:xfrm>
            <a:off x="755576" y="3140968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b="1" dirty="0" smtClean="0">
                <a:solidFill>
                  <a:schemeClr val="bg2">
                    <a:lumMod val="25000"/>
                  </a:schemeClr>
                </a:solidFill>
              </a:rPr>
              <a:t>sleď</a:t>
            </a:r>
            <a:endParaRPr lang="sk-SK" sz="36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9" name="BlokTextu 8"/>
          <p:cNvSpPr txBox="1"/>
          <p:nvPr/>
        </p:nvSpPr>
        <p:spPr>
          <a:xfrm>
            <a:off x="755576" y="4941168"/>
            <a:ext cx="22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b="1" dirty="0" smtClean="0">
                <a:solidFill>
                  <a:schemeClr val="bg2">
                    <a:lumMod val="25000"/>
                  </a:schemeClr>
                </a:solidFill>
              </a:rPr>
              <a:t>makrela</a:t>
            </a:r>
            <a:endParaRPr lang="sk-SK" sz="3600" b="1" dirty="0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11" name="Rovná spojovacia šípka 10"/>
          <p:cNvCxnSpPr/>
          <p:nvPr/>
        </p:nvCxnSpPr>
        <p:spPr>
          <a:xfrm>
            <a:off x="2195736" y="1772816"/>
            <a:ext cx="1728192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ovná spojovacia šípka 12"/>
          <p:cNvCxnSpPr/>
          <p:nvPr/>
        </p:nvCxnSpPr>
        <p:spPr>
          <a:xfrm>
            <a:off x="1907704" y="3429000"/>
            <a:ext cx="1728192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ovná spojovacia šípka 14"/>
          <p:cNvCxnSpPr/>
          <p:nvPr/>
        </p:nvCxnSpPr>
        <p:spPr>
          <a:xfrm>
            <a:off x="2699792" y="5229200"/>
            <a:ext cx="1872208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548680"/>
            <a:ext cx="2381583" cy="1571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2348880"/>
            <a:ext cx="3362325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4653136"/>
            <a:ext cx="2831317" cy="1061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BlokTextu 7"/>
          <p:cNvSpPr txBox="1"/>
          <p:nvPr/>
        </p:nvSpPr>
        <p:spPr>
          <a:xfrm>
            <a:off x="5364088" y="1196752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b="1" dirty="0" smtClean="0">
                <a:solidFill>
                  <a:schemeClr val="bg2">
                    <a:lumMod val="25000"/>
                  </a:schemeClr>
                </a:solidFill>
              </a:rPr>
              <a:t>tuniak</a:t>
            </a:r>
            <a:endParaRPr lang="sk-SK" sz="36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9" name="BlokTextu 8"/>
          <p:cNvSpPr txBox="1"/>
          <p:nvPr/>
        </p:nvSpPr>
        <p:spPr>
          <a:xfrm>
            <a:off x="5436096" y="3140968"/>
            <a:ext cx="13632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600" b="1" dirty="0" smtClean="0">
                <a:solidFill>
                  <a:schemeClr val="bg2">
                    <a:lumMod val="25000"/>
                  </a:schemeClr>
                </a:solidFill>
              </a:rPr>
              <a:t>treska</a:t>
            </a:r>
            <a:endParaRPr lang="sk-SK" sz="36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" name="BlokTextu 9"/>
          <p:cNvSpPr txBox="1"/>
          <p:nvPr/>
        </p:nvSpPr>
        <p:spPr>
          <a:xfrm>
            <a:off x="5508104" y="4869160"/>
            <a:ext cx="18870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b="1" dirty="0" smtClean="0">
                <a:solidFill>
                  <a:schemeClr val="bg2">
                    <a:lumMod val="25000"/>
                  </a:schemeClr>
                </a:solidFill>
              </a:rPr>
              <a:t>sardinka</a:t>
            </a:r>
            <a:endParaRPr lang="sk-SK" sz="3600" b="1" dirty="0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12" name="Rovná spojovacia šípka 11"/>
          <p:cNvCxnSpPr/>
          <p:nvPr/>
        </p:nvCxnSpPr>
        <p:spPr>
          <a:xfrm rot="10800000">
            <a:off x="4067944" y="1484784"/>
            <a:ext cx="1224136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ovná spojovacia šípka 13"/>
          <p:cNvCxnSpPr/>
          <p:nvPr/>
        </p:nvCxnSpPr>
        <p:spPr>
          <a:xfrm rot="10800000">
            <a:off x="4427984" y="3356992"/>
            <a:ext cx="936104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ovná spojovacia šípka 15"/>
          <p:cNvCxnSpPr/>
          <p:nvPr/>
        </p:nvCxnSpPr>
        <p:spPr>
          <a:xfrm rot="10800000">
            <a:off x="4355976" y="5157192"/>
            <a:ext cx="1008112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319" t="32025" r="66676" b="48962"/>
          <a:stretch>
            <a:fillRect/>
          </a:stretch>
        </p:blipFill>
        <p:spPr bwMode="auto">
          <a:xfrm>
            <a:off x="3923928" y="608024"/>
            <a:ext cx="2735507" cy="247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 l="1352" t="63034" r="5377" b="26974"/>
          <a:stretch>
            <a:fillRect/>
          </a:stretch>
        </p:blipFill>
        <p:spPr bwMode="auto">
          <a:xfrm>
            <a:off x="899592" y="5013176"/>
            <a:ext cx="755967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bdĺžnik 6"/>
          <p:cNvSpPr/>
          <p:nvPr/>
        </p:nvSpPr>
        <p:spPr>
          <a:xfrm>
            <a:off x="-2160707" y="1844824"/>
            <a:ext cx="864087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sk-SK" sz="3600" b="1" dirty="0" smtClean="0">
                <a:ln w="11430"/>
                <a:effectLst>
                  <a:reflection blurRad="6350" stA="50000" endA="300" endPos="50000" dist="29997" dir="5400000" sy="-100000" algn="bl" rotWithShape="0"/>
                </a:effectLst>
              </a:rPr>
              <a:t>Šupina kapra</a:t>
            </a:r>
            <a:endParaRPr lang="sk-SK" sz="3600" b="1" cap="none" spc="0" dirty="0">
              <a:ln w="11430"/>
              <a:effectLst>
                <a:reflection blurRad="6350" stA="50000" endA="300" endPos="50000" dist="29997" dir="5400000" sy="-100000" algn="bl" rotWithShape="0"/>
              </a:effectLst>
            </a:endParaRPr>
          </a:p>
        </p:txBody>
      </p:sp>
      <p:sp>
        <p:nvSpPr>
          <p:cNvPr id="8" name="Obdĺžnik 7"/>
          <p:cNvSpPr/>
          <p:nvPr/>
        </p:nvSpPr>
        <p:spPr>
          <a:xfrm>
            <a:off x="-2340768" y="3645022"/>
            <a:ext cx="1058517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sk-SK" sz="3600" b="1" dirty="0" smtClean="0">
                <a:ln w="11430"/>
                <a:solidFill>
                  <a:schemeClr val="bg2">
                    <a:lumMod val="25000"/>
                  </a:schemeClr>
                </a:solidFill>
                <a:effectLst>
                  <a:reflection blurRad="6350" stA="50000" endA="300" endPos="50000" dist="29997" dir="5400000" sy="-100000" algn="bl" rotWithShape="0"/>
                </a:effectLst>
              </a:rPr>
              <a:t>Pohyb kapra vo vode</a:t>
            </a:r>
            <a:endParaRPr lang="sk-SK" sz="3600" b="1" cap="none" spc="0" dirty="0">
              <a:ln w="11430"/>
              <a:solidFill>
                <a:schemeClr val="bg2">
                  <a:lumMod val="25000"/>
                </a:schemeClr>
              </a:solidFill>
              <a:effectLst>
                <a:reflection blurRad="6350" stA="50000" endA="300" endPos="50000" dist="29997" dir="5400000" sy="-100000" algn="bl" rotWithShape="0"/>
              </a:effectLst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sz="3600" b="1" dirty="0" smtClean="0"/>
              <a:t>Ryby dýchajú </a:t>
            </a:r>
            <a:r>
              <a:rPr lang="sk-SK" sz="3600" b="1" dirty="0" smtClean="0">
                <a:solidFill>
                  <a:schemeClr val="bg2">
                    <a:lumMod val="25000"/>
                  </a:schemeClr>
                </a:solidFill>
              </a:rPr>
              <a:t>žiabrami </a:t>
            </a:r>
            <a:r>
              <a:rPr lang="sk-SK" sz="3600" b="1" dirty="0" smtClean="0"/>
              <a:t>kyslík rozpustený vo vode</a:t>
            </a:r>
          </a:p>
          <a:p>
            <a:pPr>
              <a:buNone/>
            </a:pPr>
            <a:endParaRPr lang="sk-SK" i="1" u="sng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8716" y="3044446"/>
            <a:ext cx="523875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dĺžnik 5"/>
          <p:cNvSpPr/>
          <p:nvPr/>
        </p:nvSpPr>
        <p:spPr>
          <a:xfrm>
            <a:off x="1025774" y="332656"/>
            <a:ext cx="662473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sk-SK" sz="5400" b="1" dirty="0" smtClean="0">
                <a:ln w="11430"/>
                <a:solidFill>
                  <a:schemeClr val="bg2">
                    <a:lumMod val="25000"/>
                  </a:schemeClr>
                </a:solidFill>
                <a:effectLst>
                  <a:reflection blurRad="6350" stA="50000" endA="300" endPos="50000" dist="29997" dir="5400000" sy="-100000" algn="bl" rotWithShape="0"/>
                </a:effectLst>
              </a:rPr>
              <a:t>Dýchanie</a:t>
            </a:r>
            <a:endParaRPr lang="sk-SK" sz="5400" b="1" cap="none" spc="0" dirty="0">
              <a:ln w="11430"/>
              <a:solidFill>
                <a:schemeClr val="bg2">
                  <a:lumMod val="25000"/>
                </a:schemeClr>
              </a:solidFill>
              <a:effectLst>
                <a:reflection blurRad="6350" stA="50000" endA="300" endPos="50000" dist="29997" dir="5400000" sy="-100000" algn="bl" rotWithShape="0"/>
              </a:effectLst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149" y="1484784"/>
            <a:ext cx="8657851" cy="4559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bdĺžnik 3"/>
          <p:cNvSpPr/>
          <p:nvPr/>
        </p:nvSpPr>
        <p:spPr>
          <a:xfrm>
            <a:off x="611560" y="260648"/>
            <a:ext cx="830540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sk-SK" sz="5400" b="1" dirty="0" smtClean="0">
                <a:ln w="11430"/>
                <a:solidFill>
                  <a:schemeClr val="bg2">
                    <a:lumMod val="25000"/>
                  </a:schemeClr>
                </a:solidFill>
                <a:effectLst>
                  <a:reflection blurRad="6350" stA="50000" endA="300" endPos="50000" dist="29997" dir="5400000" sy="-100000" algn="bl" rotWithShape="0"/>
                </a:effectLst>
              </a:rPr>
              <a:t>Vnútorné orgány kapra</a:t>
            </a:r>
            <a:endParaRPr lang="sk-SK" sz="5400" b="1" cap="none" spc="0" dirty="0">
              <a:ln w="11430"/>
              <a:solidFill>
                <a:schemeClr val="bg2">
                  <a:lumMod val="25000"/>
                </a:schemeClr>
              </a:solidFill>
              <a:effectLst>
                <a:reflection blurRad="6350" stA="50000" endA="300" endPos="50000" dist="29997" dir="5400000" sy="-100000" algn="bl" rotWithShape="0"/>
              </a:effectLst>
            </a:endParaRPr>
          </a:p>
        </p:txBody>
      </p:sp>
      <p:pic>
        <p:nvPicPr>
          <p:cNvPr id="5" name="Obrázok 4" descr="ryba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68144" y="5157192"/>
            <a:ext cx="2865512" cy="1492454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018451"/>
          </a:xfrm>
        </p:spPr>
        <p:txBody>
          <a:bodyPr/>
          <a:lstStyle/>
          <a:p>
            <a:r>
              <a:rPr lang="sk-SK" sz="3600" b="1" dirty="0" smtClean="0"/>
              <a:t>Sú oddeleného pohlavia:</a:t>
            </a:r>
          </a:p>
          <a:p>
            <a:pPr>
              <a:buFontTx/>
              <a:buChar char="-"/>
            </a:pPr>
            <a:r>
              <a:rPr lang="sk-SK" sz="3600" b="1" dirty="0" smtClean="0"/>
              <a:t>samičie pohlavné bunky: </a:t>
            </a:r>
            <a:r>
              <a:rPr lang="sk-SK" sz="3600" b="1" dirty="0" smtClean="0">
                <a:solidFill>
                  <a:schemeClr val="bg2">
                    <a:lumMod val="25000"/>
                  </a:schemeClr>
                </a:solidFill>
              </a:rPr>
              <a:t>vajíčka- ikry</a:t>
            </a:r>
          </a:p>
          <a:p>
            <a:pPr>
              <a:buFontTx/>
              <a:buChar char="-"/>
            </a:pPr>
            <a:r>
              <a:rPr lang="sk-SK" sz="3600" b="1" dirty="0" smtClean="0"/>
              <a:t>samčie pohlavné bunky: </a:t>
            </a:r>
            <a:r>
              <a:rPr lang="sk-SK" sz="3600" b="1" dirty="0" smtClean="0">
                <a:solidFill>
                  <a:schemeClr val="bg2">
                    <a:lumMod val="25000"/>
                  </a:schemeClr>
                </a:solidFill>
              </a:rPr>
              <a:t>spermie</a:t>
            </a:r>
          </a:p>
          <a:p>
            <a:pPr>
              <a:buFontTx/>
              <a:buChar char="-"/>
            </a:pPr>
            <a:r>
              <a:rPr lang="sk-SK" sz="3600" b="1" dirty="0" smtClean="0"/>
              <a:t>obdobie </a:t>
            </a:r>
            <a:r>
              <a:rPr lang="sk-SK" sz="3600" b="1" dirty="0" smtClean="0"/>
              <a:t>párenia: </a:t>
            </a:r>
            <a:r>
              <a:rPr lang="sk-SK" sz="3600" b="1" dirty="0" smtClean="0">
                <a:solidFill>
                  <a:schemeClr val="bg2">
                    <a:lumMod val="25000"/>
                  </a:schemeClr>
                </a:solidFill>
              </a:rPr>
              <a:t>neresenie</a:t>
            </a:r>
          </a:p>
          <a:p>
            <a:pPr>
              <a:buFontTx/>
              <a:buChar char="-"/>
            </a:pPr>
            <a:r>
              <a:rPr lang="sk-SK" sz="3600" b="1" dirty="0" smtClean="0">
                <a:solidFill>
                  <a:schemeClr val="bg2">
                    <a:lumMod val="25000"/>
                  </a:schemeClr>
                </a:solidFill>
              </a:rPr>
              <a:t>vonkajšie oplodnenie</a:t>
            </a:r>
          </a:p>
          <a:p>
            <a:pPr>
              <a:buFontTx/>
              <a:buChar char="-"/>
            </a:pPr>
            <a:r>
              <a:rPr lang="sk-SK" sz="3600" b="1" dirty="0" smtClean="0"/>
              <a:t>malá rybka- </a:t>
            </a:r>
            <a:r>
              <a:rPr lang="sk-SK" sz="3600" b="1" dirty="0" smtClean="0">
                <a:solidFill>
                  <a:schemeClr val="bg2">
                    <a:lumMod val="25000"/>
                  </a:schemeClr>
                </a:solidFill>
              </a:rPr>
              <a:t>plôdik</a:t>
            </a:r>
          </a:p>
          <a:p>
            <a:endParaRPr lang="sk-SK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0232" y="260648"/>
            <a:ext cx="2243140" cy="1257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34725" y="4437112"/>
            <a:ext cx="2494153" cy="1844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bdĺžnik 6"/>
          <p:cNvSpPr/>
          <p:nvPr/>
        </p:nvSpPr>
        <p:spPr>
          <a:xfrm>
            <a:off x="-1298425" y="162511"/>
            <a:ext cx="1015312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sk-SK" sz="5400" b="1" dirty="0" smtClean="0">
                <a:ln w="11430"/>
                <a:solidFill>
                  <a:schemeClr val="bg2">
                    <a:lumMod val="25000"/>
                  </a:schemeClr>
                </a:solidFill>
                <a:effectLst>
                  <a:reflection blurRad="6350" stA="50000" endA="300" endPos="50000" dist="29997" dir="5400000" sy="-100000" algn="bl" rotWithShape="0"/>
                </a:effectLst>
              </a:rPr>
              <a:t>Rozmnožovanie</a:t>
            </a:r>
            <a:endParaRPr lang="sk-SK" sz="5400" b="1" cap="none" spc="0" dirty="0">
              <a:ln w="11430"/>
              <a:solidFill>
                <a:schemeClr val="bg2">
                  <a:lumMod val="25000"/>
                </a:schemeClr>
              </a:solidFill>
              <a:effectLst>
                <a:reflection blurRad="6350" stA="50000" endA="300" endPos="50000" dist="29997" dir="5400000" sy="-100000" algn="bl" rotWithShape="0"/>
              </a:effectLst>
            </a:endParaRPr>
          </a:p>
        </p:txBody>
      </p:sp>
      <p:cxnSp>
        <p:nvCxnSpPr>
          <p:cNvPr id="9" name="Rovná spojovacia šípka 8"/>
          <p:cNvCxnSpPr/>
          <p:nvPr/>
        </p:nvCxnSpPr>
        <p:spPr>
          <a:xfrm rot="5400000" flipH="1" flipV="1">
            <a:off x="6876256" y="1700808"/>
            <a:ext cx="1368152" cy="50405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ovná spojovacia šípka 10"/>
          <p:cNvCxnSpPr/>
          <p:nvPr/>
        </p:nvCxnSpPr>
        <p:spPr>
          <a:xfrm>
            <a:off x="4572000" y="5431227"/>
            <a:ext cx="2736304" cy="57606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scan0029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2071688" cy="6453187"/>
          </a:xfrm>
          <a:noFill/>
        </p:spPr>
      </p:pic>
      <p:pic>
        <p:nvPicPr>
          <p:cNvPr id="28677" name="Picture 5" descr="egwg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1988839"/>
            <a:ext cx="5328592" cy="4285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2" y="548680"/>
            <a:ext cx="2243140" cy="1257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bdĺžnik 6"/>
          <p:cNvSpPr/>
          <p:nvPr/>
        </p:nvSpPr>
        <p:spPr>
          <a:xfrm>
            <a:off x="1667198" y="260648"/>
            <a:ext cx="988957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sk-SK" sz="4000" b="1" dirty="0" smtClean="0">
                <a:ln w="11430"/>
                <a:solidFill>
                  <a:schemeClr val="bg2">
                    <a:lumMod val="2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0000" endA="300" endPos="50000" dist="29997" dir="5400000" sy="-100000" algn="bl" rotWithShape="0"/>
                </a:effectLst>
              </a:rPr>
              <a:t>Rozmnožovanie rýb</a:t>
            </a:r>
            <a:endParaRPr lang="sk-SK" sz="4000" b="1" cap="none" spc="0" dirty="0">
              <a:ln w="11430"/>
              <a:solidFill>
                <a:schemeClr val="bg2">
                  <a:lumMod val="2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50000" endA="300" endPos="50000" dist="29997" dir="5400000" sy="-100000" algn="bl" rotWithShape="0"/>
              </a:effectLst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sz="36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KAPOR OBYČAJNÝ</a:t>
            </a:r>
          </a:p>
          <a:p>
            <a:r>
              <a:rPr lang="sk-SK" sz="3600" b="1" dirty="0" smtClean="0"/>
              <a:t>Žije v pomaly tečúcich vodách a rybníkoch s vodnými rastlinami.</a:t>
            </a:r>
          </a:p>
          <a:p>
            <a:r>
              <a:rPr lang="sk-SK" sz="3600" b="1" dirty="0" smtClean="0"/>
              <a:t>Je </a:t>
            </a:r>
            <a:r>
              <a:rPr lang="sk-SK" sz="3600" b="1" dirty="0" err="1" smtClean="0">
                <a:solidFill>
                  <a:schemeClr val="bg2">
                    <a:lumMod val="25000"/>
                  </a:schemeClr>
                </a:solidFill>
              </a:rPr>
              <a:t>všežravec</a:t>
            </a:r>
            <a:r>
              <a:rPr lang="sk-SK" sz="3600" b="1" dirty="0" smtClean="0"/>
              <a:t>.</a:t>
            </a:r>
          </a:p>
          <a:p>
            <a:r>
              <a:rPr lang="sk-SK" sz="3600" b="1" dirty="0" smtClean="0"/>
              <a:t>Na Slovensku sa </a:t>
            </a:r>
          </a:p>
          <a:p>
            <a:pPr marL="0" indent="0">
              <a:buNone/>
            </a:pPr>
            <a:r>
              <a:rPr lang="sk-SK" sz="3600" b="1" dirty="0" smtClean="0"/>
              <a:t>chová v rybníkoch.</a:t>
            </a:r>
            <a:endParaRPr lang="sk-SK" sz="36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3789040"/>
            <a:ext cx="4529842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dĺžnik 4"/>
          <p:cNvSpPr/>
          <p:nvPr/>
        </p:nvSpPr>
        <p:spPr>
          <a:xfrm>
            <a:off x="-1476672" y="116632"/>
            <a:ext cx="1216935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sk-SK" sz="5400" b="1" dirty="0" smtClean="0">
                <a:ln w="11430"/>
                <a:solidFill>
                  <a:schemeClr val="bg2">
                    <a:lumMod val="25000"/>
                  </a:schemeClr>
                </a:solidFill>
                <a:effectLst>
                  <a:reflection blurRad="6350" stA="50000" endA="300" endPos="50000" dist="29997" dir="5400000" sy="-100000" algn="bl" rotWithShape="0"/>
                </a:effectLst>
              </a:rPr>
              <a:t>Naše najznámejšie ryby</a:t>
            </a:r>
            <a:endParaRPr lang="sk-SK" sz="5400" b="1" cap="none" spc="0" dirty="0">
              <a:ln w="11430"/>
              <a:solidFill>
                <a:schemeClr val="bg2">
                  <a:lumMod val="25000"/>
                </a:schemeClr>
              </a:solidFill>
              <a:effectLst>
                <a:reflection blurRad="6350" stA="50000" endA="300" endPos="50000" dist="29997" dir="5400000" sy="-100000" algn="bl" rotWithShape="0"/>
              </a:effectLst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317</TotalTime>
  <Words>490</Words>
  <Application>Microsoft Office PowerPoint</Application>
  <PresentationFormat>Prezentácia na obrazovke (4:3)</PresentationFormat>
  <Paragraphs>118</Paragraphs>
  <Slides>32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32</vt:i4>
      </vt:variant>
    </vt:vector>
  </HeadingPairs>
  <TitlesOfParts>
    <vt:vector size="36" baseType="lpstr">
      <vt:lpstr>Arial</vt:lpstr>
      <vt:lpstr>Calibri</vt:lpstr>
      <vt:lpstr>Wingdings</vt:lpstr>
      <vt:lpstr>Motív Office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Kapor obyčajný</vt:lpstr>
      <vt:lpstr>Prezentácia programu PowerPoint</vt:lpstr>
      <vt:lpstr>Karas  obyčajný</vt:lpstr>
      <vt:lpstr>Prezentácia programu PowerPoint</vt:lpstr>
      <vt:lpstr>Pstruh obyčajný</vt:lpstr>
      <vt:lpstr>Prezentácia programu PowerPoint</vt:lpstr>
      <vt:lpstr>Lipeň  tymiánový</vt:lpstr>
      <vt:lpstr>Prezentácia programu PowerPoint</vt:lpstr>
      <vt:lpstr>Sumec západný</vt:lpstr>
      <vt:lpstr>Prezentácia programu PowerPoint</vt:lpstr>
      <vt:lpstr>Šťuka severná</vt:lpstr>
      <vt:lpstr>Prezentácia programu PowerPoint</vt:lpstr>
      <vt:lpstr>Úhor európsky</vt:lpstr>
      <vt:lpstr>Prezentácia programu PowerPoint</vt:lpstr>
      <vt:lpstr>Ostriež zelenkastý</vt:lpstr>
      <vt:lpstr>Prezentácia programu PowerPoint</vt:lpstr>
      <vt:lpstr>    Hlavátka podunajská</vt:lpstr>
      <vt:lpstr>Prezentácia programu PowerPoint</vt:lpstr>
      <vt:lpstr>Potravinový reťazec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Snímka 1</dc:title>
  <dc:creator>ZŠ Ruskov 4</dc:creator>
  <cp:lastModifiedBy>DELL</cp:lastModifiedBy>
  <cp:revision>32</cp:revision>
  <dcterms:created xsi:type="dcterms:W3CDTF">2010-03-28T10:18:17Z</dcterms:created>
  <dcterms:modified xsi:type="dcterms:W3CDTF">2023-02-13T07:09:52Z</dcterms:modified>
</cp:coreProperties>
</file>