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5" r:id="rId5"/>
    <p:sldId id="306" r:id="rId6"/>
    <p:sldId id="259" r:id="rId7"/>
    <p:sldId id="324" r:id="rId8"/>
    <p:sldId id="317" r:id="rId9"/>
    <p:sldId id="311" r:id="rId10"/>
    <p:sldId id="321" r:id="rId11"/>
    <p:sldId id="322" r:id="rId12"/>
    <p:sldId id="323" r:id="rId13"/>
    <p:sldId id="319" r:id="rId14"/>
    <p:sldId id="320" r:id="rId15"/>
    <p:sldId id="325" r:id="rId16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37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 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Uwzględnienie promocji zdrowia w dokumentach oraz pracy i życiu szkoły.</c:v>
                </c:pt>
                <c:pt idx="1">
                  <c:v>2. Struktura dla realizacji programu szkoły promującej zdrowie.</c:v>
                </c:pt>
                <c:pt idx="2">
                  <c:v>3. Szkolenia, informowanie i dostępność informacji na temat koncepcji szkoły promującej zdrowie.</c:v>
                </c:pt>
                <c:pt idx="3">
                  <c:v>4. Planowanie i ewaluacja działań w zakresie promocji zdrowia oraz ich dokumentowanie.</c:v>
                </c:pt>
              </c:strCache>
            </c:strRef>
          </c:cat>
          <c:val>
            <c:numRef>
              <c:f>Sheet1!$B$2:$B$5</c:f>
              <c:numCache>
                <c:formatCode>_(* #\ ##0.0_);_(* \(#\ ##0.0\);_(* "-"??_);_(@_)</c:formatCode>
                <c:ptCount val="4"/>
                <c:pt idx="0">
                  <c:v>4.5599999999999996</c:v>
                </c:pt>
                <c:pt idx="1">
                  <c:v>4.5999999999999996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C-4A65-A8F3-E9D1E444F6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Seria 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Uwzględnienie promocji zdrowia w dokumentach oraz pracy i życiu szkoły.</c:v>
                </c:pt>
                <c:pt idx="1">
                  <c:v>2. Struktura dla realizacji programu szkoły promującej zdrowie.</c:v>
                </c:pt>
                <c:pt idx="2">
                  <c:v>3. Szkolenia, informowanie i dostępność informacji na temat koncepcji szkoły promującej zdrowie.</c:v>
                </c:pt>
                <c:pt idx="3">
                  <c:v>4. Planowanie i ewaluacja działań w zakresie promocji zdrowia oraz ich dokumentowanie.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E9C-4A65-A8F3-E9D1E444F6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1. Uwzględnienie promocji zdrowia w dokumentach oraz pracy i życiu szkoły.</c:v>
                </c:pt>
                <c:pt idx="1">
                  <c:v>2. Struktura dla realizacji programu szkoły promującej zdrowie.</c:v>
                </c:pt>
                <c:pt idx="2">
                  <c:v>3. Szkolenia, informowanie i dostępność informacji na temat koncepcji szkoły promującej zdrowie.</c:v>
                </c:pt>
                <c:pt idx="3">
                  <c:v>4. Planowanie i ewaluacja działań w zakresie promocji zdrowia oraz ich dokumentowanie.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E9C-4A65-A8F3-E9D1E444F69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1705064"/>
        <c:axId val="1111706704"/>
      </c:barChart>
      <c:catAx>
        <c:axId val="111170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.0_);_(* \(#\ 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Nauczyciele wychowawcy klas - 18</c:v>
                </c:pt>
                <c:pt idx="1">
                  <c:v>Inni nauczyciele i pracownicy prowadzący zajęcia z uczniami- 10</c:v>
                </c:pt>
                <c:pt idx="2">
                  <c:v>Pracownicy niepedagogiczni- 7</c:v>
                </c:pt>
                <c:pt idx="3">
                  <c:v>Rodzice uczniów - 14</c:v>
                </c:pt>
              </c:strCache>
            </c:strRef>
          </c:cat>
          <c:val>
            <c:numRef>
              <c:f>Sheet1!$B$2:$B$5</c:f>
              <c:numCache>
                <c:formatCode>_(* #\ ##0.0_);_(* \(#\ ##0.0\);_(* "-"??_);_(@_)</c:formatCode>
                <c:ptCount val="4"/>
                <c:pt idx="0">
                  <c:v>4.8</c:v>
                </c:pt>
                <c:pt idx="1">
                  <c:v>4.5</c:v>
                </c:pt>
                <c:pt idx="2">
                  <c:v>4.4000000000000004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C-4A65-A8F3-E9D1E444F6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Nauczyciele wychowawcy klas - 18</c:v>
                </c:pt>
                <c:pt idx="1">
                  <c:v>Inni nauczyciele i pracownicy prowadzący zajęcia z uczniami- 10</c:v>
                </c:pt>
                <c:pt idx="2">
                  <c:v>Pracownicy niepedagogiczni- 7</c:v>
                </c:pt>
                <c:pt idx="3">
                  <c:v>Rodzice uczniów - 14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E9C-4A65-A8F3-E9D1E444F6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Nauczyciele wychowawcy klas - 18</c:v>
                </c:pt>
                <c:pt idx="1">
                  <c:v>Inni nauczyciele i pracownicy prowadzący zajęcia z uczniami- 10</c:v>
                </c:pt>
                <c:pt idx="2">
                  <c:v>Pracownicy niepedagogiczni- 7</c:v>
                </c:pt>
                <c:pt idx="3">
                  <c:v>Rodzice uczniów - 14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E9C-4A65-A8F3-E9D1E444F6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1705064"/>
        <c:axId val="1111706704"/>
      </c:barChart>
      <c:catAx>
        <c:axId val="1111705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Gill Sans Nova Light" panose="020B0302020104020203" pitchFamily="34" charset="0"/>
                <a:ea typeface="+mn-ea"/>
                <a:cs typeface="Gill Sans Light" panose="020B0302020104020203" pitchFamily="34" charset="-79"/>
              </a:defRPr>
            </a:pPr>
            <a:endParaRPr lang="pl-PL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.0_);_(* \(#\ ##0.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Gill Sans Nova Light" panose="020B0302020104020203" pitchFamily="34" charset="0"/>
                <a:ea typeface="+mn-ea"/>
                <a:cs typeface="Gill Sans Light" panose="020B0302020104020203" pitchFamily="34" charset="-79"/>
              </a:defRPr>
            </a:pPr>
            <a:endParaRPr lang="pl-PL"/>
          </a:p>
        </c:txPr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1. Realizacja edukacji zdrowotnej w szkole.</c:v>
                </c:pt>
                <c:pt idx="1">
                  <c:v>2. Zapewnienie uczniom prawidłowego żywienia w szkole i umożliwianie praktykowania prozdrowotnych zachowań związanych z żywieniem i jedzeniem.</c:v>
                </c:pt>
                <c:pt idx="2">
                  <c:v>3. Umożliwianie uczniom praktykowania zachowań związanych z dbałością o ciało.</c:v>
                </c:pt>
                <c:pt idx="3">
                  <c:v>4. Działania dla zwiększenia aktywności fizycznej uczniów.</c:v>
                </c:pt>
                <c:pt idx="4">
                  <c:v>5. Umożliwianie uczniom praktykowania zachowań zwiększających ich bezpieczeństwo. </c:v>
                </c:pt>
                <c:pt idx="5">
                  <c:v>6. Wprowadzanie elementów edukacji dotyczącej seksualności uczniów.</c:v>
                </c:pt>
              </c:strCache>
            </c:strRef>
          </c:cat>
          <c:val>
            <c:numRef>
              <c:f>Sheet1!$B$2:$B$7</c:f>
              <c:numCache>
                <c:formatCode>_(* #\ ##0.0_);_(* \(#\ ##0.0\);_(* "-"??_);_(@_)</c:formatCode>
                <c:ptCount val="6"/>
                <c:pt idx="0">
                  <c:v>4.88</c:v>
                </c:pt>
                <c:pt idx="1">
                  <c:v>4.7</c:v>
                </c:pt>
                <c:pt idx="2">
                  <c:v>4.2</c:v>
                </c:pt>
                <c:pt idx="3">
                  <c:v>4.5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C-4A65-A8F3-E9D1E444F6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1. Realizacja edukacji zdrowotnej w szkole.</c:v>
                </c:pt>
                <c:pt idx="1">
                  <c:v>2. Zapewnienie uczniom prawidłowego żywienia w szkole i umożliwianie praktykowania prozdrowotnych zachowań związanych z żywieniem i jedzeniem.</c:v>
                </c:pt>
                <c:pt idx="2">
                  <c:v>3. Umożliwianie uczniom praktykowania zachowań związanych z dbałością o ciało.</c:v>
                </c:pt>
                <c:pt idx="3">
                  <c:v>4. Działania dla zwiększenia aktywności fizycznej uczniów.</c:v>
                </c:pt>
                <c:pt idx="4">
                  <c:v>5. Umożliwianie uczniom praktykowania zachowań zwiększających ich bezpieczeństwo. </c:v>
                </c:pt>
                <c:pt idx="5">
                  <c:v>6. Wprowadzanie elementów edukacji dotyczącej seksualności uczniów.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1E9C-4A65-A8F3-E9D1E444F6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1. Realizacja edukacji zdrowotnej w szkole.</c:v>
                </c:pt>
                <c:pt idx="1">
                  <c:v>2. Zapewnienie uczniom prawidłowego żywienia w szkole i umożliwianie praktykowania prozdrowotnych zachowań związanych z żywieniem i jedzeniem.</c:v>
                </c:pt>
                <c:pt idx="2">
                  <c:v>3. Umożliwianie uczniom praktykowania zachowań związanych z dbałością o ciało.</c:v>
                </c:pt>
                <c:pt idx="3">
                  <c:v>4. Działania dla zwiększenia aktywności fizycznej uczniów.</c:v>
                </c:pt>
                <c:pt idx="4">
                  <c:v>5. Umożliwianie uczniom praktykowania zachowań zwiększających ich bezpieczeństwo. </c:v>
                </c:pt>
                <c:pt idx="5">
                  <c:v>6. Wprowadzanie elementów edukacji dotyczącej seksualności uczniów.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1E9C-4A65-A8F3-E9D1E444F6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seria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1. Realizacja edukacji zdrowotnej w szkole.</c:v>
                </c:pt>
                <c:pt idx="1">
                  <c:v>2. Zapewnienie uczniom prawidłowego żywienia w szkole i umożliwianie praktykowania prozdrowotnych zachowań związanych z żywieniem i jedzeniem.</c:v>
                </c:pt>
                <c:pt idx="2">
                  <c:v>3. Umożliwianie uczniom praktykowania zachowań związanych z dbałością o ciało.</c:v>
                </c:pt>
                <c:pt idx="3">
                  <c:v>4. Działania dla zwiększenia aktywności fizycznej uczniów.</c:v>
                </c:pt>
                <c:pt idx="4">
                  <c:v>5. Umożliwianie uczniom praktykowania zachowań zwiększających ich bezpieczeństwo. </c:v>
                </c:pt>
                <c:pt idx="5">
                  <c:v>6. Wprowadzanie elementów edukacji dotyczącej seksualności uczniów.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B7C5-4B7D-8F15-D02C6B7DA8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1705064"/>
        <c:axId val="1111706704"/>
      </c:barChart>
      <c:catAx>
        <c:axId val="1111705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Gill Sans Nova Light" panose="020B0302020104020203" pitchFamily="34" charset="0"/>
                <a:ea typeface="+mn-ea"/>
                <a:cs typeface="Gill Sans Light" panose="020B0302020104020203" pitchFamily="34" charset="-79"/>
              </a:defRPr>
            </a:pPr>
            <a:endParaRPr lang="pl-PL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.0_);_(* \(#\ ##0.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Gill Sans Nova Light" panose="020B0302020104020203" pitchFamily="34" charset="0"/>
                <a:ea typeface="+mn-ea"/>
                <a:cs typeface="Gill Sans Light" panose="020B0302020104020203" pitchFamily="34" charset="-79"/>
              </a:defRPr>
            </a:pPr>
            <a:endParaRPr lang="pl-PL"/>
          </a:p>
        </c:txPr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1. . Rozwijanie kompetencji pracowników szkoły do dbałości o własne zdrowie i prowadzenia edukacji zdrowotnej uczniów.</c:v>
                </c:pt>
                <c:pt idx="1">
                  <c:v>2. Pomoc rodzicom uczniów w rozwijaniu kompetencji do dbałości o własne zdrowie, prowadzenia edukacji zdrowotnej dziecka i radzenia sobie z trudnościami w jego wychowaniu.</c:v>
                </c:pt>
              </c:strCache>
            </c:strRef>
          </c:cat>
          <c:val>
            <c:numRef>
              <c:f>Sheet1!$B$2:$B$5</c:f>
              <c:numCache>
                <c:formatCode>_(* #\ ##0.0_);_(* \(#\ ##0.0\);_(* "-"??_);_(@_)</c:formatCode>
                <c:ptCount val="4"/>
                <c:pt idx="0">
                  <c:v>4.8</c:v>
                </c:pt>
                <c:pt idx="1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C-4A65-A8F3-E9D1E444F6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1. . Rozwijanie kompetencji pracowników szkoły do dbałości o własne zdrowie i prowadzenia edukacji zdrowotnej uczniów.</c:v>
                </c:pt>
                <c:pt idx="1">
                  <c:v>2. Pomoc rodzicom uczniów w rozwijaniu kompetencji do dbałości o własne zdrowie, prowadzenia edukacji zdrowotnej dziecka i radzenia sobie z trudnościami w jego wychowaniu.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E9C-4A65-A8F3-E9D1E444F6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3"/>
                    </a:solidFill>
                    <a:latin typeface="Gill Sans Nova Light" panose="020B0302020104020203" pitchFamily="34" charset="0"/>
                    <a:ea typeface="+mn-ea"/>
                    <a:cs typeface="Gill Sans Light" panose="020B0302020104020203" pitchFamily="34" charset="-79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1. . Rozwijanie kompetencji pracowników szkoły do dbałości o własne zdrowie i prowadzenia edukacji zdrowotnej uczniów.</c:v>
                </c:pt>
                <c:pt idx="1">
                  <c:v>2. Pomoc rodzicom uczniów w rozwijaniu kompetencji do dbałości o własne zdrowie, prowadzenia edukacji zdrowotnej dziecka i radzenia sobie z trudnościami w jego wychowaniu.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E9C-4A65-A8F3-E9D1E444F6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1705064"/>
        <c:axId val="1111706704"/>
      </c:barChart>
      <c:catAx>
        <c:axId val="1111705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Gill Sans Nova Light" panose="020B0302020104020203" pitchFamily="34" charset="0"/>
                <a:ea typeface="+mn-ea"/>
                <a:cs typeface="Gill Sans Light" panose="020B0302020104020203" pitchFamily="34" charset="-79"/>
              </a:defRPr>
            </a:pPr>
            <a:endParaRPr lang="pl-PL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.0_);_(* \(#\ ##0.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/>
                </a:solidFill>
                <a:latin typeface="Gill Sans Nova Light" panose="020B0302020104020203" pitchFamily="34" charset="0"/>
                <a:ea typeface="+mn-ea"/>
                <a:cs typeface="Gill Sans Light" panose="020B0302020104020203" pitchFamily="34" charset="-79"/>
              </a:defRPr>
            </a:pPr>
            <a:endParaRPr lang="pl-PL"/>
          </a:p>
        </c:txPr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 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Nauczyciele
wychowawcy klas- 14</c:v>
                </c:pt>
                <c:pt idx="1">
                  <c:v>Inni nauczyciele i pracownicy prowadzący zajęcia z uczniami- 10</c:v>
                </c:pt>
                <c:pt idx="2">
                  <c:v>Pracownicy niepedagogiczni- 7</c:v>
                </c:pt>
                <c:pt idx="3">
                  <c:v>Rodzice uczniów- 14</c:v>
                </c:pt>
              </c:strCache>
            </c:strRef>
          </c:cat>
          <c:val>
            <c:numRef>
              <c:f>Sheet1!$B$2:$B$5</c:f>
              <c:numCache>
                <c:formatCode>_(* #\ ##0.0_);_(* \(#\ ##0.0\);_(* "-"??_);_(@_)</c:formatCode>
                <c:ptCount val="4"/>
                <c:pt idx="0">
                  <c:v>4.6500000000000004</c:v>
                </c:pt>
                <c:pt idx="1">
                  <c:v>4.5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C-4A65-A8F3-E9D1E444F6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Seria 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Nauczyciele
wychowawcy klas- 14</c:v>
                </c:pt>
                <c:pt idx="1">
                  <c:v>Inni nauczyciele i pracownicy prowadzący zajęcia z uczniami- 10</c:v>
                </c:pt>
                <c:pt idx="2">
                  <c:v>Pracownicy niepedagogiczni- 7</c:v>
                </c:pt>
                <c:pt idx="3">
                  <c:v>Rodzice uczniów- 14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E9C-4A65-A8F3-E9D1E444F6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Nauczyciele
wychowawcy klas- 14</c:v>
                </c:pt>
                <c:pt idx="1">
                  <c:v>Inni nauczyciele i pracownicy prowadzący zajęcia z uczniami- 10</c:v>
                </c:pt>
                <c:pt idx="2">
                  <c:v>Pracownicy niepedagogiczni- 7</c:v>
                </c:pt>
                <c:pt idx="3">
                  <c:v>Rodzice uczniów- 14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E9C-4A65-A8F3-E9D1E444F69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1705064"/>
        <c:axId val="1111706704"/>
      </c:barChart>
      <c:catAx>
        <c:axId val="111170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\ ##0.0_);_(* \(#\ 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 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Nauczyciele wychowawcy klas- 18</c:v>
                </c:pt>
                <c:pt idx="1">
                  <c:v>Inni nauczyciele i pracownicy prowadzący zajęcia z uczniam- 10</c:v>
                </c:pt>
                <c:pt idx="2">
                  <c:v>Pracownicy niepedagogiczni- 7</c:v>
                </c:pt>
                <c:pt idx="3">
                  <c:v>Rodzice uczniów- 14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0.98</c:v>
                </c:pt>
                <c:pt idx="1">
                  <c:v>0.72</c:v>
                </c:pt>
                <c:pt idx="2">
                  <c:v>0.97</c:v>
                </c:pt>
                <c:pt idx="3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C-4A65-A8F3-E9D1E444F6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Seria 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Nauczyciele wychowawcy klas- 18</c:v>
                </c:pt>
                <c:pt idx="1">
                  <c:v>Inni nauczyciele i pracownicy prowadzący zajęcia z uczniam- 10</c:v>
                </c:pt>
                <c:pt idx="2">
                  <c:v>Pracownicy niepedagogiczni- 7</c:v>
                </c:pt>
                <c:pt idx="3">
                  <c:v>Rodzice uczniów- 14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1E9C-4A65-A8F3-E9D1E444F6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Seria 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Nauczyciele wychowawcy klas- 18</c:v>
                </c:pt>
                <c:pt idx="1">
                  <c:v>Inni nauczyciele i pracownicy prowadzący zajęcia z uczniam- 10</c:v>
                </c:pt>
                <c:pt idx="2">
                  <c:v>Pracownicy niepedagogiczni- 7</c:v>
                </c:pt>
                <c:pt idx="3">
                  <c:v>Rodzice uczniów- 14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E9C-4A65-A8F3-E9D1E444F69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1705064"/>
        <c:axId val="1111706704"/>
      </c:barChart>
      <c:catAx>
        <c:axId val="1111705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1706704"/>
        <c:crosses val="autoZero"/>
        <c:auto val="1"/>
        <c:lblAlgn val="ctr"/>
        <c:lblOffset val="100"/>
        <c:noMultiLvlLbl val="0"/>
      </c:catAx>
      <c:valAx>
        <c:axId val="111170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1705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l-PL"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l-PL" sz="1200"/>
            </a:lvl1pPr>
          </a:lstStyle>
          <a:p>
            <a:pPr rtl="0"/>
            <a:fld id="{342549CC-E68C-44B6-B233-A8B7059D75FF}" type="datetime1">
              <a:rPr lang="pl-PL" smtClean="0"/>
              <a:t>13.01.2024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l-PL"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l-PL" sz="1200"/>
            </a:lvl1pPr>
          </a:lstStyle>
          <a:p>
            <a:pPr rtl="0"/>
            <a:fld id="{17369B77-94AB-0344-9EBF-9DB9EE8D3A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l-PL"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l-PL" sz="1200"/>
            </a:lvl1pPr>
          </a:lstStyle>
          <a:p>
            <a:fld id="{0B55C3A6-4C59-4324-B766-716A7069F88C}" type="datetime1">
              <a:rPr lang="pl-PL" smtClean="0"/>
              <a:pPr/>
              <a:t>13.01.2024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l-PL"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l-PL" sz="1200"/>
            </a:lvl1pPr>
          </a:lstStyle>
          <a:p>
            <a:pPr rtl="0"/>
            <a:fld id="{0775476F-A808-1F46-A368-07984F6DA22E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908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8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0775476F-A808-1F46-A368-07984F6DA22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147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14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14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147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01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36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roślina&#10;&#10;Opis wygenerowany automatycznie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w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3" name="Obraz 12" descr="Obraz zawierający ceramikę, porcelanę&#10;&#10;Opis wygenerowany automatycznie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pl-PL" sz="46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pl-PL" sz="2400"/>
            </a:lvl1pPr>
            <a:lvl2pPr marL="457200" indent="0" algn="ctr">
              <a:buNone/>
              <a:defRPr lang="pl-PL" sz="2000"/>
            </a:lvl2pPr>
            <a:lvl3pPr marL="914400" indent="0" algn="ctr">
              <a:buNone/>
              <a:defRPr lang="pl-PL" sz="1800"/>
            </a:lvl3pPr>
            <a:lvl4pPr marL="1371600" indent="0" algn="ctr">
              <a:buNone/>
              <a:defRPr lang="pl-PL" sz="1600"/>
            </a:lvl4pPr>
            <a:lvl5pPr marL="1828800" indent="0" algn="ctr">
              <a:buNone/>
              <a:defRPr lang="pl-PL" sz="1600"/>
            </a:lvl5pPr>
            <a:lvl6pPr marL="2286000" indent="0" algn="ctr">
              <a:buNone/>
              <a:defRPr lang="pl-PL" sz="1600"/>
            </a:lvl6pPr>
            <a:lvl7pPr marL="2743200" indent="0" algn="ctr">
              <a:buNone/>
              <a:defRPr lang="pl-PL" sz="1600"/>
            </a:lvl7pPr>
            <a:lvl8pPr marL="3200400" indent="0" algn="ctr">
              <a:buNone/>
              <a:defRPr lang="pl-PL" sz="1600"/>
            </a:lvl8pPr>
            <a:lvl9pPr marL="3657600" indent="0" algn="ctr">
              <a:buNone/>
              <a:defRPr lang="pl-PL"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9" name="Obraz 8" descr="Obraz przedstawiający grzyba&#10;&#10;Opis wygenerowany automatycznie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3" name="Obraz 12" descr="Obraz zawierający kwiat, roślinę&#10;&#10;Opis wygenerowany automatycznie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pl-PL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14" name="Stopka — symbol zastępczy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Numer slajdu — symbol zastępczy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0" name="Obraz 9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2" name="Zawartość — symbol zastępczy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36" name="Obraz 35" descr="Zbliżenie na drzewo&#10;&#10;Automatycznie generowany opis ze średnim poziomem pewności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9" name="Tekst — symbol zastępczy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pl-PL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pl-PL" sz="2000" b="1"/>
            </a:lvl2pPr>
            <a:lvl3pPr marL="914400" indent="0">
              <a:buNone/>
              <a:defRPr lang="pl-PL" sz="1800" b="1"/>
            </a:lvl3pPr>
            <a:lvl4pPr marL="1371600" indent="0">
              <a:buNone/>
              <a:defRPr lang="pl-PL" sz="1600" b="1"/>
            </a:lvl4pPr>
            <a:lvl5pPr marL="1828800" indent="0">
              <a:buNone/>
              <a:defRPr lang="pl-PL" sz="1600" b="1"/>
            </a:lvl5pPr>
            <a:lvl6pPr marL="2286000" indent="0">
              <a:buNone/>
              <a:defRPr lang="pl-PL" sz="1600" b="1"/>
            </a:lvl6pPr>
            <a:lvl7pPr marL="2743200" indent="0">
              <a:buNone/>
              <a:defRPr lang="pl-PL" sz="1600" b="1"/>
            </a:lvl7pPr>
            <a:lvl8pPr marL="3200400" indent="0">
              <a:buNone/>
              <a:defRPr lang="pl-PL" sz="1600" b="1"/>
            </a:lvl8pPr>
            <a:lvl9pPr marL="3657600" indent="0">
              <a:buNone/>
              <a:defRPr lang="pl-PL"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0" name="Zawartość — symbol zastępczy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31" name="Tekst — symbol zastępczy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pl-PL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pl-PL" sz="2000" b="1"/>
            </a:lvl2pPr>
            <a:lvl3pPr marL="914400" indent="0">
              <a:buNone/>
              <a:defRPr lang="pl-PL" sz="1800" b="1"/>
            </a:lvl3pPr>
            <a:lvl4pPr marL="1371600" indent="0">
              <a:buNone/>
              <a:defRPr lang="pl-PL" sz="1600" b="1"/>
            </a:lvl4pPr>
            <a:lvl5pPr marL="1828800" indent="0">
              <a:buNone/>
              <a:defRPr lang="pl-PL" sz="1600" b="1"/>
            </a:lvl5pPr>
            <a:lvl6pPr marL="2286000" indent="0">
              <a:buNone/>
              <a:defRPr lang="pl-PL" sz="1600" b="1"/>
            </a:lvl6pPr>
            <a:lvl7pPr marL="2743200" indent="0">
              <a:buNone/>
              <a:defRPr lang="pl-PL" sz="1600" b="1"/>
            </a:lvl7pPr>
            <a:lvl8pPr marL="3200400" indent="0">
              <a:buNone/>
              <a:defRPr lang="pl-PL" sz="1600" b="1"/>
            </a:lvl8pPr>
            <a:lvl9pPr marL="3657600" indent="0">
              <a:buNone/>
              <a:defRPr lang="pl-PL"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2" name="Zawartość — symbol zastępczy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pl-PL" sz="1600"/>
            </a:lvl1pPr>
            <a:lvl2pPr>
              <a:buClr>
                <a:srgbClr val="73292A"/>
              </a:buClr>
              <a:defRPr lang="pl-PL" sz="1400"/>
            </a:lvl2pPr>
            <a:lvl3pPr>
              <a:buClr>
                <a:srgbClr val="73292A"/>
              </a:buClr>
              <a:defRPr lang="pl-PL" sz="1200"/>
            </a:lvl3pPr>
            <a:lvl4pPr>
              <a:buClr>
                <a:srgbClr val="73292A"/>
              </a:buClr>
              <a:defRPr lang="pl-PL" sz="1100"/>
            </a:lvl4pPr>
            <a:lvl5pPr>
              <a:buClr>
                <a:srgbClr val="73292A"/>
              </a:buClr>
              <a:defRPr lang="pl-PL"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pic>
        <p:nvPicPr>
          <p:cNvPr id="38" name="Obraz 37" descr="Grupa kwiatów&#10;&#10;Opis generowany automatycznie z niskim poziomem pewności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kst — symbol zastępczy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pl-PL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pl-PL" noProof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ównan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pl-PL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pl-PL" sz="2000" b="1"/>
            </a:lvl2pPr>
            <a:lvl3pPr marL="914400" indent="0">
              <a:buNone/>
              <a:defRPr lang="pl-PL" sz="1800" b="1"/>
            </a:lvl3pPr>
            <a:lvl4pPr marL="1371600" indent="0">
              <a:buNone/>
              <a:defRPr lang="pl-PL" sz="1600" b="1"/>
            </a:lvl4pPr>
            <a:lvl5pPr marL="1828800" indent="0">
              <a:buNone/>
              <a:defRPr lang="pl-PL" sz="1600" b="1"/>
            </a:lvl5pPr>
            <a:lvl6pPr marL="2286000" indent="0">
              <a:buNone/>
              <a:defRPr lang="pl-PL" sz="1600" b="1"/>
            </a:lvl6pPr>
            <a:lvl7pPr marL="2743200" indent="0">
              <a:buNone/>
              <a:defRPr lang="pl-PL" sz="1600" b="1"/>
            </a:lvl7pPr>
            <a:lvl8pPr marL="3200400" indent="0">
              <a:buNone/>
              <a:defRPr lang="pl-PL" sz="1600" b="1"/>
            </a:lvl8pPr>
            <a:lvl9pPr marL="3657600" indent="0">
              <a:buNone/>
              <a:defRPr lang="pl-PL"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pl-PL"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pl-PL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pl-PL" sz="2000" b="1"/>
            </a:lvl2pPr>
            <a:lvl3pPr marL="914400" indent="0">
              <a:buNone/>
              <a:defRPr lang="pl-PL" sz="1800" b="1"/>
            </a:lvl3pPr>
            <a:lvl4pPr marL="1371600" indent="0">
              <a:buNone/>
              <a:defRPr lang="pl-PL" sz="1600" b="1"/>
            </a:lvl4pPr>
            <a:lvl5pPr marL="1828800" indent="0">
              <a:buNone/>
              <a:defRPr lang="pl-PL" sz="1600" b="1"/>
            </a:lvl5pPr>
            <a:lvl6pPr marL="2286000" indent="0">
              <a:buNone/>
              <a:defRPr lang="pl-PL" sz="1600" b="1"/>
            </a:lvl6pPr>
            <a:lvl7pPr marL="2743200" indent="0">
              <a:buNone/>
              <a:defRPr lang="pl-PL" sz="1600" b="1"/>
            </a:lvl7pPr>
            <a:lvl8pPr marL="3200400" indent="0">
              <a:buNone/>
              <a:defRPr lang="pl-PL" sz="1600" b="1"/>
            </a:lvl8pPr>
            <a:lvl9pPr marL="3657600" indent="0">
              <a:buNone/>
              <a:defRPr lang="pl-PL"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pl-PL" sz="1600"/>
            </a:lvl1pPr>
            <a:lvl2pPr>
              <a:buClr>
                <a:srgbClr val="73292A"/>
              </a:buClr>
              <a:defRPr lang="pl-PL" sz="1400"/>
            </a:lvl2pPr>
            <a:lvl3pPr>
              <a:buClr>
                <a:srgbClr val="73292A"/>
              </a:buClr>
              <a:defRPr lang="pl-PL" sz="1200"/>
            </a:lvl3pPr>
            <a:lvl4pPr>
              <a:buClr>
                <a:srgbClr val="73292A"/>
              </a:buClr>
              <a:defRPr lang="pl-PL" sz="1100"/>
            </a:lvl4pPr>
            <a:lvl5pPr>
              <a:buClr>
                <a:srgbClr val="73292A"/>
              </a:buClr>
              <a:defRPr lang="pl-PL"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5" name="Tekst — symbol zastępczy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pl-PL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pl-PL" sz="2000" b="1"/>
            </a:lvl2pPr>
            <a:lvl3pPr marL="914400" indent="0">
              <a:buNone/>
              <a:defRPr lang="pl-PL" sz="1800" b="1"/>
            </a:lvl3pPr>
            <a:lvl4pPr marL="1371600" indent="0">
              <a:buNone/>
              <a:defRPr lang="pl-PL" sz="1600" b="1"/>
            </a:lvl4pPr>
            <a:lvl5pPr marL="1828800" indent="0">
              <a:buNone/>
              <a:defRPr lang="pl-PL" sz="1600" b="1"/>
            </a:lvl5pPr>
            <a:lvl6pPr marL="2286000" indent="0">
              <a:buNone/>
              <a:defRPr lang="pl-PL" sz="1600" b="1"/>
            </a:lvl6pPr>
            <a:lvl7pPr marL="2743200" indent="0">
              <a:buNone/>
              <a:defRPr lang="pl-PL" sz="1600" b="1"/>
            </a:lvl7pPr>
            <a:lvl8pPr marL="3200400" indent="0">
              <a:buNone/>
              <a:defRPr lang="pl-PL" sz="1600" b="1"/>
            </a:lvl8pPr>
            <a:lvl9pPr marL="3657600" indent="0">
              <a:buNone/>
              <a:defRPr lang="pl-PL"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6" name="Zawartość — symbol zastępczy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pl-PL" sz="1600"/>
            </a:lvl1pPr>
            <a:lvl2pPr>
              <a:buClr>
                <a:srgbClr val="73292A"/>
              </a:buClr>
              <a:defRPr lang="pl-PL" sz="1400"/>
            </a:lvl2pPr>
            <a:lvl3pPr>
              <a:buClr>
                <a:srgbClr val="73292A"/>
              </a:buClr>
              <a:defRPr lang="pl-PL" sz="1200"/>
            </a:lvl3pPr>
            <a:lvl4pPr>
              <a:buClr>
                <a:srgbClr val="73292A"/>
              </a:buClr>
              <a:defRPr lang="pl-PL" sz="1100"/>
            </a:lvl4pPr>
            <a:lvl5pPr>
              <a:buClr>
                <a:srgbClr val="73292A"/>
              </a:buClr>
              <a:defRPr lang="pl-PL"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przedstawiający grzyba&#10;&#10;Opis wygenerowany automatycznie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8" name="Obraz 7" descr="Obraz zawierający kwiat, roślinę&#10;&#10;Opis wygenerowany automatycznie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Obraz 9" descr="Zbliżenie na kwiat&#10;&#10;Opis generowany automatycznie z niskim poziomem pewności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Obraz 11" descr="Zbliżenie na kwiat&#10;&#10;Opis generowany automatycznie z niskim poziomem pewności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Zawartość — symbol zastępczy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pl-PL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pl-PL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pl-PL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pl-PL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pl-PL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1" name="Obraz 10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7" name="Obraz 6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pl-PL"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pl-PL" sz="3200"/>
            </a:lvl1pPr>
            <a:lvl2pPr>
              <a:defRPr lang="pl-PL" sz="2800"/>
            </a:lvl2pPr>
            <a:lvl3pPr>
              <a:defRPr lang="pl-PL" sz="2400"/>
            </a:lvl3pPr>
            <a:lvl4pPr>
              <a:defRPr lang="pl-PL" sz="2000"/>
            </a:lvl4pPr>
            <a:lvl5pPr>
              <a:defRPr lang="pl-PL" sz="2000"/>
            </a:lvl5pPr>
            <a:lvl6pPr>
              <a:defRPr lang="pl-PL" sz="2000"/>
            </a:lvl6pPr>
            <a:lvl7pPr>
              <a:defRPr lang="pl-PL" sz="2000"/>
            </a:lvl7pPr>
            <a:lvl8pPr>
              <a:defRPr lang="pl-PL" sz="2000"/>
            </a:lvl8pPr>
            <a:lvl9pPr>
              <a:defRPr lang="pl-PL"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pl-PL" sz="1600"/>
            </a:lvl1pPr>
            <a:lvl2pPr marL="457200" indent="0">
              <a:buNone/>
              <a:defRPr lang="pl-PL" sz="1400"/>
            </a:lvl2pPr>
            <a:lvl3pPr marL="914400" indent="0">
              <a:buNone/>
              <a:defRPr lang="pl-PL" sz="1200"/>
            </a:lvl3pPr>
            <a:lvl4pPr marL="1371600" indent="0">
              <a:buNone/>
              <a:defRPr lang="pl-PL" sz="1000"/>
            </a:lvl4pPr>
            <a:lvl5pPr marL="1828800" indent="0">
              <a:buNone/>
              <a:defRPr lang="pl-PL" sz="1000"/>
            </a:lvl5pPr>
            <a:lvl6pPr marL="2286000" indent="0">
              <a:buNone/>
              <a:defRPr lang="pl-PL" sz="1000"/>
            </a:lvl6pPr>
            <a:lvl7pPr marL="2743200" indent="0">
              <a:buNone/>
              <a:defRPr lang="pl-PL" sz="1000"/>
            </a:lvl7pPr>
            <a:lvl8pPr marL="3200400" indent="0">
              <a:buNone/>
              <a:defRPr lang="pl-PL" sz="1000"/>
            </a:lvl8pPr>
            <a:lvl9pPr marL="3657600" indent="0">
              <a:buNone/>
              <a:defRPr lang="pl-PL"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pl-PL"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pl-PL" sz="3200"/>
            </a:lvl1pPr>
            <a:lvl2pPr marL="457200" indent="0">
              <a:buNone/>
              <a:defRPr lang="pl-PL" sz="2800"/>
            </a:lvl2pPr>
            <a:lvl3pPr marL="914400" indent="0">
              <a:buNone/>
              <a:defRPr lang="pl-PL" sz="2400"/>
            </a:lvl3pPr>
            <a:lvl4pPr marL="1371600" indent="0">
              <a:buNone/>
              <a:defRPr lang="pl-PL" sz="2000"/>
            </a:lvl4pPr>
            <a:lvl5pPr marL="1828800" indent="0">
              <a:buNone/>
              <a:defRPr lang="pl-PL" sz="2000"/>
            </a:lvl5pPr>
            <a:lvl6pPr marL="2286000" indent="0">
              <a:buNone/>
              <a:defRPr lang="pl-PL" sz="2000"/>
            </a:lvl6pPr>
            <a:lvl7pPr marL="2743200" indent="0">
              <a:buNone/>
              <a:defRPr lang="pl-PL" sz="2000"/>
            </a:lvl7pPr>
            <a:lvl8pPr marL="3200400" indent="0">
              <a:buNone/>
              <a:defRPr lang="pl-PL" sz="2000"/>
            </a:lvl8pPr>
            <a:lvl9pPr marL="3657600" indent="0">
              <a:buNone/>
              <a:defRPr lang="pl-PL"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pl-PL" sz="1600"/>
            </a:lvl1pPr>
            <a:lvl2pPr marL="457200" indent="0">
              <a:buNone/>
              <a:defRPr lang="pl-PL" sz="1400"/>
            </a:lvl2pPr>
            <a:lvl3pPr marL="914400" indent="0">
              <a:buNone/>
              <a:defRPr lang="pl-PL" sz="1200"/>
            </a:lvl3pPr>
            <a:lvl4pPr marL="1371600" indent="0">
              <a:buNone/>
              <a:defRPr lang="pl-PL" sz="1000"/>
            </a:lvl4pPr>
            <a:lvl5pPr marL="1828800" indent="0">
              <a:buNone/>
              <a:defRPr lang="pl-PL" sz="1000"/>
            </a:lvl5pPr>
            <a:lvl6pPr marL="2286000" indent="0">
              <a:buNone/>
              <a:defRPr lang="pl-PL" sz="1000"/>
            </a:lvl6pPr>
            <a:lvl7pPr marL="2743200" indent="0">
              <a:buNone/>
              <a:defRPr lang="pl-PL" sz="1000"/>
            </a:lvl7pPr>
            <a:lvl8pPr marL="3200400" indent="0">
              <a:buNone/>
              <a:defRPr lang="pl-PL" sz="1000"/>
            </a:lvl8pPr>
            <a:lvl9pPr marL="3657600" indent="0">
              <a:buNone/>
              <a:defRPr lang="pl-PL"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przedstawiający grzyba&#10;&#10;Opis wygenerowany automatycznie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3" name="Obraz 12" descr="Grupa kwiatów&#10;&#10;Opis generowany automatycznie z niskim poziomem pewności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32" name="Zawartość — symbol zastępczy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pl-PL" sz="2400"/>
            </a:lvl1pPr>
            <a:lvl2pPr marL="228600">
              <a:buClr>
                <a:srgbClr val="73292A"/>
              </a:buClr>
              <a:defRPr lang="pl-PL" sz="2000"/>
            </a:lvl2pPr>
            <a:lvl3pPr marL="685800">
              <a:buClr>
                <a:srgbClr val="73292A"/>
              </a:buClr>
              <a:defRPr lang="pl-PL" sz="1800"/>
            </a:lvl3pPr>
            <a:lvl4pPr marL="1143000">
              <a:buClr>
                <a:srgbClr val="73292A"/>
              </a:buClr>
              <a:defRPr lang="pl-PL" sz="1600"/>
            </a:lvl4pPr>
            <a:lvl5pPr marL="1600200">
              <a:buClr>
                <a:srgbClr val="73292A"/>
              </a:buClr>
              <a:defRPr lang="pl-PL"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pic>
        <p:nvPicPr>
          <p:cNvPr id="6" name="Obraz 5" descr="Obraz zawierający kwiat, roślinę&#10;&#10;Opis wygenerowany automatycznie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kst — symbol zastępczy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pl-PL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pl-PL" noProof="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1" name="Obraz 10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pl-PL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pl-PL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pl-PL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pl-PL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pl-PL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pl-PL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</p:txBody>
      </p:sp>
      <p:sp>
        <p:nvSpPr>
          <p:cNvPr id="14" name="Stopka — symbol zastępczy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Numer slajdu — symbol zastępczy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1" name="Obraz 10" descr="Zbliżenie na roślinę&#10;&#10;Opis generowany automatycznie z niskim poziomem pewności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Obraz 8" descr="Obraz zawierający ozdoby, sieć szkieletową&#10;&#10;Opis wygenerowany automatycznie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Obraz 14" descr="Obraz zawierający ceramikę, porcelanę&#10;&#10;Opis wygenerowany automatycznie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Obraz 16" descr="Obraz zawierający tekst&#10;&#10;Opis wygenerowany automatycznie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pl-PL" sz="4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pl-PL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pl-P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l-P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pl-PL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rótki tytuł i zawartoś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pl-PL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pl-PL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8" name="Obraz 7" descr="Obraz przedstawiający grzyba&#10;&#10;Opis wygenerowany automatycznie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6" name="Obraz 15" descr="Obraz zawierający kwiat, roślinę&#10;&#10;Opis wygenerowany automatycznie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Obraz 18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pl-PL" sz="4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pl-PL" sz="2400">
                <a:solidFill>
                  <a:schemeClr val="accent3"/>
                </a:solidFill>
              </a:defRPr>
            </a:lvl1pPr>
            <a:lvl2pPr marL="457200" indent="0">
              <a:buNone/>
              <a:defRPr lang="pl-P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pl-P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pl-P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7" name="Tekst — symbol zastępczy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pl-PL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pl-PL" noProof="0" dirty="0"/>
              <a:t>”</a:t>
            </a:r>
          </a:p>
        </p:txBody>
      </p:sp>
      <p:sp>
        <p:nvSpPr>
          <p:cNvPr id="28" name="Tekst — symbol zastępczy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pl-PL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pl-PL" noProof="0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0" name="Obraz 9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2" name="Obraz — symbol zastępczy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0" name="Tekst — symbol zastępczy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1" name="Tekst — symbol zastępczy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1" name="Obraz — symbol zastępczy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3" name="Tekst — symbol zastępczy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2" name="Tekst — symbol zastępczy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0" name="Obraz — symbol zastępczy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5" name="Tekst — symbol zastępczy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Tekst — symbol zastępczy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9" name="Obraz — symbol zastępczy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7" name="Tekst — symbol zastępczy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6" name="Tekst — symbol zastępczy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10" name="Obraz 9" descr="Obraz zawierający mięczaka, owada&#10;&#10;Opis wygenerowany automatycznie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2" name="Obraz — symbol zastępczy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0" name="Tekst — symbol zastępczy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1" name="Tekst — symbol zastępczy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6" name="Obraz — symbol zastępczy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5" name="Tekst — symbol zastępczy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4" name="Tekst — symbol zastępczy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1" name="Obraz — symbol zastępczy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3" name="Tekst — symbol zastępczy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2" name="Tekst — symbol zastępczy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6" name="Obraz — symbol zastępczy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Tekst — symbol zastępczy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8" name="Tekst — symbol zastępczy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0" name="Obraz — symbol zastępczy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5" name="Tekst — symbol zastępczy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Tekst — symbol zastępczy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4" name="Obraz — symbol zastępczy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7" name="Tekst — symbol zastępczy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5" name="Tekst — symbol zastępczy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9" name="Obraz — symbol zastępczy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7" name="Tekst — symbol zastępczy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6" name="Tekst — symbol zastępczy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7" name="Obraz — symbol zastępczy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pl-PL" sz="1800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2" name="Tekst — symbol zastępczy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1" name="Tekst — symbol zastępczy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pl-PL" sz="1400" spc="20" baseline="0">
                <a:latin typeface="+mn-lt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l-PL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l-PL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pl-PL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pl-PL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pl-PL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pl-PL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pl-PL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3799" y="2920879"/>
            <a:ext cx="4724401" cy="1536193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br>
              <a:rPr lang="pl-PL" sz="1600" dirty="0"/>
            </a:br>
            <a:br>
              <a:rPr lang="pl-PL" sz="1600" dirty="0"/>
            </a:br>
            <a:r>
              <a:rPr lang="pl-PL" sz="1600" dirty="0"/>
              <a:t>W Y N I K I  A U T O E W A L U A C J I  </a:t>
            </a:r>
            <a:br>
              <a:rPr lang="pl-PL" sz="1600" dirty="0"/>
            </a:br>
            <a:r>
              <a:rPr lang="pl-PL" sz="1600" dirty="0"/>
              <a:t>D Z I A Ł A Ń  W ZESPOLE SZKÓŁ ZAWODWYCH SPECJALNYCH NR 6 W KATOWICACH</a:t>
            </a:r>
            <a:br>
              <a:rPr lang="pl-PL" sz="1600" dirty="0"/>
            </a:br>
            <a:br>
              <a:rPr lang="pl-PL" sz="1600" dirty="0"/>
            </a:br>
            <a:r>
              <a:rPr lang="pl-PL" sz="1600" dirty="0"/>
              <a:t>KATOWICE 2023</a:t>
            </a:r>
            <a:br>
              <a:rPr lang="pl-PL" sz="2000" dirty="0"/>
            </a:br>
            <a:endParaRPr lang="pl-PL" sz="2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1572768"/>
            <a:ext cx="2999232" cy="1088136"/>
          </a:xfrm>
        </p:spPr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PROMUJĄCA ZDROWIE 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B4516-A78C-D69C-2051-684BD2AB49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7000"/>
            </a:schemeClr>
          </a:solidFill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Podsumowanie wyników dobre samopoczucie w szkole.</a:t>
            </a:r>
          </a:p>
        </p:txBody>
      </p:sp>
      <p:graphicFrame>
        <p:nvGraphicFramePr>
          <p:cNvPr id="6" name="Zawartość — symbol zastępczy 5" descr="Wykres słupkowy">
            <a:extLst>
              <a:ext uri="{FF2B5EF4-FFF2-40B4-BE49-F238E27FC236}">
                <a16:creationId xmlns:a16="http://schemas.microsoft.com/office/drawing/2014/main" id="{04E3C183-7D16-18CC-89F3-EFCB21A47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666134"/>
              </p:ext>
            </p:extLst>
          </p:nvPr>
        </p:nvGraphicFramePr>
        <p:xfrm>
          <a:off x="838200" y="1825625"/>
          <a:ext cx="10515600" cy="43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1D9DF05-D04B-F9CE-FC13-DEDFBD7A9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Średnia liczba punktów.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792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B4516-A78C-D69C-2051-684BD2AB49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7000"/>
            </a:schemeClr>
          </a:solidFill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Podejmowane działania dla umocnienia zdrowia </a:t>
            </a:r>
          </a:p>
        </p:txBody>
      </p:sp>
      <p:graphicFrame>
        <p:nvGraphicFramePr>
          <p:cNvPr id="6" name="Zawartość — symbol zastępczy 5" descr="Wykres słupkowy">
            <a:extLst>
              <a:ext uri="{FF2B5EF4-FFF2-40B4-BE49-F238E27FC236}">
                <a16:creationId xmlns:a16="http://schemas.microsoft.com/office/drawing/2014/main" id="{04E3C183-7D16-18CC-89F3-EFCB21A47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785797"/>
              </p:ext>
            </p:extLst>
          </p:nvPr>
        </p:nvGraphicFramePr>
        <p:xfrm>
          <a:off x="838200" y="1825625"/>
          <a:ext cx="10515600" cy="43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1D9DF05-D04B-F9CE-FC13-DEDFBD7A9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Odsetek odpowiedzi na TAK.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467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801A39-D8DA-7B36-A636-861161F3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868" y="381000"/>
            <a:ext cx="9485023" cy="1325563"/>
          </a:xfrm>
        </p:spPr>
        <p:txBody>
          <a:bodyPr>
            <a:noAutofit/>
          </a:bodyPr>
          <a:lstStyle/>
          <a:p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Najważniejsze działania, jakie podjęto w ostatnich </a:t>
            </a:r>
            <a:b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latach w ramach realizacji Programu </a:t>
            </a:r>
            <a:r>
              <a:rPr lang="pl-PL" sz="3200" dirty="0">
                <a:ea typeface="Times New Roman" panose="02020603050405020304" pitchFamily="18" charset="0"/>
              </a:rPr>
              <a:t>S</a:t>
            </a:r>
            <a:r>
              <a:rPr lang="pl-P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zkoła promująca zdrowie i zmiany, jakie dokonały się w ich wyniku.</a:t>
            </a:r>
            <a:endParaRPr lang="pl-PL" sz="32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0E6842A-E732-FFE9-D4D1-E622A553A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1999129"/>
            <a:ext cx="2194560" cy="2302996"/>
          </a:xfrm>
        </p:spPr>
        <p:txBody>
          <a:bodyPr/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Realizacja projekt „Uważne jedzenie” program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psychodietetyczny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6632655-2CBA-BD0F-1369-B2DB9441AD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1999129"/>
            <a:ext cx="2194560" cy="2283192"/>
          </a:xfrm>
        </p:spPr>
        <p:txBody>
          <a:bodyPr/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Realizacji innowacji pedagogicznej” Wiem co jem zdrowo się odżywiam” </a:t>
            </a:r>
          </a:p>
          <a:p>
            <a:endParaRPr lang="pl-PL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DA7E19FD-8F02-B72E-6D3F-6F756E8101B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4997" y="1828800"/>
            <a:ext cx="2194560" cy="2302996"/>
          </a:xfrm>
        </p:spPr>
        <p:txBody>
          <a:bodyPr/>
          <a:lstStyle/>
          <a:p>
            <a:r>
              <a:rPr lang="pl-PL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Uczestnictwo w Akcji </a:t>
            </a:r>
            <a:r>
              <a:rPr lang="pl-PL" sz="1800" b="0" dirty="0">
                <a:solidFill>
                  <a:srgbClr val="0F0F0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„Środa z profilaktyką” zdrowa, bo bez cukru.</a:t>
            </a:r>
            <a:endParaRPr lang="pl-PL" sz="1800" b="1" dirty="0">
              <a:effectLst/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8B44B85E-120B-3E00-EEF7-3BF078F352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2411505"/>
            <a:ext cx="2194560" cy="2716306"/>
          </a:xfrm>
        </p:spPr>
        <p:txBody>
          <a:bodyPr/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Uczestnictwo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projekcie „Śniadanie na dobry początek”. Projekt realizowany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ramach Europejskiego Dnia Śniadań oraz współpracy z Fundacją ING Dzieciom.</a:t>
            </a:r>
          </a:p>
          <a:p>
            <a:endParaRPr lang="pl-PL" dirty="0"/>
          </a:p>
        </p:txBody>
      </p:sp>
      <p:sp>
        <p:nvSpPr>
          <p:cNvPr id="15" name="Symbol zastępczy stopki 14">
            <a:extLst>
              <a:ext uri="{FF2B5EF4-FFF2-40B4-BE49-F238E27FC236}">
                <a16:creationId xmlns:a16="http://schemas.microsoft.com/office/drawing/2014/main" id="{630C51DE-C32F-1CB0-754E-92296264C2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6" name="Symbol zastępczy numeru slajdu 15">
            <a:extLst>
              <a:ext uri="{FF2B5EF4-FFF2-40B4-BE49-F238E27FC236}">
                <a16:creationId xmlns:a16="http://schemas.microsoft.com/office/drawing/2014/main" id="{8A83F9B6-C3D8-7283-E565-EDC8025BAE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l-PL" noProof="0" smtClean="0"/>
              <a:pPr rtl="0"/>
              <a:t>12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4428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810" y="2241176"/>
            <a:ext cx="7744968" cy="3305287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Na przełomie października i listopada w Zespole Szkół Zawodowych Specjalnych nr 6 w Katowicach została przeprowadzona ewaluacja </a:t>
            </a:r>
            <a:br>
              <a:rPr lang="pl-PL" dirty="0"/>
            </a:br>
            <a:r>
              <a:rPr lang="pl-PL" dirty="0"/>
              <a:t>w zakresie działań promujących zdrowie. </a:t>
            </a:r>
          </a:p>
          <a:p>
            <a:pPr rtl="0"/>
            <a:r>
              <a:rPr lang="pl-PL" dirty="0"/>
              <a:t>Przyczyną przeprowadzenia działań były starania placówki o uzyskanie Krajowego Certyfikatu Szkoły Promującej Zdrowie.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651326"/>
            <a:ext cx="9884664" cy="732415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Główny cel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668" y="4383741"/>
            <a:ext cx="9884664" cy="920675"/>
          </a:xfrm>
        </p:spPr>
        <p:txBody>
          <a:bodyPr rtlCol="0">
            <a:normAutofit/>
          </a:bodyPr>
          <a:lstStyle>
            <a:defPPr>
              <a:defRPr lang="pl-PL"/>
            </a:defPPr>
          </a:lstStyle>
          <a:p>
            <a:pPr rtl="0"/>
            <a:r>
              <a:rPr lang="pl-PL" dirty="0"/>
              <a:t>Sprawdzenie w jakim stopniu szkoła osiąga cele określone w polskiej koncepcji Szkoły Promującej Zdrowie.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856974-5BD7-0102-272C-907FD58C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Wyłoniony problem priorytetowy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973B39-8E7C-FD1E-ABB2-BE2EDCA7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6258"/>
            <a:ext cx="10515600" cy="1613647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Niewłaściwe relacje społeczne- wulgaryzmy w kontaktach między uczniami.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FF298C6-6C8C-0D28-BF17-19E3A01934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CC697DB-0705-7045-34E5-A6CCE83D7C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l-PL" noProof="0" smtClean="0"/>
              <a:pPr rtl="0"/>
              <a:t>4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949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146FD1C2-7486-6F5F-6789-A3FFABE1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381001"/>
            <a:ext cx="8704730" cy="1017494"/>
          </a:xfrm>
        </p:spPr>
        <p:txBody>
          <a:bodyPr>
            <a:normAutofit fontScale="90000"/>
          </a:bodyPr>
          <a:lstStyle/>
          <a:p>
            <a:r>
              <a:rPr lang="pl-PL" dirty="0"/>
              <a:t>STANDARDY SZKOŁY SPECJALNEJ PROMUJĄCEJ ZDROWIE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1C605E8D-55B2-B0E5-A499-C75661366B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1797051"/>
            <a:ext cx="2194560" cy="733750"/>
          </a:xfrm>
        </p:spPr>
        <p:txBody>
          <a:bodyPr/>
          <a:lstStyle/>
          <a:p>
            <a:r>
              <a:rPr lang="pl-PL" dirty="0"/>
              <a:t>STANDARD I</a:t>
            </a:r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C89FEC6A-068D-3FDA-1AFB-8D81FAE2AA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2823882"/>
            <a:ext cx="2194560" cy="1756853"/>
          </a:xfrm>
        </p:spPr>
        <p:txBody>
          <a:bodyPr/>
          <a:lstStyle/>
          <a:p>
            <a:r>
              <a:rPr lang="pl-PL" b="1" dirty="0"/>
              <a:t>Koncepcja pracy szkoły, jej struktura, organizacja i warunki sprzyjają zdrowiu oraz uczestnictwu społeczności szkoły </a:t>
            </a:r>
            <a:br>
              <a:rPr lang="pl-PL" b="1" dirty="0"/>
            </a:br>
            <a:r>
              <a:rPr lang="pl-PL" b="1" dirty="0"/>
              <a:t>w realizacji działań w zakresie promocji zdrowia oraz skuteczności </a:t>
            </a:r>
            <a:br>
              <a:rPr lang="pl-PL" b="1" dirty="0"/>
            </a:br>
            <a:r>
              <a:rPr lang="pl-PL" b="1" dirty="0"/>
              <a:t>i długofalowości tych działań</a:t>
            </a:r>
            <a:r>
              <a:rPr lang="pl-PL" dirty="0"/>
              <a:t>. 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D6B7C0C0-BCB0-C23C-792A-07A12B177C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1797050"/>
            <a:ext cx="2194560" cy="578597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STANDARD II</a:t>
            </a:r>
          </a:p>
          <a:p>
            <a:endParaRPr lang="pl-PL" dirty="0"/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E5EEC75B-73D0-515F-D569-CA68756367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2079812"/>
            <a:ext cx="2194560" cy="2614800"/>
          </a:xfrm>
        </p:spPr>
        <p:txBody>
          <a:bodyPr/>
          <a:lstStyle/>
          <a:p>
            <a:r>
              <a:rPr lang="pl-PL" b="1" dirty="0"/>
              <a:t>Klimat społeczny szkoły sprzyja zdrowiu i dobremu samopoczuciu uczniów, nauczycieli i innych pracowników oraz rodziców uczniów. </a:t>
            </a:r>
          </a:p>
        </p:txBody>
      </p:sp>
      <p:sp>
        <p:nvSpPr>
          <p:cNvPr id="21" name="Symbol zastępczy tekstu 20">
            <a:extLst>
              <a:ext uri="{FF2B5EF4-FFF2-40B4-BE49-F238E27FC236}">
                <a16:creationId xmlns:a16="http://schemas.microsoft.com/office/drawing/2014/main" id="{52804505-E1C4-1722-2C4B-B880AB7836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1797050"/>
            <a:ext cx="2194560" cy="578597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STANDARD III</a:t>
            </a:r>
          </a:p>
          <a:p>
            <a:endParaRPr lang="pl-PL" dirty="0"/>
          </a:p>
        </p:txBody>
      </p:sp>
      <p:sp>
        <p:nvSpPr>
          <p:cNvPr id="20" name="Symbol zastępczy tekstu 19">
            <a:extLst>
              <a:ext uri="{FF2B5EF4-FFF2-40B4-BE49-F238E27FC236}">
                <a16:creationId xmlns:a16="http://schemas.microsoft.com/office/drawing/2014/main" id="{F4ECBD77-EA00-6398-0E38-213E71A873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2530800"/>
            <a:ext cx="2194560" cy="2049935"/>
          </a:xfrm>
        </p:spPr>
        <p:txBody>
          <a:bodyPr/>
          <a:lstStyle/>
          <a:p>
            <a:r>
              <a:rPr lang="pl-PL" b="1" dirty="0"/>
              <a:t>Szkoła prowadzi edukację zdrowotną uczniów </a:t>
            </a:r>
            <a:br>
              <a:rPr lang="pl-PL" b="1" dirty="0"/>
            </a:br>
            <a:r>
              <a:rPr lang="pl-PL" b="1" dirty="0"/>
              <a:t>i umożliwia im praktykowanie </a:t>
            </a:r>
            <a:br>
              <a:rPr lang="pl-PL" b="1" dirty="0"/>
            </a:br>
            <a:r>
              <a:rPr lang="pl-PL" b="1" dirty="0"/>
              <a:t>w codziennym życiu </a:t>
            </a:r>
            <a:r>
              <a:rPr lang="pl-PL" b="1" dirty="0" err="1"/>
              <a:t>zachowań</a:t>
            </a:r>
            <a:r>
              <a:rPr lang="pl-PL" b="1" dirty="0"/>
              <a:t> </a:t>
            </a:r>
          </a:p>
          <a:p>
            <a:r>
              <a:rPr lang="pl-PL" b="1" dirty="0"/>
              <a:t>prozdrowotnych.</a:t>
            </a:r>
          </a:p>
        </p:txBody>
      </p:sp>
      <p:sp>
        <p:nvSpPr>
          <p:cNvPr id="23" name="Symbol zastępczy tekstu 22">
            <a:extLst>
              <a:ext uri="{FF2B5EF4-FFF2-40B4-BE49-F238E27FC236}">
                <a16:creationId xmlns:a16="http://schemas.microsoft.com/office/drawing/2014/main" id="{F3950AB6-75CA-6A76-07D6-2F25D99C830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1927412"/>
            <a:ext cx="2194560" cy="510988"/>
          </a:xfrm>
        </p:spPr>
        <p:txBody>
          <a:bodyPr/>
          <a:lstStyle/>
          <a:p>
            <a:r>
              <a:rPr lang="pl-PL" dirty="0"/>
              <a:t>STANDARD IV</a:t>
            </a:r>
          </a:p>
          <a:p>
            <a:endParaRPr lang="pl-PL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2CD6F921-7A2A-4657-B7A7-3837C1EC80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2530800"/>
            <a:ext cx="2194560" cy="2049935"/>
          </a:xfrm>
        </p:spPr>
        <p:txBody>
          <a:bodyPr/>
          <a:lstStyle/>
          <a:p>
            <a:r>
              <a:rPr lang="pl-PL" b="1" dirty="0"/>
              <a:t>Szkoła podejmuje działania w celu zwiększenia kompetencji pracowników </a:t>
            </a:r>
            <a:br>
              <a:rPr lang="pl-PL" b="1" dirty="0"/>
            </a:br>
            <a:r>
              <a:rPr lang="pl-PL" b="1" dirty="0"/>
              <a:t>i rodziców uczniów </a:t>
            </a:r>
            <a:br>
              <a:rPr lang="pl-PL" b="1" dirty="0"/>
            </a:br>
            <a:r>
              <a:rPr lang="pl-PL" b="1" dirty="0"/>
              <a:t>w zakresie dbałości </a:t>
            </a:r>
            <a:br>
              <a:rPr lang="pl-PL" b="1" dirty="0"/>
            </a:br>
            <a:r>
              <a:rPr lang="pl-PL" b="1" dirty="0"/>
              <a:t>o zdrowie oraz prowadzenia edukacji zdrowotnej uczniów</a:t>
            </a:r>
            <a:r>
              <a:rPr lang="pl-PL" dirty="0"/>
              <a:t>.</a:t>
            </a:r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0B9534A9-E86A-9A96-BB75-8945400377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C0D4BB52-8499-FF81-CFF3-D590C2D3B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294A09A9-5501-47C1-A89A-A340965A2BE2}" type="slidenum">
              <a:rPr lang="pl-PL" noProof="0" smtClean="0"/>
              <a:t>5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8969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B4516-A78C-D69C-2051-684BD2AB49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7000"/>
            </a:schemeClr>
          </a:solidFill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Podsumowanie wyników w standardzie pierwszym.</a:t>
            </a:r>
          </a:p>
        </p:txBody>
      </p:sp>
      <p:graphicFrame>
        <p:nvGraphicFramePr>
          <p:cNvPr id="6" name="Zawartość — symbol zastępczy 5" descr="Wykres słupkowy">
            <a:extLst>
              <a:ext uri="{FF2B5EF4-FFF2-40B4-BE49-F238E27FC236}">
                <a16:creationId xmlns:a16="http://schemas.microsoft.com/office/drawing/2014/main" id="{04E3C183-7D16-18CC-89F3-EFCB21A47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10501"/>
              </p:ext>
            </p:extLst>
          </p:nvPr>
        </p:nvGraphicFramePr>
        <p:xfrm>
          <a:off x="838200" y="1825625"/>
          <a:ext cx="10515600" cy="43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1D9DF05-D04B-F9CE-FC13-DEDFBD7A9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Średnia liczba punktów.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101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B4516-A78C-D69C-2051-684BD2AB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Podsumowanie wyników w standardzie drugim.</a:t>
            </a:r>
          </a:p>
        </p:txBody>
      </p:sp>
      <p:graphicFrame>
        <p:nvGraphicFramePr>
          <p:cNvPr id="6" name="Zawartość — symbol zastępczy 5" descr="Wykres słupkowy">
            <a:extLst>
              <a:ext uri="{FF2B5EF4-FFF2-40B4-BE49-F238E27FC236}">
                <a16:creationId xmlns:a16="http://schemas.microsoft.com/office/drawing/2014/main" id="{04E3C183-7D16-18CC-89F3-EFCB21A47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500365"/>
              </p:ext>
            </p:extLst>
          </p:nvPr>
        </p:nvGraphicFramePr>
        <p:xfrm>
          <a:off x="838200" y="1825625"/>
          <a:ext cx="10515600" cy="43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1D9DF05-D04B-F9CE-FC13-DEDFBD7A9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Średnia punktów we wszystkich wymiarach dla grupy badanej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556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B4516-A78C-D69C-2051-684BD2AB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Podsumowanie wyników w standardzie trzecim.</a:t>
            </a:r>
          </a:p>
        </p:txBody>
      </p:sp>
      <p:graphicFrame>
        <p:nvGraphicFramePr>
          <p:cNvPr id="6" name="Zawartość — symbol zastępczy 5" descr="Wykres słupkowy">
            <a:extLst>
              <a:ext uri="{FF2B5EF4-FFF2-40B4-BE49-F238E27FC236}">
                <a16:creationId xmlns:a16="http://schemas.microsoft.com/office/drawing/2014/main" id="{04E3C183-7D16-18CC-89F3-EFCB21A47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359209"/>
              </p:ext>
            </p:extLst>
          </p:nvPr>
        </p:nvGraphicFramePr>
        <p:xfrm>
          <a:off x="838200" y="1825625"/>
          <a:ext cx="10515600" cy="43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1D9DF05-D04B-F9CE-FC13-DEDFBD7A9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ŚREDNIA LICZBA PKT.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796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0B4516-A78C-D69C-2051-684BD2AB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Podsumowanie wyników w standardzie czwartym.</a:t>
            </a:r>
          </a:p>
        </p:txBody>
      </p:sp>
      <p:graphicFrame>
        <p:nvGraphicFramePr>
          <p:cNvPr id="6" name="Zawartość — symbol zastępczy 5" descr="Wykres słupkowy">
            <a:extLst>
              <a:ext uri="{FF2B5EF4-FFF2-40B4-BE49-F238E27FC236}">
                <a16:creationId xmlns:a16="http://schemas.microsoft.com/office/drawing/2014/main" id="{04E3C183-7D16-18CC-89F3-EFCB21A47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225744"/>
              </p:ext>
            </p:extLst>
          </p:nvPr>
        </p:nvGraphicFramePr>
        <p:xfrm>
          <a:off x="838200" y="1825625"/>
          <a:ext cx="10515600" cy="43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1D9DF05-D04B-F9CE-FC13-DEDFBD7A95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dirty="0"/>
              <a:t>ŚREDNIA LICZBA PKT.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D56BD15-0727-BBF1-FBD8-0228EA23C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294A09A9-5501-47C1-A89A-A340965A2BE2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003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0_TF56410444_Win32" id="{F38158A6-97A0-4D03-8F96-F4EBE1C94578}" vid="{661D01C7-DF85-4323-808B-366567BFD0E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F33BCB-BFB1-42F5-BCA1-90E6CC36F4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{DE0E3CA5-8DBE-4ECE-B44B-00AB2CBD7382}tf56410444_win32</Template>
  <TotalTime>153</TotalTime>
  <Words>394</Words>
  <Application>Microsoft Office PowerPoint</Application>
  <PresentationFormat>Panoramiczny</PresentationFormat>
  <Paragraphs>59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Gill Sans Light</vt:lpstr>
      <vt:lpstr>Gill Sans Nova</vt:lpstr>
      <vt:lpstr>Gill Sans Nova Light</vt:lpstr>
      <vt:lpstr>Times New Roman</vt:lpstr>
      <vt:lpstr>Motyw pakietu Office</vt:lpstr>
      <vt:lpstr>  W Y N I K I  A U T O E W A L U A C J I   D Z I A Ł A Ń  W ZESPOLE SZKÓŁ ZAWODWYCH SPECJALNYCH NR 6 W KATOWICACH  KATOWICE 2023 </vt:lpstr>
      <vt:lpstr>Prezentacja programu PowerPoint</vt:lpstr>
      <vt:lpstr>Główny cel</vt:lpstr>
      <vt:lpstr>Wyłoniony problem priorytetowy</vt:lpstr>
      <vt:lpstr>STANDARDY SZKOŁY SPECJALNEJ PROMUJĄCEJ ZDROWIE</vt:lpstr>
      <vt:lpstr>Podsumowanie wyników w standardzie pierwszym.</vt:lpstr>
      <vt:lpstr>Podsumowanie wyników w standardzie drugim.</vt:lpstr>
      <vt:lpstr>Podsumowanie wyników w standardzie trzecim.</vt:lpstr>
      <vt:lpstr>Podsumowanie wyników w standardzie czwartym.</vt:lpstr>
      <vt:lpstr>Podsumowanie wyników dobre samopoczucie w szkole.</vt:lpstr>
      <vt:lpstr>Podejmowane działania dla umocnienia zdrowia </vt:lpstr>
      <vt:lpstr>Najważniejsze działania, jakie podjęto w ostatnich  3 latach w ramach realizacji Programu Szkoła promująca zdrowie i zmiany, jakie dokonały się w ich wyniku.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Y N I K I  A U T O E W A L U A C J I  D Z I A Ł A Ń  W ZSZS KATOWICE 2023</dc:title>
  <dc:creator>Martyna Rozlach- Cołoś</dc:creator>
  <cp:lastModifiedBy>User</cp:lastModifiedBy>
  <cp:revision>7</cp:revision>
  <dcterms:created xsi:type="dcterms:W3CDTF">2023-11-05T10:12:06Z</dcterms:created>
  <dcterms:modified xsi:type="dcterms:W3CDTF">2024-01-13T16:30:13Z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  <property fmtid="{D5CDD505-2E9C-101B-9397-08002B2CF9AE}" pid="3" name="MediaServiceImageTags">
    <vt:lpwstr/>
  </property>
</Properties>
</file>