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8" r:id="rId6"/>
    <p:sldId id="259" r:id="rId7"/>
    <p:sldId id="260" r:id="rId8"/>
    <p:sldId id="261" r:id="rId9"/>
    <p:sldId id="262" r:id="rId10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ra.mizik" initials="s" lastIdx="0" clrIdx="0">
    <p:extLst>
      <p:ext uri="{19B8F6BF-5375-455C-9EA6-DF929625EA0E}">
        <p15:presenceInfo xmlns:p15="http://schemas.microsoft.com/office/powerpoint/2012/main" xmlns="" userId="sandra.mizi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492" autoAdjust="0"/>
  </p:normalViewPr>
  <p:slideViewPr>
    <p:cSldViewPr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8D8B0B-AE52-4C07-9B8F-BD19F2E6B6B9}" type="doc">
      <dgm:prSet loTypeId="urn:microsoft.com/office/officeart/2005/8/layout/pyramid1" loCatId="pyramid" qsTypeId="urn:microsoft.com/office/officeart/2005/8/quickstyle/3d5" qsCatId="3D" csTypeId="urn:microsoft.com/office/officeart/2005/8/colors/accent1_2" csCatId="accent1" phldr="1"/>
      <dgm:spPr/>
    </dgm:pt>
    <dgm:pt modelId="{4A2F637E-8181-4895-B4AF-4E71A6CEE56B}">
      <dgm:prSet phldrT="[Text]" custT="1"/>
      <dgm:spPr/>
      <dgm:t>
        <a:bodyPr/>
        <a:lstStyle/>
        <a:p>
          <a:r>
            <a:rPr lang="pl-PL" sz="1200" b="1" dirty="0">
              <a:solidFill>
                <a:schemeClr val="accent5"/>
              </a:solidFill>
            </a:rPr>
            <a:t>Transport 0,65%</a:t>
          </a:r>
          <a:endParaRPr lang="en-US" sz="1200" b="1" dirty="0">
            <a:solidFill>
              <a:schemeClr val="accent5"/>
            </a:solidFill>
          </a:endParaRPr>
        </a:p>
      </dgm:t>
    </dgm:pt>
    <dgm:pt modelId="{F050453F-CB1E-4340-8980-8E3FF6BA4F56}" type="parTrans" cxnId="{10EAC39C-10D2-4451-8492-2AAB6460A24E}">
      <dgm:prSet/>
      <dgm:spPr/>
      <dgm:t>
        <a:bodyPr/>
        <a:lstStyle/>
        <a:p>
          <a:endParaRPr lang="en-US"/>
        </a:p>
      </dgm:t>
    </dgm:pt>
    <dgm:pt modelId="{31D7B872-1661-4096-9E8D-A69340D6EDBE}" type="sibTrans" cxnId="{10EAC39C-10D2-4451-8492-2AAB6460A24E}">
      <dgm:prSet/>
      <dgm:spPr/>
      <dgm:t>
        <a:bodyPr/>
        <a:lstStyle/>
        <a:p>
          <a:endParaRPr lang="en-US"/>
        </a:p>
      </dgm:t>
    </dgm:pt>
    <dgm:pt modelId="{0F411B71-384D-48F6-8F3B-B1C29DF1AFE1}">
      <dgm:prSet phldrT="[Text]" custT="1"/>
      <dgm:spPr/>
      <dgm:t>
        <a:bodyPr/>
        <a:lstStyle/>
        <a:p>
          <a:r>
            <a:rPr lang="pl-PL" sz="1400" b="1" dirty="0">
              <a:solidFill>
                <a:schemeClr val="accent1">
                  <a:lumMod val="50000"/>
                </a:schemeClr>
              </a:solidFill>
            </a:rPr>
            <a:t>Gastronomia 1,17%</a:t>
          </a:r>
          <a:endParaRPr lang="en-US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0DD8D3D6-7C4B-42E6-8505-F4A1DC086671}" type="parTrans" cxnId="{EAC37E7A-3418-4460-8C10-ABF5C4A78746}">
      <dgm:prSet/>
      <dgm:spPr/>
      <dgm:t>
        <a:bodyPr/>
        <a:lstStyle/>
        <a:p>
          <a:endParaRPr lang="en-US"/>
        </a:p>
      </dgm:t>
    </dgm:pt>
    <dgm:pt modelId="{397E0F19-4996-43B8-9334-A4D998FEFD9D}" type="sibTrans" cxnId="{EAC37E7A-3418-4460-8C10-ABF5C4A78746}">
      <dgm:prSet/>
      <dgm:spPr/>
      <dgm:t>
        <a:bodyPr/>
        <a:lstStyle/>
        <a:p>
          <a:endParaRPr lang="en-US"/>
        </a:p>
      </dgm:t>
    </dgm:pt>
    <dgm:pt modelId="{E1360880-876B-4F47-9FBE-FEA32D8D7602}">
      <dgm:prSet phldrT="[Text]" custT="1"/>
      <dgm:spPr/>
      <dgm:t>
        <a:bodyPr/>
        <a:lstStyle/>
        <a:p>
          <a:r>
            <a:rPr lang="pl-PL" sz="1400" b="1" dirty="0">
              <a:solidFill>
                <a:schemeClr val="accent4">
                  <a:lumMod val="40000"/>
                  <a:lumOff val="60000"/>
                </a:schemeClr>
              </a:solidFill>
            </a:rPr>
            <a:t>Handel 6,96%</a:t>
          </a:r>
          <a:endParaRPr lang="en-US" sz="1400" b="1" dirty="0">
            <a:solidFill>
              <a:schemeClr val="accent4">
                <a:lumMod val="40000"/>
                <a:lumOff val="60000"/>
              </a:schemeClr>
            </a:solidFill>
          </a:endParaRPr>
        </a:p>
      </dgm:t>
    </dgm:pt>
    <dgm:pt modelId="{24B798F4-2503-4194-8DC4-B79FE6FC447E}" type="parTrans" cxnId="{61D41B14-3B1B-44B4-9EC1-6E05A0501731}">
      <dgm:prSet/>
      <dgm:spPr/>
      <dgm:t>
        <a:bodyPr/>
        <a:lstStyle/>
        <a:p>
          <a:endParaRPr lang="en-US"/>
        </a:p>
      </dgm:t>
    </dgm:pt>
    <dgm:pt modelId="{128F6540-D6E5-40FD-9EB7-FF692FF10225}" type="sibTrans" cxnId="{61D41B14-3B1B-44B4-9EC1-6E05A0501731}">
      <dgm:prSet/>
      <dgm:spPr/>
      <dgm:t>
        <a:bodyPr/>
        <a:lstStyle/>
        <a:p>
          <a:endParaRPr lang="en-US"/>
        </a:p>
      </dgm:t>
    </dgm:pt>
    <dgm:pt modelId="{555E571B-E65F-4EEA-B177-E5EDD448F7C9}">
      <dgm:prSet phldrT="[Text]" custT="1"/>
      <dgm:spPr/>
      <dgm:t>
        <a:bodyPr/>
        <a:lstStyle/>
        <a:p>
          <a:r>
            <a:rPr lang="pl-PL" sz="1400" b="1" dirty="0">
              <a:solidFill>
                <a:srgbClr val="FFC000"/>
              </a:solidFill>
            </a:rPr>
            <a:t>Produkcja rolna 15,5%</a:t>
          </a:r>
          <a:endParaRPr lang="en-US" sz="1400" b="1" dirty="0">
            <a:solidFill>
              <a:srgbClr val="FFC000"/>
            </a:solidFill>
          </a:endParaRPr>
        </a:p>
      </dgm:t>
    </dgm:pt>
    <dgm:pt modelId="{A3E31DAB-3F45-47F2-BE80-78FD39CD2D1A}" type="parTrans" cxnId="{20F240CE-E219-4F7D-BCD2-64218B5AA5FA}">
      <dgm:prSet/>
      <dgm:spPr/>
      <dgm:t>
        <a:bodyPr/>
        <a:lstStyle/>
        <a:p>
          <a:endParaRPr lang="en-US"/>
        </a:p>
      </dgm:t>
    </dgm:pt>
    <dgm:pt modelId="{94D05688-A1AF-4446-BD42-6355D0469F6A}" type="sibTrans" cxnId="{20F240CE-E219-4F7D-BCD2-64218B5AA5FA}">
      <dgm:prSet/>
      <dgm:spPr/>
      <dgm:t>
        <a:bodyPr/>
        <a:lstStyle/>
        <a:p>
          <a:endParaRPr lang="en-US"/>
        </a:p>
      </dgm:t>
    </dgm:pt>
    <dgm:pt modelId="{C861246D-A702-4410-B0DB-AB9EEF5329FE}">
      <dgm:prSet phldrT="[Text]" custT="1"/>
      <dgm:spPr/>
      <dgm:t>
        <a:bodyPr/>
        <a:lstStyle/>
        <a:p>
          <a:r>
            <a:rPr lang="pl-PL" sz="1400" b="1" dirty="0">
              <a:solidFill>
                <a:srgbClr val="C00000"/>
              </a:solidFill>
            </a:rPr>
            <a:t>Gospodarstwa domowe 60%</a:t>
          </a:r>
          <a:endParaRPr lang="en-US" sz="1400" b="1" dirty="0">
            <a:solidFill>
              <a:srgbClr val="C00000"/>
            </a:solidFill>
          </a:endParaRPr>
        </a:p>
      </dgm:t>
    </dgm:pt>
    <dgm:pt modelId="{A39C07A3-71C1-4A65-8FA4-6AE88291B833}" type="parTrans" cxnId="{81770C4B-1E48-4BF5-9851-72494590A531}">
      <dgm:prSet/>
      <dgm:spPr/>
      <dgm:t>
        <a:bodyPr/>
        <a:lstStyle/>
        <a:p>
          <a:endParaRPr lang="en-US"/>
        </a:p>
      </dgm:t>
    </dgm:pt>
    <dgm:pt modelId="{A10F2F04-F165-442A-9910-338336D75E0F}" type="sibTrans" cxnId="{81770C4B-1E48-4BF5-9851-72494590A531}">
      <dgm:prSet/>
      <dgm:spPr/>
      <dgm:t>
        <a:bodyPr/>
        <a:lstStyle/>
        <a:p>
          <a:endParaRPr lang="en-US"/>
        </a:p>
      </dgm:t>
    </dgm:pt>
    <dgm:pt modelId="{78B2154D-8ABF-44C7-A659-DB3981CA4AE5}">
      <dgm:prSet phldrT="[Text]" custT="1"/>
      <dgm:spPr/>
      <dgm:t>
        <a:bodyPr/>
        <a:lstStyle/>
        <a:p>
          <a:r>
            <a:rPr lang="pl-PL" sz="1400" b="1" dirty="0">
              <a:solidFill>
                <a:srgbClr val="002060"/>
              </a:solidFill>
            </a:rPr>
            <a:t>Przetwórstwo 15,6%</a:t>
          </a:r>
          <a:endParaRPr lang="en-US" sz="1400" b="1" dirty="0">
            <a:solidFill>
              <a:srgbClr val="002060"/>
            </a:solidFill>
          </a:endParaRPr>
        </a:p>
      </dgm:t>
    </dgm:pt>
    <dgm:pt modelId="{DDA572BA-8F48-4286-8D54-5D9BF11F7EA5}" type="parTrans" cxnId="{04FFA07D-9CA5-42F2-9A75-4E58931E805C}">
      <dgm:prSet/>
      <dgm:spPr/>
      <dgm:t>
        <a:bodyPr/>
        <a:lstStyle/>
        <a:p>
          <a:endParaRPr lang="en-US"/>
        </a:p>
      </dgm:t>
    </dgm:pt>
    <dgm:pt modelId="{EAFE9811-7667-4FDE-8707-CA9E177D6123}" type="sibTrans" cxnId="{04FFA07D-9CA5-42F2-9A75-4E58931E805C}">
      <dgm:prSet/>
      <dgm:spPr/>
      <dgm:t>
        <a:bodyPr/>
        <a:lstStyle/>
        <a:p>
          <a:endParaRPr lang="en-US"/>
        </a:p>
      </dgm:t>
    </dgm:pt>
    <dgm:pt modelId="{8647BC5B-81A7-45A4-B2D1-56E2EA459DE3}" type="pres">
      <dgm:prSet presAssocID="{F18D8B0B-AE52-4C07-9B8F-BD19F2E6B6B9}" presName="Name0" presStyleCnt="0">
        <dgm:presLayoutVars>
          <dgm:dir/>
          <dgm:animLvl val="lvl"/>
          <dgm:resizeHandles val="exact"/>
        </dgm:presLayoutVars>
      </dgm:prSet>
      <dgm:spPr/>
    </dgm:pt>
    <dgm:pt modelId="{27A86D54-4640-4BD7-AFEB-65BBD1AA9E7E}" type="pres">
      <dgm:prSet presAssocID="{4A2F637E-8181-4895-B4AF-4E71A6CEE56B}" presName="Name8" presStyleCnt="0"/>
      <dgm:spPr/>
    </dgm:pt>
    <dgm:pt modelId="{72E12554-F19A-48DE-9F83-50BDEC652114}" type="pres">
      <dgm:prSet presAssocID="{4A2F637E-8181-4895-B4AF-4E71A6CEE56B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840395B-C231-429A-B953-7D7C44ABBFF0}" type="pres">
      <dgm:prSet presAssocID="{4A2F637E-8181-4895-B4AF-4E71A6CEE56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E520C09-6909-4C9D-AF60-06468677A40B}" type="pres">
      <dgm:prSet presAssocID="{0F411B71-384D-48F6-8F3B-B1C29DF1AFE1}" presName="Name8" presStyleCnt="0"/>
      <dgm:spPr/>
    </dgm:pt>
    <dgm:pt modelId="{814FD1E2-899E-44E8-9BBF-CD989BAB2F07}" type="pres">
      <dgm:prSet presAssocID="{0F411B71-384D-48F6-8F3B-B1C29DF1AFE1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F084ABC-C8D8-4737-9F31-700DDB532080}" type="pres">
      <dgm:prSet presAssocID="{0F411B71-384D-48F6-8F3B-B1C29DF1AFE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68FCC48-8C52-4422-9304-65BB0AA9964E}" type="pres">
      <dgm:prSet presAssocID="{E1360880-876B-4F47-9FBE-FEA32D8D7602}" presName="Name8" presStyleCnt="0"/>
      <dgm:spPr/>
    </dgm:pt>
    <dgm:pt modelId="{A193CA93-5A4D-4FB3-9DDF-F5D54C1E402A}" type="pres">
      <dgm:prSet presAssocID="{E1360880-876B-4F47-9FBE-FEA32D8D7602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005E509-C6C3-466F-A588-A4CB68BE2636}" type="pres">
      <dgm:prSet presAssocID="{E1360880-876B-4F47-9FBE-FEA32D8D760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94A7146-4BE0-415E-985A-DA784DAE072C}" type="pres">
      <dgm:prSet presAssocID="{555E571B-E65F-4EEA-B177-E5EDD448F7C9}" presName="Name8" presStyleCnt="0"/>
      <dgm:spPr/>
    </dgm:pt>
    <dgm:pt modelId="{AC5725A6-C294-4CD6-85C9-0472AA6CC96D}" type="pres">
      <dgm:prSet presAssocID="{555E571B-E65F-4EEA-B177-E5EDD448F7C9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5BC48A9-2733-49D3-A97E-9028001F8FBA}" type="pres">
      <dgm:prSet presAssocID="{555E571B-E65F-4EEA-B177-E5EDD448F7C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E931BD8-2F86-480B-9A66-780DD328C5A5}" type="pres">
      <dgm:prSet presAssocID="{78B2154D-8ABF-44C7-A659-DB3981CA4AE5}" presName="Name8" presStyleCnt="0"/>
      <dgm:spPr/>
    </dgm:pt>
    <dgm:pt modelId="{F77F6916-F2DA-4290-9A17-7BDC7F5258B0}" type="pres">
      <dgm:prSet presAssocID="{78B2154D-8ABF-44C7-A659-DB3981CA4AE5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ED95EF3-0B21-4AA4-AB7B-84B2B1ED9275}" type="pres">
      <dgm:prSet presAssocID="{78B2154D-8ABF-44C7-A659-DB3981CA4AE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27655E9-58CD-4DC3-86D3-256405AAAC44}" type="pres">
      <dgm:prSet presAssocID="{C861246D-A702-4410-B0DB-AB9EEF5329FE}" presName="Name8" presStyleCnt="0"/>
      <dgm:spPr/>
    </dgm:pt>
    <dgm:pt modelId="{9B06D8D7-6CC6-4045-B12E-F0F27E591768}" type="pres">
      <dgm:prSet presAssocID="{C861246D-A702-4410-B0DB-AB9EEF5329FE}" presName="level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10F06E7-9326-4282-8BE4-10A0614C96FA}" type="pres">
      <dgm:prSet presAssocID="{C861246D-A702-4410-B0DB-AB9EEF5329F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1D41B14-3B1B-44B4-9EC1-6E05A0501731}" srcId="{F18D8B0B-AE52-4C07-9B8F-BD19F2E6B6B9}" destId="{E1360880-876B-4F47-9FBE-FEA32D8D7602}" srcOrd="2" destOrd="0" parTransId="{24B798F4-2503-4194-8DC4-B79FE6FC447E}" sibTransId="{128F6540-D6E5-40FD-9EB7-FF692FF10225}"/>
    <dgm:cxn modelId="{6DA4A8BA-2909-45A2-9F5F-021AC8CE8D8C}" type="presOf" srcId="{C861246D-A702-4410-B0DB-AB9EEF5329FE}" destId="{9B06D8D7-6CC6-4045-B12E-F0F27E591768}" srcOrd="0" destOrd="0" presId="urn:microsoft.com/office/officeart/2005/8/layout/pyramid1"/>
    <dgm:cxn modelId="{F03E6E0E-D510-4EF8-9C99-F998BCCC5803}" type="presOf" srcId="{F18D8B0B-AE52-4C07-9B8F-BD19F2E6B6B9}" destId="{8647BC5B-81A7-45A4-B2D1-56E2EA459DE3}" srcOrd="0" destOrd="0" presId="urn:microsoft.com/office/officeart/2005/8/layout/pyramid1"/>
    <dgm:cxn modelId="{9883A6C6-1F52-4C12-948F-14E04BF80D76}" type="presOf" srcId="{0F411B71-384D-48F6-8F3B-B1C29DF1AFE1}" destId="{814FD1E2-899E-44E8-9BBF-CD989BAB2F07}" srcOrd="0" destOrd="0" presId="urn:microsoft.com/office/officeart/2005/8/layout/pyramid1"/>
    <dgm:cxn modelId="{45585950-1C84-4553-8400-C604797C8646}" type="presOf" srcId="{555E571B-E65F-4EEA-B177-E5EDD448F7C9}" destId="{75BC48A9-2733-49D3-A97E-9028001F8FBA}" srcOrd="1" destOrd="0" presId="urn:microsoft.com/office/officeart/2005/8/layout/pyramid1"/>
    <dgm:cxn modelId="{10EAC39C-10D2-4451-8492-2AAB6460A24E}" srcId="{F18D8B0B-AE52-4C07-9B8F-BD19F2E6B6B9}" destId="{4A2F637E-8181-4895-B4AF-4E71A6CEE56B}" srcOrd="0" destOrd="0" parTransId="{F050453F-CB1E-4340-8980-8E3FF6BA4F56}" sibTransId="{31D7B872-1661-4096-9E8D-A69340D6EDBE}"/>
    <dgm:cxn modelId="{81770C4B-1E48-4BF5-9851-72494590A531}" srcId="{F18D8B0B-AE52-4C07-9B8F-BD19F2E6B6B9}" destId="{C861246D-A702-4410-B0DB-AB9EEF5329FE}" srcOrd="5" destOrd="0" parTransId="{A39C07A3-71C1-4A65-8FA4-6AE88291B833}" sibTransId="{A10F2F04-F165-442A-9910-338336D75E0F}"/>
    <dgm:cxn modelId="{20F240CE-E219-4F7D-BCD2-64218B5AA5FA}" srcId="{F18D8B0B-AE52-4C07-9B8F-BD19F2E6B6B9}" destId="{555E571B-E65F-4EEA-B177-E5EDD448F7C9}" srcOrd="3" destOrd="0" parTransId="{A3E31DAB-3F45-47F2-BE80-78FD39CD2D1A}" sibTransId="{94D05688-A1AF-4446-BD42-6355D0469F6A}"/>
    <dgm:cxn modelId="{6D64AA6B-720D-4F92-805B-1DDEF2845A11}" type="presOf" srcId="{E1360880-876B-4F47-9FBE-FEA32D8D7602}" destId="{A193CA93-5A4D-4FB3-9DDF-F5D54C1E402A}" srcOrd="0" destOrd="0" presId="urn:microsoft.com/office/officeart/2005/8/layout/pyramid1"/>
    <dgm:cxn modelId="{68711EA7-0746-4F59-9F9E-3F4A138ED8A2}" type="presOf" srcId="{4A2F637E-8181-4895-B4AF-4E71A6CEE56B}" destId="{3840395B-C231-429A-B953-7D7C44ABBFF0}" srcOrd="1" destOrd="0" presId="urn:microsoft.com/office/officeart/2005/8/layout/pyramid1"/>
    <dgm:cxn modelId="{04FFA07D-9CA5-42F2-9A75-4E58931E805C}" srcId="{F18D8B0B-AE52-4C07-9B8F-BD19F2E6B6B9}" destId="{78B2154D-8ABF-44C7-A659-DB3981CA4AE5}" srcOrd="4" destOrd="0" parTransId="{DDA572BA-8F48-4286-8D54-5D9BF11F7EA5}" sibTransId="{EAFE9811-7667-4FDE-8707-CA9E177D6123}"/>
    <dgm:cxn modelId="{014C6250-886E-473C-B967-6F620C1F83A4}" type="presOf" srcId="{78B2154D-8ABF-44C7-A659-DB3981CA4AE5}" destId="{8ED95EF3-0B21-4AA4-AB7B-84B2B1ED9275}" srcOrd="1" destOrd="0" presId="urn:microsoft.com/office/officeart/2005/8/layout/pyramid1"/>
    <dgm:cxn modelId="{EAC37E7A-3418-4460-8C10-ABF5C4A78746}" srcId="{F18D8B0B-AE52-4C07-9B8F-BD19F2E6B6B9}" destId="{0F411B71-384D-48F6-8F3B-B1C29DF1AFE1}" srcOrd="1" destOrd="0" parTransId="{0DD8D3D6-7C4B-42E6-8505-F4A1DC086671}" sibTransId="{397E0F19-4996-43B8-9334-A4D998FEFD9D}"/>
    <dgm:cxn modelId="{D369EE33-3E8C-4A61-A9D9-E5815A26A889}" type="presOf" srcId="{E1360880-876B-4F47-9FBE-FEA32D8D7602}" destId="{F005E509-C6C3-466F-A588-A4CB68BE2636}" srcOrd="1" destOrd="0" presId="urn:microsoft.com/office/officeart/2005/8/layout/pyramid1"/>
    <dgm:cxn modelId="{B8EF9FB0-8A56-46C4-8825-AB5F83956F79}" type="presOf" srcId="{78B2154D-8ABF-44C7-A659-DB3981CA4AE5}" destId="{F77F6916-F2DA-4290-9A17-7BDC7F5258B0}" srcOrd="0" destOrd="0" presId="urn:microsoft.com/office/officeart/2005/8/layout/pyramid1"/>
    <dgm:cxn modelId="{2BBAA559-DB71-482A-B1D1-8F468C0539A1}" type="presOf" srcId="{555E571B-E65F-4EEA-B177-E5EDD448F7C9}" destId="{AC5725A6-C294-4CD6-85C9-0472AA6CC96D}" srcOrd="0" destOrd="0" presId="urn:microsoft.com/office/officeart/2005/8/layout/pyramid1"/>
    <dgm:cxn modelId="{3645DE0F-E5B4-402E-A25B-285A9B7BCEF5}" type="presOf" srcId="{0F411B71-384D-48F6-8F3B-B1C29DF1AFE1}" destId="{9F084ABC-C8D8-4737-9F31-700DDB532080}" srcOrd="1" destOrd="0" presId="urn:microsoft.com/office/officeart/2005/8/layout/pyramid1"/>
    <dgm:cxn modelId="{C8E79864-9727-4B82-9B8A-CA9E50599538}" type="presOf" srcId="{4A2F637E-8181-4895-B4AF-4E71A6CEE56B}" destId="{72E12554-F19A-48DE-9F83-50BDEC652114}" srcOrd="0" destOrd="0" presId="urn:microsoft.com/office/officeart/2005/8/layout/pyramid1"/>
    <dgm:cxn modelId="{8E051ECF-F0D8-41FC-95BE-ECA6DB556F66}" type="presOf" srcId="{C861246D-A702-4410-B0DB-AB9EEF5329FE}" destId="{210F06E7-9326-4282-8BE4-10A0614C96FA}" srcOrd="1" destOrd="0" presId="urn:microsoft.com/office/officeart/2005/8/layout/pyramid1"/>
    <dgm:cxn modelId="{3A74EA99-4E06-4970-AE9A-85008BF49B4E}" type="presParOf" srcId="{8647BC5B-81A7-45A4-B2D1-56E2EA459DE3}" destId="{27A86D54-4640-4BD7-AFEB-65BBD1AA9E7E}" srcOrd="0" destOrd="0" presId="urn:microsoft.com/office/officeart/2005/8/layout/pyramid1"/>
    <dgm:cxn modelId="{9A71902D-DB62-42C1-AED3-2A8C1D43AFA7}" type="presParOf" srcId="{27A86D54-4640-4BD7-AFEB-65BBD1AA9E7E}" destId="{72E12554-F19A-48DE-9F83-50BDEC652114}" srcOrd="0" destOrd="0" presId="urn:microsoft.com/office/officeart/2005/8/layout/pyramid1"/>
    <dgm:cxn modelId="{EDB90496-411C-47CB-8E1E-24ED745BB677}" type="presParOf" srcId="{27A86D54-4640-4BD7-AFEB-65BBD1AA9E7E}" destId="{3840395B-C231-429A-B953-7D7C44ABBFF0}" srcOrd="1" destOrd="0" presId="urn:microsoft.com/office/officeart/2005/8/layout/pyramid1"/>
    <dgm:cxn modelId="{4995C203-4F8D-44EA-8512-7683323AF28E}" type="presParOf" srcId="{8647BC5B-81A7-45A4-B2D1-56E2EA459DE3}" destId="{EE520C09-6909-4C9D-AF60-06468677A40B}" srcOrd="1" destOrd="0" presId="urn:microsoft.com/office/officeart/2005/8/layout/pyramid1"/>
    <dgm:cxn modelId="{99938F0F-632F-4618-99B3-1F7B06707483}" type="presParOf" srcId="{EE520C09-6909-4C9D-AF60-06468677A40B}" destId="{814FD1E2-899E-44E8-9BBF-CD989BAB2F07}" srcOrd="0" destOrd="0" presId="urn:microsoft.com/office/officeart/2005/8/layout/pyramid1"/>
    <dgm:cxn modelId="{BB688166-5F84-45A3-B738-A2ECBE87AED7}" type="presParOf" srcId="{EE520C09-6909-4C9D-AF60-06468677A40B}" destId="{9F084ABC-C8D8-4737-9F31-700DDB532080}" srcOrd="1" destOrd="0" presId="urn:microsoft.com/office/officeart/2005/8/layout/pyramid1"/>
    <dgm:cxn modelId="{0AF4315E-6BC5-4D63-8C07-CF81CEAFC7E4}" type="presParOf" srcId="{8647BC5B-81A7-45A4-B2D1-56E2EA459DE3}" destId="{D68FCC48-8C52-4422-9304-65BB0AA9964E}" srcOrd="2" destOrd="0" presId="urn:microsoft.com/office/officeart/2005/8/layout/pyramid1"/>
    <dgm:cxn modelId="{6F25CEB0-44C3-44F0-9100-15524FA1A5C9}" type="presParOf" srcId="{D68FCC48-8C52-4422-9304-65BB0AA9964E}" destId="{A193CA93-5A4D-4FB3-9DDF-F5D54C1E402A}" srcOrd="0" destOrd="0" presId="urn:microsoft.com/office/officeart/2005/8/layout/pyramid1"/>
    <dgm:cxn modelId="{22FC3CAF-F51D-414F-BB5E-52E6DAF971F7}" type="presParOf" srcId="{D68FCC48-8C52-4422-9304-65BB0AA9964E}" destId="{F005E509-C6C3-466F-A588-A4CB68BE2636}" srcOrd="1" destOrd="0" presId="urn:microsoft.com/office/officeart/2005/8/layout/pyramid1"/>
    <dgm:cxn modelId="{B5BB00A2-7E08-4845-A754-96287E400D16}" type="presParOf" srcId="{8647BC5B-81A7-45A4-B2D1-56E2EA459DE3}" destId="{594A7146-4BE0-415E-985A-DA784DAE072C}" srcOrd="3" destOrd="0" presId="urn:microsoft.com/office/officeart/2005/8/layout/pyramid1"/>
    <dgm:cxn modelId="{168087FB-9D4D-47CA-874D-716717BD3746}" type="presParOf" srcId="{594A7146-4BE0-415E-985A-DA784DAE072C}" destId="{AC5725A6-C294-4CD6-85C9-0472AA6CC96D}" srcOrd="0" destOrd="0" presId="urn:microsoft.com/office/officeart/2005/8/layout/pyramid1"/>
    <dgm:cxn modelId="{B1C6B82E-FE53-42C7-A61C-61BC960469F9}" type="presParOf" srcId="{594A7146-4BE0-415E-985A-DA784DAE072C}" destId="{75BC48A9-2733-49D3-A97E-9028001F8FBA}" srcOrd="1" destOrd="0" presId="urn:microsoft.com/office/officeart/2005/8/layout/pyramid1"/>
    <dgm:cxn modelId="{97524FD0-2345-4D9F-92A3-07D5F4A9B305}" type="presParOf" srcId="{8647BC5B-81A7-45A4-B2D1-56E2EA459DE3}" destId="{0E931BD8-2F86-480B-9A66-780DD328C5A5}" srcOrd="4" destOrd="0" presId="urn:microsoft.com/office/officeart/2005/8/layout/pyramid1"/>
    <dgm:cxn modelId="{E180E555-0000-4142-85E9-320F6D8A01C3}" type="presParOf" srcId="{0E931BD8-2F86-480B-9A66-780DD328C5A5}" destId="{F77F6916-F2DA-4290-9A17-7BDC7F5258B0}" srcOrd="0" destOrd="0" presId="urn:microsoft.com/office/officeart/2005/8/layout/pyramid1"/>
    <dgm:cxn modelId="{AE19D95F-1E9C-4714-9750-5B87C33F5BB1}" type="presParOf" srcId="{0E931BD8-2F86-480B-9A66-780DD328C5A5}" destId="{8ED95EF3-0B21-4AA4-AB7B-84B2B1ED9275}" srcOrd="1" destOrd="0" presId="urn:microsoft.com/office/officeart/2005/8/layout/pyramid1"/>
    <dgm:cxn modelId="{8B6FACA2-BC49-408A-AF98-A90BCE535643}" type="presParOf" srcId="{8647BC5B-81A7-45A4-B2D1-56E2EA459DE3}" destId="{227655E9-58CD-4DC3-86D3-256405AAAC44}" srcOrd="5" destOrd="0" presId="urn:microsoft.com/office/officeart/2005/8/layout/pyramid1"/>
    <dgm:cxn modelId="{426F1BF9-60AE-4D7C-8F8C-F620BC4EF9F8}" type="presParOf" srcId="{227655E9-58CD-4DC3-86D3-256405AAAC44}" destId="{9B06D8D7-6CC6-4045-B12E-F0F27E591768}" srcOrd="0" destOrd="0" presId="urn:microsoft.com/office/officeart/2005/8/layout/pyramid1"/>
    <dgm:cxn modelId="{28BBF1AA-EE02-4933-AB37-FED6784F58B5}" type="presParOf" srcId="{227655E9-58CD-4DC3-86D3-256405AAAC44}" destId="{210F06E7-9326-4282-8BE4-10A0614C96F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E12554-F19A-48DE-9F83-50BDEC652114}">
      <dsp:nvSpPr>
        <dsp:cNvPr id="0" name=""/>
        <dsp:cNvSpPr/>
      </dsp:nvSpPr>
      <dsp:spPr>
        <a:xfrm>
          <a:off x="4440492" y="0"/>
          <a:ext cx="1776197" cy="792088"/>
        </a:xfrm>
        <a:prstGeom prst="trapezoid">
          <a:avLst>
            <a:gd name="adj" fmla="val 11212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solidFill>
                <a:schemeClr val="accent5"/>
              </a:solidFill>
            </a:rPr>
            <a:t>Transport 0,65%</a:t>
          </a:r>
          <a:endParaRPr lang="en-US" sz="1200" b="1" kern="1200" dirty="0">
            <a:solidFill>
              <a:schemeClr val="accent5"/>
            </a:solidFill>
          </a:endParaRPr>
        </a:p>
      </dsp:txBody>
      <dsp:txXfrm>
        <a:off x="4440492" y="0"/>
        <a:ext cx="1776197" cy="792088"/>
      </dsp:txXfrm>
    </dsp:sp>
    <dsp:sp modelId="{814FD1E2-899E-44E8-9BBF-CD989BAB2F07}">
      <dsp:nvSpPr>
        <dsp:cNvPr id="0" name=""/>
        <dsp:cNvSpPr/>
      </dsp:nvSpPr>
      <dsp:spPr>
        <a:xfrm>
          <a:off x="3552394" y="792087"/>
          <a:ext cx="3552394" cy="792088"/>
        </a:xfrm>
        <a:prstGeom prst="trapezoid">
          <a:avLst>
            <a:gd name="adj" fmla="val 11212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accent1">
                  <a:lumMod val="50000"/>
                </a:schemeClr>
              </a:solidFill>
            </a:rPr>
            <a:t>Gastronomia 1,17%</a:t>
          </a:r>
          <a:endParaRPr lang="en-US" sz="1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174063" y="792087"/>
        <a:ext cx="2309056" cy="792088"/>
      </dsp:txXfrm>
    </dsp:sp>
    <dsp:sp modelId="{A193CA93-5A4D-4FB3-9DDF-F5D54C1E402A}">
      <dsp:nvSpPr>
        <dsp:cNvPr id="0" name=""/>
        <dsp:cNvSpPr/>
      </dsp:nvSpPr>
      <dsp:spPr>
        <a:xfrm>
          <a:off x="2664295" y="1584175"/>
          <a:ext cx="5328591" cy="792088"/>
        </a:xfrm>
        <a:prstGeom prst="trapezoid">
          <a:avLst>
            <a:gd name="adj" fmla="val 11212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accent4">
                  <a:lumMod val="40000"/>
                  <a:lumOff val="60000"/>
                </a:schemeClr>
              </a:solidFill>
            </a:rPr>
            <a:t>Handel 6,96%</a:t>
          </a:r>
          <a:endParaRPr lang="en-US" sz="1400" b="1" kern="1200" dirty="0">
            <a:solidFill>
              <a:schemeClr val="accent4">
                <a:lumMod val="40000"/>
                <a:lumOff val="60000"/>
              </a:schemeClr>
            </a:solidFill>
          </a:endParaRPr>
        </a:p>
      </dsp:txBody>
      <dsp:txXfrm>
        <a:off x="3596799" y="1584175"/>
        <a:ext cx="3463584" cy="792088"/>
      </dsp:txXfrm>
    </dsp:sp>
    <dsp:sp modelId="{AC5725A6-C294-4CD6-85C9-0472AA6CC96D}">
      <dsp:nvSpPr>
        <dsp:cNvPr id="0" name=""/>
        <dsp:cNvSpPr/>
      </dsp:nvSpPr>
      <dsp:spPr>
        <a:xfrm>
          <a:off x="1776197" y="2376264"/>
          <a:ext cx="7104788" cy="792088"/>
        </a:xfrm>
        <a:prstGeom prst="trapezoid">
          <a:avLst>
            <a:gd name="adj" fmla="val 11212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rgbClr val="FFC000"/>
              </a:solidFill>
            </a:rPr>
            <a:t>Produkcja rolna 15,5%</a:t>
          </a:r>
          <a:endParaRPr lang="en-US" sz="1400" b="1" kern="1200" dirty="0">
            <a:solidFill>
              <a:srgbClr val="FFC000"/>
            </a:solidFill>
          </a:endParaRPr>
        </a:p>
      </dsp:txBody>
      <dsp:txXfrm>
        <a:off x="3019535" y="2376264"/>
        <a:ext cx="4618112" cy="792088"/>
      </dsp:txXfrm>
    </dsp:sp>
    <dsp:sp modelId="{F77F6916-F2DA-4290-9A17-7BDC7F5258B0}">
      <dsp:nvSpPr>
        <dsp:cNvPr id="0" name=""/>
        <dsp:cNvSpPr/>
      </dsp:nvSpPr>
      <dsp:spPr>
        <a:xfrm>
          <a:off x="888098" y="3168352"/>
          <a:ext cx="8880985" cy="792088"/>
        </a:xfrm>
        <a:prstGeom prst="trapezoid">
          <a:avLst>
            <a:gd name="adj" fmla="val 11212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rgbClr val="002060"/>
              </a:solidFill>
            </a:rPr>
            <a:t>Przetwórstwo 15,6%</a:t>
          </a:r>
          <a:endParaRPr lang="en-US" sz="1400" b="1" kern="1200" dirty="0">
            <a:solidFill>
              <a:srgbClr val="002060"/>
            </a:solidFill>
          </a:endParaRPr>
        </a:p>
      </dsp:txBody>
      <dsp:txXfrm>
        <a:off x="2442271" y="3168352"/>
        <a:ext cx="5772640" cy="792088"/>
      </dsp:txXfrm>
    </dsp:sp>
    <dsp:sp modelId="{9B06D8D7-6CC6-4045-B12E-F0F27E591768}">
      <dsp:nvSpPr>
        <dsp:cNvPr id="0" name=""/>
        <dsp:cNvSpPr/>
      </dsp:nvSpPr>
      <dsp:spPr>
        <a:xfrm>
          <a:off x="0" y="3960440"/>
          <a:ext cx="10657183" cy="792088"/>
        </a:xfrm>
        <a:prstGeom prst="trapezoid">
          <a:avLst>
            <a:gd name="adj" fmla="val 11212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rgbClr val="C00000"/>
              </a:solidFill>
            </a:rPr>
            <a:t>Gospodarstwa domowe 60%</a:t>
          </a:r>
          <a:endParaRPr lang="en-US" sz="1400" b="1" kern="1200" dirty="0">
            <a:solidFill>
              <a:srgbClr val="C00000"/>
            </a:solidFill>
          </a:endParaRPr>
        </a:p>
      </dsp:txBody>
      <dsp:txXfrm>
        <a:off x="1865007" y="3960440"/>
        <a:ext cx="6927168" cy="792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E03B7-B591-4A2A-B695-014C5A39F13E}" type="datetimeFigureOut">
              <a:rPr lang="en-US"/>
              <a:pPr/>
              <a:t>5/16/2023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322BB-75AD-4A1E-9661-2724167329F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1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FBD7B-E4FB-4AA8-9540-FD148073ACB3}" type="datetimeFigureOut">
              <a:rPr lang="en-US"/>
              <a:pPr/>
              <a:t>5/16/2023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5B7DE-1198-4F2F-B574-CA8CAE34164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8231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1135743"/>
            <a:ext cx="1622332" cy="799981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324" y="362396"/>
            <a:ext cx="9141619" cy="16764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2089595"/>
            <a:ext cx="9141619" cy="8863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9051-6E81-43E8-9099-FF6A0C3DCFE8}" type="datetime1">
              <a:rPr lang="en-US"/>
              <a:pPr/>
              <a:t>5/16/2023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87510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AB04-7709-4C1E-A61A-74684A0170FC}" type="datetime1">
              <a:rPr lang="en-US"/>
              <a:pPr/>
              <a:t>5/16/2023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4082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 rot="5400000">
            <a:off x="9583007" y="233864"/>
            <a:ext cx="1063300" cy="524046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5" name="bottom graphic"/>
          <p:cNvGrpSpPr/>
          <p:nvPr/>
        </p:nvGrpSpPr>
        <p:grpSpPr>
          <a:xfrm>
            <a:off x="0" y="5395517"/>
            <a:ext cx="12188825" cy="1462483"/>
            <a:chOff x="0" y="4046638"/>
            <a:chExt cx="9144000" cy="1096862"/>
          </a:xfrm>
        </p:grpSpPr>
        <p:sp>
          <p:nvSpPr>
            <p:cNvPr id="16" name="Freeform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1060" y="1150514"/>
            <a:ext cx="1828324" cy="50216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1150514"/>
            <a:ext cx="8227457" cy="502168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BD0D-E0B1-4CED-AC65-708AC79EB9CD}" type="datetime1">
              <a:rPr lang="en-US"/>
              <a:pPr/>
              <a:t>5/16/2023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81644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EA6D-DF0B-4D4B-B359-5F1D1D0E30A4}" type="datetime1">
              <a:rPr lang="en-US"/>
              <a:pPr/>
              <a:t>5/16/2023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35150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3124415"/>
            <a:ext cx="1622332" cy="805061"/>
            <a:chOff x="0" y="2343311"/>
            <a:chExt cx="1217066" cy="603796"/>
          </a:xfrm>
        </p:grpSpPr>
        <p:sp>
          <p:nvSpPr>
            <p:cNvPr id="8" name="Rounded Rectangle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9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0" name="Freeform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324" y="1932518"/>
            <a:ext cx="9141619" cy="2105367"/>
          </a:xfrm>
        </p:spPr>
        <p:txBody>
          <a:bodyPr anchor="b">
            <a:normAutofit/>
          </a:bodyPr>
          <a:lstStyle>
            <a:lvl1pPr algn="l">
              <a:defRPr sz="60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324" y="4084264"/>
            <a:ext cx="9141619" cy="93329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B99-15BC-4479-BAC5-1E502E66917A}" type="datetime1">
              <a:rPr lang="en-US"/>
              <a:pPr/>
              <a:t>5/16/2023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35693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C2A3-CD19-48AB-9F64-ECCF75182EDD}" type="datetime1">
              <a:rPr lang="en-US"/>
              <a:pPr/>
              <a:t>5/16/2023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97796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1524000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412" y="1524000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41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E8C1-7C87-4705-AB97-8CD17D208E3F}" type="datetime1">
              <a:rPr lang="en-US"/>
              <a:pPr/>
              <a:t>5/16/2023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87039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24E-DF92-4841-B9B9-DD11AA239B85}" type="datetime1">
              <a:rPr lang="en-US"/>
              <a:pPr/>
              <a:t>5/16/2023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96903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9" name="Freeform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AE1-4360-4D5B-BDBC-656B872DD533}" type="datetime1">
              <a:rPr lang="en-US"/>
              <a:pPr/>
              <a:t>5/16/2023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25395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530" y="1600200"/>
            <a:ext cx="6094413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3453500" cy="457199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0708-46A4-4851-883E-8DFB8939107E}" type="datetime1">
              <a:rPr lang="en-US"/>
              <a:pPr/>
              <a:t>5/16/2023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83960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218887" y="1600200"/>
            <a:ext cx="6703850" cy="3657600"/>
          </a:xfrm>
          <a:prstGeom prst="roundRect">
            <a:avLst>
              <a:gd name="adj" fmla="val 309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600200"/>
            <a:ext cx="2844059" cy="3759200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EFFC-86AE-4294-A319-CAFC2651994B}" type="datetime1">
              <a:rPr lang="en-US"/>
              <a:pPr/>
              <a:t>5/16/2023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42985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1" name="Freeform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grpSp>
        <p:nvGrpSpPr>
          <p:cNvPr id="7" name="squares"/>
          <p:cNvGrpSpPr/>
          <p:nvPr/>
        </p:nvGrpSpPr>
        <p:grpSpPr>
          <a:xfrm>
            <a:off x="1" y="800551"/>
            <a:ext cx="1063023" cy="524183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600200"/>
            <a:ext cx="975106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29E8617-6EA8-4B97-A5E8-E18E98765EE2}" type="datetime1">
              <a:rPr lang="en-US"/>
              <a:pPr/>
              <a:t>5/16/2023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accent6"/>
                </a:solidFill>
              </a:rPr>
              <a:t>Szkoła nie marnuje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dirty="0"/>
              <a:t>Skala marnowania żywności w Polsce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801835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684312"/>
          </a:xfrm>
        </p:spPr>
        <p:txBody>
          <a:bodyPr/>
          <a:lstStyle/>
          <a:p>
            <a:r>
              <a:rPr lang="pl-PL" b="1" dirty="0">
                <a:solidFill>
                  <a:schemeClr val="accent6"/>
                </a:solidFill>
              </a:rPr>
              <a:t>Fakty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18883" y="908720"/>
            <a:ext cx="9751060" cy="5263480"/>
          </a:xfrm>
        </p:spPr>
        <p:txBody>
          <a:bodyPr>
            <a:normAutofit fontScale="55000" lnSpcReduction="20000"/>
          </a:bodyPr>
          <a:lstStyle/>
          <a:p>
            <a:endParaRPr lang="pl-PL" sz="1900" dirty="0"/>
          </a:p>
          <a:p>
            <a:r>
              <a:rPr lang="pl-PL" sz="2900" b="1" dirty="0">
                <a:solidFill>
                  <a:schemeClr val="accent6"/>
                </a:solidFill>
              </a:rPr>
              <a:t>W Polsce marnujemy ok. 4,8 mln ton żywności rocznie</a:t>
            </a:r>
            <a:endParaRPr lang="en-US" sz="2900" b="1" dirty="0">
              <a:solidFill>
                <a:schemeClr val="accent6"/>
              </a:solidFill>
            </a:endParaRPr>
          </a:p>
          <a:p>
            <a:r>
              <a:rPr lang="pl-PL" sz="2900" b="1" dirty="0">
                <a:solidFill>
                  <a:schemeClr val="accent6"/>
                </a:solidFill>
              </a:rPr>
              <a:t>Najwięcej żywności marnuje się w </a:t>
            </a:r>
            <a:r>
              <a:rPr lang="pl-PL" sz="2900" b="1" dirty="0" smtClean="0">
                <a:solidFill>
                  <a:schemeClr val="accent6"/>
                </a:solidFill>
              </a:rPr>
              <a:t>gospodarstwach </a:t>
            </a:r>
            <a:r>
              <a:rPr lang="pl-PL" sz="2900" b="1" dirty="0">
                <a:solidFill>
                  <a:schemeClr val="accent6"/>
                </a:solidFill>
              </a:rPr>
              <a:t>domowych, ok. 60% (2,88 Mln ton)</a:t>
            </a:r>
            <a:endParaRPr lang="en-US" sz="2900" b="1" dirty="0">
              <a:solidFill>
                <a:schemeClr val="accent6"/>
              </a:solidFill>
            </a:endParaRPr>
          </a:p>
          <a:p>
            <a:r>
              <a:rPr lang="pl-PL" sz="2900" b="1" dirty="0">
                <a:solidFill>
                  <a:schemeClr val="accent6"/>
                </a:solidFill>
              </a:rPr>
              <a:t>Najczęściej wyrzucany jest </a:t>
            </a:r>
            <a:r>
              <a:rPr lang="pl-PL" sz="2900" b="1" dirty="0" smtClean="0">
                <a:solidFill>
                  <a:schemeClr val="accent6"/>
                </a:solidFill>
              </a:rPr>
              <a:t>chleb. </a:t>
            </a:r>
            <a:r>
              <a:rPr lang="pl-PL" sz="2900" b="1" dirty="0">
                <a:solidFill>
                  <a:schemeClr val="accent6"/>
                </a:solidFill>
              </a:rPr>
              <a:t>W</a:t>
            </a:r>
            <a:r>
              <a:rPr lang="pl-PL" sz="2900" b="1" dirty="0" smtClean="0">
                <a:solidFill>
                  <a:schemeClr val="accent6"/>
                </a:solidFill>
              </a:rPr>
              <a:t> </a:t>
            </a:r>
            <a:r>
              <a:rPr lang="pl-PL" sz="2900" b="1" dirty="0">
                <a:solidFill>
                  <a:schemeClr val="accent6"/>
                </a:solidFill>
              </a:rPr>
              <a:t>każdej sekundzie Polacy wyrzucają 184 bochenki chleba.*</a:t>
            </a:r>
          </a:p>
          <a:p>
            <a:r>
              <a:rPr lang="pl-PL" sz="2900" b="1" dirty="0">
                <a:solidFill>
                  <a:schemeClr val="accent6"/>
                </a:solidFill>
              </a:rPr>
              <a:t>Powodem takiego procesu jest:</a:t>
            </a:r>
          </a:p>
          <a:p>
            <a:pPr lvl="1"/>
            <a:r>
              <a:rPr lang="pl-PL" sz="2900" dirty="0">
                <a:solidFill>
                  <a:schemeClr val="accent6"/>
                </a:solidFill>
              </a:rPr>
              <a:t>Zakup zbyt dużej ilości jedzenia</a:t>
            </a:r>
          </a:p>
          <a:p>
            <a:pPr lvl="1"/>
            <a:r>
              <a:rPr lang="pl-PL" sz="2900" dirty="0">
                <a:solidFill>
                  <a:schemeClr val="accent6"/>
                </a:solidFill>
              </a:rPr>
              <a:t>Przeoczenie daty ważności</a:t>
            </a:r>
          </a:p>
          <a:p>
            <a:pPr lvl="1"/>
            <a:r>
              <a:rPr lang="pl-PL" sz="2900" dirty="0">
                <a:solidFill>
                  <a:schemeClr val="accent6"/>
                </a:solidFill>
              </a:rPr>
              <a:t>Przygotowanie zbyt dużej ilości jedzenia</a:t>
            </a:r>
          </a:p>
          <a:p>
            <a:r>
              <a:rPr lang="pl-PL" sz="2900" b="1" dirty="0">
                <a:solidFill>
                  <a:schemeClr val="accent6"/>
                </a:solidFill>
              </a:rPr>
              <a:t>Często wyrzucamy, gdyż nie rozumiemy różnicy pomiędzy:</a:t>
            </a:r>
          </a:p>
          <a:p>
            <a:pPr lvl="1"/>
            <a:r>
              <a:rPr lang="pl-PL" sz="2900" dirty="0">
                <a:solidFill>
                  <a:schemeClr val="accent6"/>
                </a:solidFill>
              </a:rPr>
              <a:t>Najlepiej spożyć przed (oznacza termin gwarantowanej przez producenta jakości żywności)</a:t>
            </a:r>
          </a:p>
          <a:p>
            <a:pPr lvl="1"/>
            <a:r>
              <a:rPr lang="pl-PL" sz="2900" dirty="0">
                <a:solidFill>
                  <a:schemeClr val="accent6"/>
                </a:solidFill>
              </a:rPr>
              <a:t>Należy spożyć do (oznacza datę przydatności do spożycia)**</a:t>
            </a:r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r>
              <a:rPr lang="pl-PL" sz="900" dirty="0"/>
              <a:t>*według Ministerstwa Rolnictwa</a:t>
            </a:r>
          </a:p>
          <a:p>
            <a:pPr marL="0" indent="0">
              <a:buNone/>
            </a:pPr>
            <a:r>
              <a:rPr lang="pl-PL" sz="900" dirty="0"/>
              <a:t>** według badań PROM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1341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899" y="152400"/>
            <a:ext cx="9484043" cy="684312"/>
          </a:xfrm>
        </p:spPr>
        <p:txBody>
          <a:bodyPr>
            <a:normAutofit/>
          </a:bodyPr>
          <a:lstStyle/>
          <a:p>
            <a:r>
              <a:rPr lang="pl-PL" sz="2400" b="1" dirty="0">
                <a:solidFill>
                  <a:schemeClr val="accent6"/>
                </a:solidFill>
              </a:rPr>
              <a:t>Ile marnujemy żywności?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2565003857"/>
              </p:ext>
            </p:extLst>
          </p:nvPr>
        </p:nvGraphicFramePr>
        <p:xfrm>
          <a:off x="477788" y="980728"/>
          <a:ext cx="10657183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17748" y="1556792"/>
            <a:ext cx="4747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1" dirty="0">
                <a:solidFill>
                  <a:schemeClr val="accent6"/>
                </a:solidFill>
              </a:rPr>
              <a:t>W Polsce marnujemy ok. 4,8 mln ton żywności rocznie</a:t>
            </a:r>
            <a:endParaRPr lang="en-US" sz="1400" b="1" dirty="0">
              <a:solidFill>
                <a:schemeClr val="accent6"/>
              </a:solidFill>
            </a:endParaRPr>
          </a:p>
          <a:p>
            <a:endParaRPr lang="pl-PL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17748" y="1988840"/>
            <a:ext cx="3704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1" dirty="0">
                <a:solidFill>
                  <a:schemeClr val="accent6"/>
                </a:solidFill>
              </a:rPr>
              <a:t>Odpowiadają za to następujące podmioty:</a:t>
            </a:r>
          </a:p>
        </p:txBody>
      </p:sp>
    </p:spTree>
    <p:extLst>
      <p:ext uri="{BB962C8B-B14F-4D97-AF65-F5344CB8AC3E}">
        <p14:creationId xmlns:p14="http://schemas.microsoft.com/office/powerpoint/2010/main" xmlns="" val="81748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756320"/>
          </a:xfrm>
        </p:spPr>
        <p:txBody>
          <a:bodyPr>
            <a:normAutofit/>
          </a:bodyPr>
          <a:lstStyle/>
          <a:p>
            <a:r>
              <a:rPr lang="pl-PL" sz="2400" b="1" dirty="0">
                <a:solidFill>
                  <a:schemeClr val="accent6"/>
                </a:solidFill>
              </a:rPr>
              <a:t>Jakie produkty marnowane są najczęściej?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637" y="1584393"/>
            <a:ext cx="1405706" cy="1258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941" y="1584393"/>
            <a:ext cx="1512168" cy="1258475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646140" y="1570148"/>
            <a:ext cx="1651056" cy="12584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8994" y="1570148"/>
            <a:ext cx="1800200" cy="12584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4405" y="3428994"/>
            <a:ext cx="13" cy="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805" y="3581394"/>
            <a:ext cx="13" cy="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0992" y="1582388"/>
            <a:ext cx="1881194" cy="12584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793990" y="1565475"/>
            <a:ext cx="2038087" cy="1253877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09752122"/>
              </p:ext>
            </p:extLst>
          </p:nvPr>
        </p:nvGraphicFramePr>
        <p:xfrm>
          <a:off x="256636" y="3876978"/>
          <a:ext cx="1157544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7296">
                  <a:extLst>
                    <a:ext uri="{9D8B030D-6E8A-4147-A177-3AD203B41FA5}">
                      <a16:colId xmlns:a16="http://schemas.microsoft.com/office/drawing/2014/main" xmlns="" val="58974451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729591983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4039423804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3235969009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1380926560"/>
                    </a:ext>
                  </a:extLst>
                </a:gridCol>
                <a:gridCol w="2065256">
                  <a:extLst>
                    <a:ext uri="{9D8B030D-6E8A-4147-A177-3AD203B41FA5}">
                      <a16:colId xmlns:a16="http://schemas.microsoft.com/office/drawing/2014/main" xmlns="" val="11107921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1600" dirty="0"/>
                        <a:t>Pieczywo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Owoce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Wędliny i mięso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Warzywa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Nabiał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Fastfood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8983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accent6"/>
                          </a:solidFill>
                        </a:rPr>
                        <a:t>62%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accent6"/>
                          </a:solidFill>
                        </a:rPr>
                        <a:t>47%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accent6"/>
                          </a:solidFill>
                        </a:rPr>
                        <a:t>56%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accent6"/>
                          </a:solidFill>
                        </a:rPr>
                        <a:t>59%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accent6"/>
                          </a:solidFill>
                        </a:rPr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accent6"/>
                          </a:solidFill>
                        </a:rPr>
                        <a:t>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693136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65820" y="5301208"/>
            <a:ext cx="15215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b="1" dirty="0"/>
              <a:t>Źródło Bank żywności</a:t>
            </a:r>
          </a:p>
        </p:txBody>
      </p:sp>
    </p:spTree>
    <p:extLst>
      <p:ext uri="{BB962C8B-B14F-4D97-AF65-F5344CB8AC3E}">
        <p14:creationId xmlns:p14="http://schemas.microsoft.com/office/powerpoint/2010/main" xmlns="" val="2829212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900336"/>
          </a:xfrm>
        </p:spPr>
        <p:txBody>
          <a:bodyPr>
            <a:normAutofit/>
          </a:bodyPr>
          <a:lstStyle/>
          <a:p>
            <a:r>
              <a:rPr lang="pl-PL" sz="2400" b="1" dirty="0">
                <a:solidFill>
                  <a:schemeClr val="accent6"/>
                </a:solidFill>
              </a:rPr>
              <a:t>Co możemy zrobić, aby zmniejszyć marnowanie jedzenia?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772" y="2060848"/>
            <a:ext cx="10852195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b="1" dirty="0">
                <a:solidFill>
                  <a:schemeClr val="accent6"/>
                </a:solidFill>
              </a:rPr>
              <a:t>Jak widać z danych, najwięcej żywności marnujemy w domach, dlatego to my możemy zrobić najwięcej aby ten problem rozwiązać, poprzez:</a:t>
            </a:r>
          </a:p>
          <a:p>
            <a:r>
              <a:rPr lang="pl-PL" sz="1600" dirty="0">
                <a:solidFill>
                  <a:schemeClr val="accent6"/>
                </a:solidFill>
              </a:rPr>
              <a:t>Rozsądne planowanie zakupów, kupowanie tyle ile rzeczywiście </a:t>
            </a:r>
            <a:r>
              <a:rPr lang="pl-PL" sz="1600" dirty="0" smtClean="0">
                <a:solidFill>
                  <a:schemeClr val="accent6"/>
                </a:solidFill>
              </a:rPr>
              <a:t>potrzebujemy, </a:t>
            </a:r>
            <a:r>
              <a:rPr lang="pl-PL" sz="1600" dirty="0">
                <a:solidFill>
                  <a:schemeClr val="accent6"/>
                </a:solidFill>
              </a:rPr>
              <a:t>a nie na zapas.</a:t>
            </a:r>
          </a:p>
          <a:p>
            <a:r>
              <a:rPr lang="pl-PL" sz="1600" dirty="0">
                <a:solidFill>
                  <a:schemeClr val="accent6"/>
                </a:solidFill>
              </a:rPr>
              <a:t>Gotowanie takiej ilości jaką jesteśmy w stanie zjeść, a nadwyżki możemy przekazać do jadłodzielni lub schować  w zamrażalniku na później.</a:t>
            </a:r>
          </a:p>
          <a:p>
            <a:r>
              <a:rPr lang="pl-PL" sz="1600" dirty="0">
                <a:solidFill>
                  <a:schemeClr val="accent6"/>
                </a:solidFill>
              </a:rPr>
              <a:t>Pilnowanie terminów przydatności do spożycia.</a:t>
            </a:r>
          </a:p>
          <a:p>
            <a:r>
              <a:rPr lang="pl-PL" sz="1600" dirty="0">
                <a:solidFill>
                  <a:schemeClr val="accent6"/>
                </a:solidFill>
              </a:rPr>
              <a:t>Kupowanie żywności dobrej jakości.</a:t>
            </a:r>
          </a:p>
          <a:p>
            <a:r>
              <a:rPr lang="pl-PL" sz="1600" dirty="0">
                <a:solidFill>
                  <a:schemeClr val="accent6"/>
                </a:solidFill>
              </a:rPr>
              <a:t>Kupowanie żywności, która ze względu na zbliżający się termin spożycia, została przeceniona. Możemy tak zrobić jeżeli wiemy, że zjemy produkt w ciągu następnego dnia, dzięki temu sklep nie wyrzuci takiego produktu.</a:t>
            </a:r>
          </a:p>
          <a:p>
            <a:endParaRPr lang="pl-PL" sz="1600" dirty="0">
              <a:solidFill>
                <a:schemeClr val="accent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26860" y="275643"/>
            <a:ext cx="1224136" cy="157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6107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BF04633-9861-5B36-7B9C-5E3FEE4E8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163902"/>
            <a:ext cx="9751060" cy="2545018"/>
          </a:xfrm>
        </p:spPr>
        <p:txBody>
          <a:bodyPr/>
          <a:lstStyle/>
          <a:p>
            <a:pPr algn="ctr"/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Petra </a:t>
            </a:r>
            <a:r>
              <a:rPr lang="pl-PL" dirty="0" err="1">
                <a:solidFill>
                  <a:schemeClr val="accent1">
                    <a:lumMod val="75000"/>
                  </a:schemeClr>
                </a:solidFill>
              </a:rPr>
              <a:t>Kojro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pl-PL" dirty="0" err="1">
                <a:solidFill>
                  <a:schemeClr val="accent1">
                    <a:lumMod val="75000"/>
                  </a:schemeClr>
                </a:solidFill>
              </a:rPr>
              <a:t>Mizik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pl-PL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   klasa 7b</a:t>
            </a:r>
          </a:p>
        </p:txBody>
      </p:sp>
    </p:spTree>
    <p:extLst>
      <p:ext uri="{BB962C8B-B14F-4D97-AF65-F5344CB8AC3E}">
        <p14:creationId xmlns:p14="http://schemas.microsoft.com/office/powerpoint/2010/main" xmlns="" val="2925441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oking 16x9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esh food presentation (widescreen).potx" id="{63DD3034-9CB5-4B6F-BCA0-530A5E267AB2}" vid="{9783A5E3-1DF2-4F3C-8902-0C2EB8A188D6}"/>
    </a:ext>
  </a:extLst>
</a:theme>
</file>

<file path=ppt/theme/theme2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700CCB-20BA-4760-AB9F-AC3B63ED32E0}">
  <ds:schemaRefs>
    <ds:schemaRef ds:uri="http://schemas.microsoft.com/office/2006/documentManagement/types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a4f35948-e619-41b3-aa29-22878b09cfd2"/>
    <ds:schemaRef ds:uri="40262f94-9f35-4ac3-9a90-690165a166b7"/>
    <ds:schemaRef ds:uri="http://schemas.microsoft.com/office/2006/metadata/propertie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08942AA-0721-4324-BC2C-A3CB43F24E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14945D-DABB-422F-9B28-D299995C92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Fresh food presentation (widescreen)</Template>
  <TotalTime>79</TotalTime>
  <Words>298</Words>
  <Application>Microsoft Office PowerPoint</Application>
  <PresentationFormat>Niestandardowy</PresentationFormat>
  <Paragraphs>49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Cooking 16x9</vt:lpstr>
      <vt:lpstr>Szkoła nie marnuje</vt:lpstr>
      <vt:lpstr>Fakty</vt:lpstr>
      <vt:lpstr>Ile marnujemy żywności?</vt:lpstr>
      <vt:lpstr>Jakie produkty marnowane są najczęściej?</vt:lpstr>
      <vt:lpstr>Co możemy zrobić, aby zmniejszyć marnowanie jedzenia?</vt:lpstr>
      <vt:lpstr>Petra Kojro – Mizik     klasa 7b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Szkoła nie marnuje</dc:title>
  <dc:creator>sandra.mizik</dc:creator>
  <cp:lastModifiedBy>Nauczyciele</cp:lastModifiedBy>
  <cp:revision>12</cp:revision>
  <dcterms:created xsi:type="dcterms:W3CDTF">2023-05-14T15:13:37Z</dcterms:created>
  <dcterms:modified xsi:type="dcterms:W3CDTF">2023-05-16T08:08:23Z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