
<file path=[Content_Types].xml><?xml version="1.0" encoding="utf-8"?>
<Types xmlns="http://schemas.openxmlformats.org/package/2006/content-types">
  <Default Extension="bmp" ContentType="image/bmp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4"/>
  </p:sldMasterIdLst>
  <p:notesMasterIdLst>
    <p:notesMasterId r:id="rId11"/>
  </p:notesMasterIdLst>
  <p:handoutMasterIdLst>
    <p:handoutMasterId r:id="rId12"/>
  </p:handoutMasterIdLst>
  <p:sldIdLst>
    <p:sldId id="256" r:id="rId5"/>
    <p:sldId id="263" r:id="rId6"/>
    <p:sldId id="267" r:id="rId7"/>
    <p:sldId id="268" r:id="rId8"/>
    <p:sldId id="264" r:id="rId9"/>
    <p:sldId id="265" r:id="rId10"/>
  </p:sldIdLst>
  <p:sldSz cx="12192000" cy="6858000"/>
  <p:notesSz cx="6858000" cy="9144000"/>
  <p:defaultTextStyle>
    <a:defPPr rtl="0">
      <a:defRPr lang="pl-p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05" autoAdjust="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6" d="100"/>
          <a:sy n="76" d="100"/>
        </p:scale>
        <p:origin x="403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88E0632F-08F9-4DCA-BD8C-09E9EC11174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500E13DB-9339-4226-897C-58B93BB9283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FDA694-5733-4EFE-B249-E67E7D673085}" type="datetime1">
              <a:rPr lang="pl-PL" smtClean="0"/>
              <a:t>17.11.2023</a:t>
            </a:fld>
            <a:endParaRPr lang="pl-PL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DD76312E-6A57-4A2C-8288-C2AEB8A4B91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39ACE6F0-DE80-4DFA-8398-383732EFD04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93E8CA-1C8D-4624-80C3-496DBB475E4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018875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 noProof="0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21ED15-4577-4A73-9F67-7445BFAAEE1F}" type="datetime1">
              <a:rPr lang="pl-PL" noProof="0" smtClean="0"/>
              <a:pPr/>
              <a:t>17.11.2023</a:t>
            </a:fld>
            <a:endParaRPr lang="pl-PL" noProof="0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 noProof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noProof="0"/>
              <a:t>Edytuj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 noProof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86FE6C-C839-49D1-8C97-24628A13CB53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3822822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86FE6C-C839-49D1-8C97-24628A13CB53}" type="slidenum">
              <a:rPr lang="pl-PL" noProof="0" smtClean="0"/>
              <a:t>1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150662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rostokąt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Prostokąt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11" name="Prostokąt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15" name="Prostokąt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upa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Łącznik prosty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Łącznik prosty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Łącznik prosty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ytuł 1"/>
          <p:cNvSpPr>
            <a:spLocks noGrp="1"/>
          </p:cNvSpPr>
          <p:nvPr>
            <p:ph type="ctrTitle" hasCustomPrompt="1"/>
          </p:nvPr>
        </p:nvSpPr>
        <p:spPr>
          <a:xfrm>
            <a:off x="1561708" y="2091263"/>
            <a:ext cx="9068586" cy="2590800"/>
          </a:xfrm>
        </p:spPr>
        <p:txBody>
          <a:bodyPr tIns="45720" bIns="45720" rtlCol="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l-PL" noProof="0"/>
              <a:t>Kliknij, aby edytować styl wzorca podtytułu</a:t>
            </a:r>
          </a:p>
        </p:txBody>
      </p:sp>
      <p:sp>
        <p:nvSpPr>
          <p:cNvPr id="20" name="Data — symbol zastępczy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 rtlCol="0"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fld id="{A41D808B-F10D-477C-877B-40EEDA44EC33}" type="datetime1">
              <a:rPr lang="pl-PL" noProof="0" smtClean="0"/>
              <a:t>17.11.2023</a:t>
            </a:fld>
            <a:endParaRPr lang="pl-PL" noProof="0"/>
          </a:p>
        </p:txBody>
      </p:sp>
      <p:sp>
        <p:nvSpPr>
          <p:cNvPr id="21" name="Stopka — symbol zastępczy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 rtlCol="0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pl-PL" noProof="0"/>
          </a:p>
        </p:txBody>
      </p:sp>
      <p:sp>
        <p:nvSpPr>
          <p:cNvPr id="22" name="Numer slajdu — symbol zastępczy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pl-PL" noProof="0" smtClean="0"/>
              <a:pPr/>
              <a:t>‹#›</a:t>
            </a:fld>
            <a:endParaRPr lang="pl-PL" noProof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pl-PL" noProof="0"/>
              <a:t>Edytuj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D9BE417A-E67F-481B-A53D-86435275ADD0}" type="datetime1">
              <a:rPr lang="pl-PL" noProof="0" smtClean="0"/>
              <a:t>17.11.2023</a:t>
            </a:fld>
            <a:endParaRPr lang="pl-PL" noProof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pl-PL" noProof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pl-PL" noProof="0" smtClean="0"/>
              <a:pPr/>
              <a:t>‹#›</a:t>
            </a:fld>
            <a:endParaRPr lang="pl-PL" noProof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 hasCustomPrompt="1"/>
          </p:nvPr>
        </p:nvSpPr>
        <p:spPr>
          <a:xfrm>
            <a:off x="8991600" y="762000"/>
            <a:ext cx="2362200" cy="5257800"/>
          </a:xfrm>
        </p:spPr>
        <p:txBody>
          <a:bodyPr vert="eaVert" rtlCol="0"/>
          <a:lstStyle/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762000"/>
            <a:ext cx="8077200" cy="5257800"/>
          </a:xfrm>
        </p:spPr>
        <p:txBody>
          <a:bodyPr vert="eaVert" rtlCol="0"/>
          <a:lstStyle/>
          <a:p>
            <a:pPr lvl="0" rtl="0"/>
            <a:r>
              <a:rPr lang="pl-PL" noProof="0"/>
              <a:t>Edytuj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9DF99512-DF64-4FF4-9FEF-3D85FA42F323}" type="datetime1">
              <a:rPr lang="pl-PL" noProof="0" smtClean="0"/>
              <a:t>17.11.2023</a:t>
            </a:fld>
            <a:endParaRPr lang="pl-PL" noProof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pl-PL" noProof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pl-PL" noProof="0" smtClean="0"/>
              <a:pPr/>
              <a:t>‹#›</a:t>
            </a:fld>
            <a:endParaRPr lang="pl-PL" noProof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1pPr>
              <a:defRPr sz="1800"/>
            </a:lvl1pPr>
          </a:lstStyle>
          <a:p>
            <a:pPr lvl="0" rtl="0"/>
            <a:r>
              <a:rPr lang="pl-PL" noProof="0"/>
              <a:t>Edytuj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8F5DCFBD-8356-4358-8CDA-EB4054CDD48E}" type="datetime1">
              <a:rPr lang="pl-PL" noProof="0" smtClean="0"/>
              <a:t>17.11.2023</a:t>
            </a:fld>
            <a:endParaRPr lang="pl-PL" noProof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pl-PL" noProof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pl-PL" noProof="0" smtClean="0"/>
              <a:pPr/>
              <a:t>‹#›</a:t>
            </a:fld>
            <a:endParaRPr lang="pl-PL" noProof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rostokąt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Prostokąt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24" name="Prostokąt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30" name="Prostokąt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upa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Łącznik prosty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Łącznik prosty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Łącznik prosty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1563623" y="2094309"/>
            <a:ext cx="9070848" cy="2587752"/>
          </a:xfrm>
        </p:spPr>
        <p:txBody>
          <a:bodyPr rtlCol="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 hasCustomPrompt="1"/>
          </p:nvPr>
        </p:nvSpPr>
        <p:spPr>
          <a:xfrm>
            <a:off x="1563624" y="4682062"/>
            <a:ext cx="9070848" cy="457200"/>
          </a:xfrm>
        </p:spPr>
        <p:txBody>
          <a:bodyPr rtlCol="0"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/>
              <a:t>Edytuj style wzorca tekstu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 rtlCol="0"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rtl="0"/>
            <a:fld id="{EBCA85D9-33FB-4BF7-97E0-36807C09F35E}" type="datetime1">
              <a:rPr lang="pl-PL" noProof="0" smtClean="0"/>
              <a:t>17.11.2023</a:t>
            </a:fld>
            <a:endParaRPr lang="pl-PL" noProof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 rtlCol="0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pl-PL" noProof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pl-PL" noProof="0" smtClean="0"/>
              <a:pPr/>
              <a:t>‹#›</a:t>
            </a:fld>
            <a:endParaRPr lang="pl-PL" noProof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Zawartość — symbol zastępczy 2"/>
          <p:cNvSpPr>
            <a:spLocks noGrp="1"/>
          </p:cNvSpPr>
          <p:nvPr>
            <p:ph sz="half" idx="1" hasCustomPrompt="1"/>
          </p:nvPr>
        </p:nvSpPr>
        <p:spPr>
          <a:xfrm>
            <a:off x="1066800" y="2103120"/>
            <a:ext cx="475488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l-PL" noProof="0"/>
              <a:t>Edytuj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 hasCustomPrompt="1"/>
          </p:nvPr>
        </p:nvSpPr>
        <p:spPr>
          <a:xfrm>
            <a:off x="6370320" y="2103120"/>
            <a:ext cx="475488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l-PL" noProof="0"/>
              <a:t>Edytuj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336317B6-6481-4BC0-9399-F4F5A07CF8FD}" type="datetime1">
              <a:rPr lang="pl-PL" noProof="0" smtClean="0"/>
              <a:t>17.11.2023</a:t>
            </a:fld>
            <a:endParaRPr lang="pl-PL" noProof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pl-PL" noProof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pl-PL" noProof="0" smtClean="0"/>
              <a:pPr/>
              <a:t>‹#›</a:t>
            </a:fld>
            <a:endParaRPr lang="pl-PL" noProof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 hasCustomPrompt="1"/>
          </p:nvPr>
        </p:nvSpPr>
        <p:spPr>
          <a:xfrm>
            <a:off x="1069848" y="2074334"/>
            <a:ext cx="4754880" cy="640080"/>
          </a:xfrm>
        </p:spPr>
        <p:txBody>
          <a:bodyPr rtlCol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/>
              <a:t>Edytuj style wzorca tekstu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 hasCustomPrompt="1"/>
          </p:nvPr>
        </p:nvSpPr>
        <p:spPr>
          <a:xfrm>
            <a:off x="1069848" y="2755898"/>
            <a:ext cx="4754880" cy="320040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l-PL" noProof="0"/>
              <a:t>Edytuj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5" name="Tekst — symbol zastępczy 4"/>
          <p:cNvSpPr>
            <a:spLocks noGrp="1"/>
          </p:cNvSpPr>
          <p:nvPr>
            <p:ph type="body" sz="quarter" idx="3" hasCustomPrompt="1"/>
          </p:nvPr>
        </p:nvSpPr>
        <p:spPr>
          <a:xfrm>
            <a:off x="6373368" y="2074334"/>
            <a:ext cx="4754880" cy="640080"/>
          </a:xfrm>
        </p:spPr>
        <p:txBody>
          <a:bodyPr rtlCol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/>
              <a:t>Edytuj style wzorca tekstu</a:t>
            </a:r>
          </a:p>
        </p:txBody>
      </p:sp>
      <p:sp>
        <p:nvSpPr>
          <p:cNvPr id="6" name="Zawartość — symbol zastępczy 5"/>
          <p:cNvSpPr>
            <a:spLocks noGrp="1"/>
          </p:cNvSpPr>
          <p:nvPr>
            <p:ph sz="quarter" idx="4" hasCustomPrompt="1"/>
          </p:nvPr>
        </p:nvSpPr>
        <p:spPr>
          <a:xfrm>
            <a:off x="6373368" y="2756581"/>
            <a:ext cx="4754880" cy="320040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l-PL" noProof="0"/>
              <a:t>Edytuj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270CD056-510A-4882-90DA-9C809F871B55}" type="datetime1">
              <a:rPr lang="pl-PL" noProof="0" smtClean="0"/>
              <a:t>17.11.2023</a:t>
            </a:fld>
            <a:endParaRPr lang="pl-PL" noProof="0"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pl-PL" noProof="0"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pl-PL" noProof="0" smtClean="0"/>
              <a:pPr/>
              <a:t>‹#›</a:t>
            </a:fld>
            <a:endParaRPr lang="pl-PL" noProof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246E1232-A923-48EE-8CF3-F7B739E66718}" type="datetime1">
              <a:rPr lang="pl-PL" noProof="0" smtClean="0"/>
              <a:t>17.11.2023</a:t>
            </a:fld>
            <a:endParaRPr lang="pl-PL" noProof="0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pl-PL" noProof="0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pl-PL" noProof="0" smtClean="0"/>
              <a:pPr/>
              <a:t>‹#›</a:t>
            </a:fld>
            <a:endParaRPr lang="pl-PL" noProof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a — symbol zastępczy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3417010E-0DB1-4FFE-9BFF-E4064BE6AA68}" type="datetime1">
              <a:rPr lang="pl-PL" noProof="0" smtClean="0"/>
              <a:t>17.11.2023</a:t>
            </a:fld>
            <a:endParaRPr lang="pl-PL" noProof="0"/>
          </a:p>
        </p:txBody>
      </p:sp>
      <p:sp>
        <p:nvSpPr>
          <p:cNvPr id="3" name="Stopka — symbol zastępczy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pl-PL" noProof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pl-PL" noProof="0" smtClean="0"/>
              <a:pPr/>
              <a:t>‹#›</a:t>
            </a:fld>
            <a:endParaRPr lang="pl-PL" noProof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ostokąt 13"/>
          <p:cNvSpPr/>
          <p:nvPr/>
        </p:nvSpPr>
        <p:spPr>
          <a:xfrm>
            <a:off x="234693" y="237744"/>
            <a:ext cx="8633081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16" name="Prostokąt 15"/>
          <p:cNvSpPr/>
          <p:nvPr/>
        </p:nvSpPr>
        <p:spPr>
          <a:xfrm>
            <a:off x="371856" y="374904"/>
            <a:ext cx="8353044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5" name="Prostokąt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9296400" y="607392"/>
            <a:ext cx="2430780" cy="1645920"/>
          </a:xfrm>
        </p:spPr>
        <p:txBody>
          <a:bodyPr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 hasCustomPrompt="1"/>
          </p:nvPr>
        </p:nvSpPr>
        <p:spPr>
          <a:xfrm>
            <a:off x="790575" y="704850"/>
            <a:ext cx="7562850" cy="5143500"/>
          </a:xfrm>
        </p:spPr>
        <p:txBody>
          <a:bodyPr rtlCol="0"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l-PL" noProof="0"/>
              <a:t>Edytuj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 hasCustomPrompt="1"/>
          </p:nvPr>
        </p:nvSpPr>
        <p:spPr>
          <a:xfrm>
            <a:off x="9296400" y="2286000"/>
            <a:ext cx="2430780" cy="3505200"/>
          </a:xfrm>
        </p:spPr>
        <p:txBody>
          <a:bodyPr rtlCol="0"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l-PL" noProof="0"/>
              <a:t>Edytuj style wzorca tekstu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7C348F3E-56BC-4ABA-B9EA-CEFD1359C33D}" type="datetime1">
              <a:rPr lang="pl-PL" noProof="0" smtClean="0"/>
              <a:t>17.11.2023</a:t>
            </a:fld>
            <a:endParaRPr lang="pl-PL" noProof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>
          <a:xfrm>
            <a:off x="3439158" y="6214535"/>
            <a:ext cx="5184648" cy="256032"/>
          </a:xfrm>
        </p:spPr>
        <p:txBody>
          <a:bodyPr rtlCol="0"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pl-PL" noProof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rtl="0"/>
            <a:fld id="{4FAB73BC-B049-4115-A692-8D63A059BFB8}" type="slidenum">
              <a:rPr lang="pl-PL" noProof="0" smtClean="0"/>
              <a:pPr/>
              <a:t>‹#›</a:t>
            </a:fld>
            <a:endParaRPr lang="pl-PL" noProof="0"/>
          </a:p>
        </p:txBody>
      </p:sp>
      <p:sp>
        <p:nvSpPr>
          <p:cNvPr id="11" name="Prostokąt 10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ostokąt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1"/>
          </a:solidFill>
          <a:ln w="6350" cap="sq">
            <a:solidFill>
              <a:schemeClr val="tx1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Prostokąt 8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solidFill>
            <a:schemeClr val="bg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9296400" y="603504"/>
            <a:ext cx="2432304" cy="1645920"/>
          </a:xfrm>
        </p:spPr>
        <p:txBody>
          <a:bodyPr rtlCol="0"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Obraz — symbol zastępczy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601076" cy="6382512"/>
          </a:xfrm>
          <a:solidFill>
            <a:srgbClr val="808080"/>
          </a:solidFill>
          <a:ln>
            <a:noFill/>
          </a:ln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 hasCustomPrompt="1"/>
          </p:nvPr>
        </p:nvSpPr>
        <p:spPr>
          <a:xfrm>
            <a:off x="9296400" y="2286000"/>
            <a:ext cx="2432304" cy="3502152"/>
          </a:xfrm>
        </p:spPr>
        <p:txBody>
          <a:bodyPr rtlCol="0"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l-PL" noProof="0"/>
              <a:t>Edytuj style wzorca tekstu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rtl="0"/>
            <a:fld id="{000D9056-224A-4824-993E-DEB23ADA66AB}" type="datetime1">
              <a:rPr lang="pl-PL" noProof="0" smtClean="0"/>
              <a:t>17.11.2023</a:t>
            </a:fld>
            <a:endParaRPr lang="pl-PL" noProof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rtl="0"/>
            <a:endParaRPr lang="pl-PL" noProof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pl-PL" noProof="0" smtClean="0"/>
              <a:pPr/>
              <a:t>‹#›</a:t>
            </a:fld>
            <a:endParaRPr lang="pl-PL" noProof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8" name="Prostokąt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Tytuł — symbol zastępczy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l-PL" noProof="0"/>
              <a:t>Edytuj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pPr rtl="0"/>
            <a:fld id="{E125C4D1-7F7B-4CF2-ABAA-6BF6FB7DCC14}" type="datetime1">
              <a:rPr lang="pl-PL" noProof="0" smtClean="0"/>
              <a:t>17.11.2023</a:t>
            </a:fld>
            <a:endParaRPr lang="pl-PL" noProof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pPr rtl="0"/>
            <a:endParaRPr lang="pl-PL" noProof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2"/>
                </a:solidFill>
              </a:defRPr>
            </a:lvl1pPr>
          </a:lstStyle>
          <a:p>
            <a:pPr rtl="0"/>
            <a:fld id="{4FAB73BC-B049-4115-A692-8D63A059BFB8}" type="slidenum">
              <a:rPr lang="pl-PL" noProof="0" smtClean="0"/>
              <a:pPr/>
              <a:t>‹#›</a:t>
            </a:fld>
            <a:endParaRPr lang="pl-PL" noProof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/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.b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rostokąt 23">
            <a:extLst>
              <a:ext uri="{FF2B5EF4-FFF2-40B4-BE49-F238E27FC236}">
                <a16:creationId xmlns:a16="http://schemas.microsoft.com/office/drawing/2014/main" id="{93BFCDB3-13C4-4D69-848D-3F1F4D6B8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/>
          </a:p>
        </p:txBody>
      </p:sp>
      <p:sp>
        <p:nvSpPr>
          <p:cNvPr id="26" name="Prostokąt 25">
            <a:extLst>
              <a:ext uri="{FF2B5EF4-FFF2-40B4-BE49-F238E27FC236}">
                <a16:creationId xmlns:a16="http://schemas.microsoft.com/office/drawing/2014/main" id="{CC2B9599-6E7A-4DD2-B13A-B4F68A1351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/>
          </a:p>
        </p:txBody>
      </p:sp>
      <p:sp>
        <p:nvSpPr>
          <p:cNvPr id="28" name="Prostokąt 27">
            <a:extLst>
              <a:ext uri="{FF2B5EF4-FFF2-40B4-BE49-F238E27FC236}">
                <a16:creationId xmlns:a16="http://schemas.microsoft.com/office/drawing/2014/main" id="{3E377648-1ED1-4112-805B-16C14CE99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37" y="643464"/>
            <a:ext cx="6909241" cy="557107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/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  <p:txBody>
          <a:bodyPr/>
          <a:lstStyle/>
          <a:p>
            <a:endParaRPr lang="pl-PL"/>
          </a:p>
        </p:txBody>
      </p:sp>
      <p:sp>
        <p:nvSpPr>
          <p:cNvPr id="30" name="Prostokąt 29">
            <a:extLst>
              <a:ext uri="{FF2B5EF4-FFF2-40B4-BE49-F238E27FC236}">
                <a16:creationId xmlns:a16="http://schemas.microsoft.com/office/drawing/2014/main" id="{D63B59CB-289C-4850-A932-358B9E412B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877" y="806752"/>
            <a:ext cx="6570161" cy="5244497"/>
          </a:xfrm>
          <a:prstGeom prst="rect">
            <a:avLst/>
          </a:prstGeom>
          <a:solidFill>
            <a:schemeClr val="tx1"/>
          </a:solidFill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32" name="Prostokąt 31">
            <a:extLst>
              <a:ext uri="{FF2B5EF4-FFF2-40B4-BE49-F238E27FC236}">
                <a16:creationId xmlns:a16="http://schemas.microsoft.com/office/drawing/2014/main" id="{98867647-07B7-4265-832F-DE0E80979A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37837" y="640856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cxnSp>
        <p:nvCxnSpPr>
          <p:cNvPr id="34" name="Łącznik prosty 33">
            <a:extLst>
              <a:ext uri="{FF2B5EF4-FFF2-40B4-BE49-F238E27FC236}">
                <a16:creationId xmlns:a16="http://schemas.microsoft.com/office/drawing/2014/main" id="{516AC468-2C3D-4337-A9A2-81175F6D54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5213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Łącznik prosty 35">
            <a:extLst>
              <a:ext uri="{FF2B5EF4-FFF2-40B4-BE49-F238E27FC236}">
                <a16:creationId xmlns:a16="http://schemas.microsoft.com/office/drawing/2014/main" id="{2A873262-74DB-4FD1-9625-E4616CF01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4377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Łącznik prosty 37">
            <a:extLst>
              <a:ext uri="{FF2B5EF4-FFF2-40B4-BE49-F238E27FC236}">
                <a16:creationId xmlns:a16="http://schemas.microsoft.com/office/drawing/2014/main" id="{09F3D15D-CB95-47AD-87F5-9CFF84F61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52137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ytuł 1">
            <a:extLst>
              <a:ext uri="{FF2B5EF4-FFF2-40B4-BE49-F238E27FC236}">
                <a16:creationId xmlns:a16="http://schemas.microsoft.com/office/drawing/2014/main" id="{ED90EC3D-482A-4E73-B198-E8341A0D09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60024" y="1038226"/>
            <a:ext cx="3238829" cy="3152774"/>
          </a:xfrm>
        </p:spPr>
        <p:txBody>
          <a:bodyPr rtlCol="0">
            <a:normAutofit/>
          </a:bodyPr>
          <a:lstStyle/>
          <a:p>
            <a:r>
              <a:rPr lang="pl-PL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ZIELONE LABORATORIUM LAFARGE</a:t>
            </a:r>
            <a:br>
              <a:rPr lang="pl-PL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l-PL" sz="2800" dirty="0">
              <a:solidFill>
                <a:srgbClr val="FFFFFF"/>
              </a:solidFill>
            </a:endParaRPr>
          </a:p>
        </p:txBody>
      </p:sp>
      <p:sp>
        <p:nvSpPr>
          <p:cNvPr id="7" name="Podtytuł 6">
            <a:extLst>
              <a:ext uri="{FF2B5EF4-FFF2-40B4-BE49-F238E27FC236}">
                <a16:creationId xmlns:a16="http://schemas.microsoft.com/office/drawing/2014/main" id="{2048EE7C-B77F-4E59-88A7-DD66337BB6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60024" y="4295775"/>
            <a:ext cx="3238829" cy="1909227"/>
          </a:xfrm>
        </p:spPr>
        <p:txBody>
          <a:bodyPr rtlCol="0">
            <a:normAutofit/>
          </a:bodyPr>
          <a:lstStyle/>
          <a:p>
            <a:r>
              <a:rPr lang="pl-PL" sz="24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KONKURS EKOLOGICZNY </a:t>
            </a:r>
            <a:endParaRPr lang="pl-PL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rtl="0"/>
            <a:endParaRPr lang="pl-PL" sz="1400" dirty="0">
              <a:solidFill>
                <a:srgbClr val="FFFFFF"/>
              </a:solidFill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070B76B1-5485-1044-00B3-089621D4EAC9}"/>
              </a:ext>
            </a:extLst>
          </p:cNvPr>
          <p:cNvSpPr txBox="1"/>
          <p:nvPr/>
        </p:nvSpPr>
        <p:spPr>
          <a:xfrm>
            <a:off x="1051001" y="2206872"/>
            <a:ext cx="6093912" cy="2382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24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Nasza szkoła </a:t>
            </a:r>
            <a:r>
              <a:rPr lang="pl-PL" sz="2400" kern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bierze udział w  trzeciej edycji programu edukacyjnego Zielone Laboratorium Lafarge. </a:t>
            </a:r>
            <a:r>
              <a:rPr lang="pl-PL" sz="24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Ochrona zasobów wodnych, ślad węglowy i energia to tematy, które poruszaliśmy wspólnie podczas zajęć biologii. </a:t>
            </a:r>
            <a: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klasy </a:t>
            </a:r>
            <a: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pl-PL" sz="20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pl-P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57697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D6DFEF54-3D06-496E-8D5D-A6C09368D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11441F0-D9A0-4805-BB57-DD145DF239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6165" y="282258"/>
            <a:ext cx="5617029" cy="6323816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E7924EA-0C78-44F6-B08D-5B9C5B396C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2063" y="444934"/>
            <a:ext cx="5285232" cy="5998464"/>
          </a:xfrm>
          <a:prstGeom prst="rect">
            <a:avLst/>
          </a:prstGeom>
          <a:solidFill>
            <a:schemeClr val="bg2"/>
          </a:solidFill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3FBFDFF-0A58-F586-28D5-DCBE70602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603" y="1672698"/>
            <a:ext cx="4602152" cy="1718225"/>
          </a:xfrm>
        </p:spPr>
        <p:txBody>
          <a:bodyPr>
            <a:normAutofit/>
          </a:bodyPr>
          <a:lstStyle/>
          <a:p>
            <a:pPr algn="ctr"/>
            <a:r>
              <a:rPr lang="pl-PL" sz="3200" dirty="0">
                <a:latin typeface="Book Antiqua" panose="02040602050305030304" pitchFamily="18" charset="0"/>
              </a:rPr>
              <a:t>My w świecie ekologii – czyli, jak pracowaliśmy na lekcjach?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F859815-16CE-40E1-BF28-8067FF32E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13957" y="4194827"/>
            <a:ext cx="2071742" cy="24112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Symbol zastępczy zawartości 15" descr="Obraz zawierający tekst, elektronika, komputer, wyświetlacz&#10;&#10;Opis wygenerowany automatycznie">
            <a:extLst>
              <a:ext uri="{FF2B5EF4-FFF2-40B4-BE49-F238E27FC236}">
                <a16:creationId xmlns:a16="http://schemas.microsoft.com/office/drawing/2014/main" id="{7DBDE40B-3EC2-36F8-EA96-BA4E8BFD2D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704" r="1" b="10761"/>
          <a:stretch/>
        </p:blipFill>
        <p:spPr>
          <a:xfrm>
            <a:off x="8245162" y="3209731"/>
            <a:ext cx="3716680" cy="3396343"/>
          </a:xfrm>
          <a:prstGeom prst="rect">
            <a:avLst/>
          </a:prstGeom>
        </p:spPr>
      </p:pic>
      <p:pic>
        <p:nvPicPr>
          <p:cNvPr id="14" name="Obraz 13" descr="Obraz zawierający w pomieszczeniu, krzesło, meble, ubrania&#10;&#10;Opis wygenerowany automatycznie">
            <a:extLst>
              <a:ext uri="{FF2B5EF4-FFF2-40B4-BE49-F238E27FC236}">
                <a16:creationId xmlns:a16="http://schemas.microsoft.com/office/drawing/2014/main" id="{0BB0EFD6-E045-E607-C8C3-444BC1DC66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989" r="-1" b="16814"/>
          <a:stretch/>
        </p:blipFill>
        <p:spPr>
          <a:xfrm>
            <a:off x="6013956" y="282258"/>
            <a:ext cx="3950144" cy="3749831"/>
          </a:xfrm>
          <a:custGeom>
            <a:avLst/>
            <a:gdLst/>
            <a:ahLst/>
            <a:cxnLst/>
            <a:rect l="l" t="t" r="r" b="b"/>
            <a:pathLst>
              <a:path w="3950144" h="3749831">
                <a:moveTo>
                  <a:pt x="0" y="0"/>
                </a:moveTo>
                <a:lnTo>
                  <a:pt x="3950144" y="0"/>
                </a:lnTo>
                <a:lnTo>
                  <a:pt x="3950144" y="2780881"/>
                </a:lnTo>
                <a:lnTo>
                  <a:pt x="2071742" y="2780881"/>
                </a:lnTo>
                <a:lnTo>
                  <a:pt x="2071742" y="3749831"/>
                </a:lnTo>
                <a:lnTo>
                  <a:pt x="0" y="3749831"/>
                </a:lnTo>
                <a:close/>
              </a:path>
            </a:pathLst>
          </a:custGeom>
        </p:spPr>
      </p:pic>
      <p:pic>
        <p:nvPicPr>
          <p:cNvPr id="11" name="Symbol zastępczy zawartości 10" descr="Obraz zawierający w pomieszczeniu, ściana, meble, biurko&#10;&#10;Opis wygenerowany automatycznie">
            <a:extLst>
              <a:ext uri="{FF2B5EF4-FFF2-40B4-BE49-F238E27FC236}">
                <a16:creationId xmlns:a16="http://schemas.microsoft.com/office/drawing/2014/main" id="{34479585-7627-5B93-9237-99B69E8249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09" r="4287" b="-3"/>
          <a:stretch/>
        </p:blipFill>
        <p:spPr>
          <a:xfrm>
            <a:off x="10103508" y="282258"/>
            <a:ext cx="1858339" cy="278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2690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EEEF957-155A-4067-93CB-D11D39003B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Obraz 20" descr="Obraz zawierający ubrania, w pomieszczeniu, Uczenie się, Edukacja&#10;&#10;Opis wygenerowany automatycznie">
            <a:extLst>
              <a:ext uri="{FF2B5EF4-FFF2-40B4-BE49-F238E27FC236}">
                <a16:creationId xmlns:a16="http://schemas.microsoft.com/office/drawing/2014/main" id="{EC48F49F-ECAA-3A55-B60B-A7CFA7244B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788" r="-3" b="5481"/>
          <a:stretch/>
        </p:blipFill>
        <p:spPr>
          <a:xfrm>
            <a:off x="233264" y="233264"/>
            <a:ext cx="3324388" cy="3755625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8B36CF6F-D62D-4337-82B4-596EB996AF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9534" y="239052"/>
            <a:ext cx="2695380" cy="24749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Symbol zastępczy zawartości 13" descr="Obraz zawierający w pomieszczeniu, tekst, computer, ściana&#10;&#10;Opis wygenerowany automatycznie">
            <a:extLst>
              <a:ext uri="{FF2B5EF4-FFF2-40B4-BE49-F238E27FC236}">
                <a16:creationId xmlns:a16="http://schemas.microsoft.com/office/drawing/2014/main" id="{3CCE8D0E-54B1-87F5-1D87-54CE95A91A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040" r="4" b="6248"/>
          <a:stretch/>
        </p:blipFill>
        <p:spPr>
          <a:xfrm>
            <a:off x="232594" y="4154694"/>
            <a:ext cx="3325058" cy="2470041"/>
          </a:xfrm>
          <a:prstGeom prst="rect">
            <a:avLst/>
          </a:prstGeom>
        </p:spPr>
      </p:pic>
      <p:pic>
        <p:nvPicPr>
          <p:cNvPr id="17" name="Obraz 16" descr="Obraz zawierający osoba, ubrania, Ludzka twarz, w pomieszczeniu&#10;&#10;Opis wygenerowany automatycznie">
            <a:extLst>
              <a:ext uri="{FF2B5EF4-FFF2-40B4-BE49-F238E27FC236}">
                <a16:creationId xmlns:a16="http://schemas.microsoft.com/office/drawing/2014/main" id="{64491238-F682-54AC-65DA-6F31AC86A6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61" r="3" b="3"/>
          <a:stretch/>
        </p:blipFill>
        <p:spPr>
          <a:xfrm>
            <a:off x="3719534" y="2874858"/>
            <a:ext cx="2695380" cy="3749878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32A147B8-EC3C-4E32-8997-30A94455EE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76796" y="237744"/>
            <a:ext cx="53805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  <p:txBody>
          <a:bodyPr/>
          <a:lstStyle/>
          <a:p>
            <a:endParaRPr lang="pl-PL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965FB66-5A34-4A5A-98D4-F7742235E1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1332" y="374904"/>
            <a:ext cx="5078811" cy="6108192"/>
          </a:xfrm>
          <a:prstGeom prst="rect">
            <a:avLst/>
          </a:prstGeom>
          <a:solidFill>
            <a:schemeClr val="bg2"/>
          </a:solidFill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31" name="pole tekstowe 30">
            <a:extLst>
              <a:ext uri="{FF2B5EF4-FFF2-40B4-BE49-F238E27FC236}">
                <a16:creationId xmlns:a16="http://schemas.microsoft.com/office/drawing/2014/main" id="{9C2811E4-BEE6-C470-E589-06CBBC33EC94}"/>
              </a:ext>
            </a:extLst>
          </p:cNvPr>
          <p:cNvSpPr txBox="1"/>
          <p:nvPr/>
        </p:nvSpPr>
        <p:spPr>
          <a:xfrm>
            <a:off x="7082138" y="1748011"/>
            <a:ext cx="4992514" cy="2253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400" dirty="0">
                <a:latin typeface="Book Antiqua" panose="02040602050305030304" pitchFamily="18" charset="0"/>
                <a:cs typeface="Calibri" panose="020F0502020204030204" pitchFamily="34" charset="0"/>
              </a:rPr>
              <a:t>PRACOWALIŚMY DZIELNIE </a:t>
            </a:r>
          </a:p>
          <a:p>
            <a:pPr algn="ctr">
              <a:lnSpc>
                <a:spcPct val="150000"/>
              </a:lnSpc>
            </a:pPr>
            <a:r>
              <a:rPr lang="pl-PL" sz="2400" dirty="0">
                <a:latin typeface="Book Antiqua" panose="02040602050305030304" pitchFamily="18" charset="0"/>
                <a:cs typeface="Calibri" panose="020F0502020204030204" pitchFamily="34" charset="0"/>
              </a:rPr>
              <a:t>NAD ROZWIĄZANIAMI RÓŻNYCH ZAGADEK </a:t>
            </a:r>
          </a:p>
          <a:p>
            <a:pPr algn="ctr">
              <a:lnSpc>
                <a:spcPct val="150000"/>
              </a:lnSpc>
            </a:pPr>
            <a:r>
              <a:rPr lang="pl-PL" sz="2400" dirty="0">
                <a:latin typeface="Book Antiqua" panose="02040602050305030304" pitchFamily="18" charset="0"/>
                <a:cs typeface="Calibri" panose="020F0502020204030204" pitchFamily="34" charset="0"/>
              </a:rPr>
              <a:t>I ZADAŃ.</a:t>
            </a:r>
          </a:p>
        </p:txBody>
      </p:sp>
    </p:spTree>
    <p:extLst>
      <p:ext uri="{BB962C8B-B14F-4D97-AF65-F5344CB8AC3E}">
        <p14:creationId xmlns:p14="http://schemas.microsoft.com/office/powerpoint/2010/main" val="9234353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2" name="Symbol zastępczy zawartości 11" descr="Obraz zawierający w pomieszczeniu, ściana, meble, biurko&#10;&#10;Opis wygenerowany automatycznie">
            <a:extLst>
              <a:ext uri="{FF2B5EF4-FFF2-40B4-BE49-F238E27FC236}">
                <a16:creationId xmlns:a16="http://schemas.microsoft.com/office/drawing/2014/main" id="{25931834-C2BE-9B94-F219-3ADE62060E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41" r="10020" b="-3"/>
          <a:stretch/>
        </p:blipFill>
        <p:spPr>
          <a:xfrm>
            <a:off x="192528" y="171716"/>
            <a:ext cx="3793268" cy="6514565"/>
          </a:xfrm>
          <a:prstGeom prst="rect">
            <a:avLst/>
          </a:prstGeom>
        </p:spPr>
      </p:pic>
      <p:pic>
        <p:nvPicPr>
          <p:cNvPr id="19" name="Obraz 18" descr="Obraz zawierający w pomieszczeniu, tekst, computer, ściana&#10;&#10;Opis wygenerowany automatycznie">
            <a:extLst>
              <a:ext uri="{FF2B5EF4-FFF2-40B4-BE49-F238E27FC236}">
                <a16:creationId xmlns:a16="http://schemas.microsoft.com/office/drawing/2014/main" id="{41327051-8F95-C19F-6115-B6C25BFA2A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757" r="-3" b="-3"/>
          <a:stretch/>
        </p:blipFill>
        <p:spPr>
          <a:xfrm>
            <a:off x="4184538" y="171716"/>
            <a:ext cx="3822924" cy="6514565"/>
          </a:xfrm>
          <a:prstGeom prst="rect">
            <a:avLst/>
          </a:prstGeom>
        </p:spPr>
      </p:pic>
      <p:pic>
        <p:nvPicPr>
          <p:cNvPr id="15" name="Obraz 14" descr="Obraz zawierający tekst, w pomieszczeniu, ściana, komputer&#10;&#10;Opis wygenerowany automatycznie">
            <a:extLst>
              <a:ext uri="{FF2B5EF4-FFF2-40B4-BE49-F238E27FC236}">
                <a16:creationId xmlns:a16="http://schemas.microsoft.com/office/drawing/2014/main" id="{7C55F8E1-4081-9D3C-2EA2-411A0166C9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458" r="11786" b="-3"/>
          <a:stretch/>
        </p:blipFill>
        <p:spPr>
          <a:xfrm>
            <a:off x="8188032" y="171716"/>
            <a:ext cx="3799007" cy="651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7741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3FFCE2C6-B1B1-4E73-9B82-1DA1889A99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49357E9-25AC-4208-A078-3CAF3F7192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  <p:txBody>
          <a:bodyPr/>
          <a:lstStyle/>
          <a:p>
            <a:endParaRPr lang="pl-PL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BCF364B-623F-4205-81C3-D1F76BCBB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6D34F6E-AC04-495D-8648-53F4874138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0A29776-C7EF-410B-BAC3-6D0688A3EE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28372" y="1267730"/>
            <a:ext cx="1567331" cy="645295"/>
            <a:chOff x="5318306" y="1386268"/>
            <a:chExt cx="1567331" cy="645295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7D2445D-D5FB-48BE-9EEF-A710652C40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CE9FA65B-BF4B-471A-A647-B4EF446E11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BD103EBA-CACC-48EB-9FAF-D9074C32F5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DA4E4158-D7BB-4BA0-AB86-24B6D79C3A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66CAC11-92AB-4AEF-9D26-586AC5976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21019" y="643464"/>
            <a:ext cx="4814784" cy="5566305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  <p:txBody>
          <a:bodyPr/>
          <a:lstStyle/>
          <a:p>
            <a:endParaRPr lang="pl-PL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E4A69C2F-FF6B-4984-B1D0-FCADD7F37D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78264" y="806860"/>
            <a:ext cx="4500295" cy="5239512"/>
          </a:xfrm>
          <a:prstGeom prst="rect">
            <a:avLst/>
          </a:prstGeom>
          <a:solidFill>
            <a:schemeClr val="bg2"/>
          </a:solidFill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B521AD2-8403-057D-C068-93E76C78B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9683" y="1559768"/>
            <a:ext cx="3677456" cy="313537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pl-PL" sz="2800" cap="all" spc="-100" dirty="0"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Jedno </a:t>
            </a:r>
            <a:br>
              <a:rPr lang="pl-PL" sz="2800" cap="all" spc="-100" dirty="0"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</a:br>
            <a:r>
              <a:rPr lang="pl-PL" sz="2800" cap="all" spc="-100" dirty="0"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z  zadań </a:t>
            </a:r>
            <a:br>
              <a:rPr lang="pl-PL" sz="2800" cap="all" spc="-100" dirty="0"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</a:br>
            <a:r>
              <a:rPr lang="pl-PL" sz="2800" cap="all" spc="-100" dirty="0"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do wykonania</a:t>
            </a:r>
            <a:br>
              <a:rPr lang="pl-PL" sz="2800" cap="all" spc="-100" dirty="0"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</a:br>
            <a:r>
              <a:rPr lang="pl-PL" sz="2800" cap="all" spc="-100" dirty="0"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- </a:t>
            </a:r>
            <a:br>
              <a:rPr lang="pl-PL" sz="2800" cap="all" spc="-100" dirty="0"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</a:br>
            <a:r>
              <a:rPr lang="pl-PL" sz="2800" cap="all" spc="-100" dirty="0"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deszczomierz</a:t>
            </a:r>
            <a:endParaRPr lang="en-US" sz="2800" cap="all" spc="-100" dirty="0">
              <a:effectLst>
                <a:outerShdw blurRad="38100" dist="12700" dir="2700000" algn="tl" rotWithShape="0">
                  <a:prstClr val="black">
                    <a:alpha val="40000"/>
                  </a:prst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53" name="Snip Diagonal Corner Rectangle 19">
            <a:extLst>
              <a:ext uri="{FF2B5EF4-FFF2-40B4-BE49-F238E27FC236}">
                <a16:creationId xmlns:a16="http://schemas.microsoft.com/office/drawing/2014/main" id="{CD9E1A5E-13BA-42E2-83AB-8B82B894A3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6" y="-2"/>
            <a:ext cx="6084115" cy="6858000"/>
          </a:xfrm>
          <a:prstGeom prst="snip2DiagRect">
            <a:avLst>
              <a:gd name="adj1" fmla="val 0"/>
              <a:gd name="adj2" fmla="val 0"/>
            </a:avLst>
          </a:pr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AF87EE7-6446-4CF3-84D6-D1B0D8427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68291" y="640856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E1C5A9C2-2DEA-4C76-82AE-C2BB9CA11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84496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EA0AB337-A303-4FBE-B92C-D8BFD6E335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76136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D4AAFF6-4B49-4310-A3D3-CF73A732C1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84496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Obraz 17" descr="Obraz zawierający w pomieszczeniu, Przezroczysty materiał, podłoga, ściana&#10;&#10;Opis wygenerowany automatycznie">
            <a:extLst>
              <a:ext uri="{FF2B5EF4-FFF2-40B4-BE49-F238E27FC236}">
                <a16:creationId xmlns:a16="http://schemas.microsoft.com/office/drawing/2014/main" id="{86B40071-0AF3-95BD-CF81-277201C401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257" r="4" b="10868"/>
          <a:stretch/>
        </p:blipFill>
        <p:spPr>
          <a:xfrm>
            <a:off x="2534144" y="3209544"/>
            <a:ext cx="3383280" cy="3648456"/>
          </a:xfrm>
          <a:prstGeom prst="rect">
            <a:avLst/>
          </a:prstGeom>
        </p:spPr>
      </p:pic>
      <p:pic>
        <p:nvPicPr>
          <p:cNvPr id="16" name="Obraz 15" descr="Obraz zawierający w pomieszczeniu, Przezroczysty materiał, woda, ciecz&#10;&#10;Opis wygenerowany automatycznie">
            <a:extLst>
              <a:ext uri="{FF2B5EF4-FFF2-40B4-BE49-F238E27FC236}">
                <a16:creationId xmlns:a16="http://schemas.microsoft.com/office/drawing/2014/main" id="{C4A4B31E-EA7D-30CE-CC13-36EDFF1481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124" r="-2" b="16619"/>
          <a:stretch/>
        </p:blipFill>
        <p:spPr>
          <a:xfrm>
            <a:off x="-499" y="10"/>
            <a:ext cx="3835570" cy="3899748"/>
          </a:xfrm>
          <a:custGeom>
            <a:avLst/>
            <a:gdLst/>
            <a:ahLst/>
            <a:cxnLst/>
            <a:rect l="l" t="t" r="r" b="b"/>
            <a:pathLst>
              <a:path w="4551358" h="3899758">
                <a:moveTo>
                  <a:pt x="0" y="0"/>
                </a:moveTo>
                <a:lnTo>
                  <a:pt x="4551358" y="0"/>
                </a:lnTo>
                <a:lnTo>
                  <a:pt x="4551358" y="3077500"/>
                </a:lnTo>
                <a:lnTo>
                  <a:pt x="2843111" y="3077500"/>
                </a:lnTo>
                <a:lnTo>
                  <a:pt x="2843111" y="3899758"/>
                </a:lnTo>
                <a:lnTo>
                  <a:pt x="0" y="3899758"/>
                </a:lnTo>
                <a:close/>
              </a:path>
            </a:pathLst>
          </a:custGeom>
        </p:spPr>
      </p:pic>
      <p:pic>
        <p:nvPicPr>
          <p:cNvPr id="11" name="Symbol zastępczy zawartości 10" descr="Obraz zawierający tekst, Przezroczysty materiał, w pomieszczeniu, słój&#10;&#10;Opis wygenerowany automatycznie">
            <a:extLst>
              <a:ext uri="{FF2B5EF4-FFF2-40B4-BE49-F238E27FC236}">
                <a16:creationId xmlns:a16="http://schemas.microsoft.com/office/drawing/2014/main" id="{95B250A2-68D3-E831-7957-21C52BAE747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694" r="-2" b="-2"/>
          <a:stretch/>
        </p:blipFill>
        <p:spPr>
          <a:xfrm>
            <a:off x="3959679" y="-268"/>
            <a:ext cx="1972162" cy="3082474"/>
          </a:xfrm>
          <a:prstGeom prst="rect">
            <a:avLst/>
          </a:prstGeom>
        </p:spPr>
      </p:pic>
      <p:pic>
        <p:nvPicPr>
          <p:cNvPr id="14" name="Obraz 13" descr="Obraz zawierający Przezroczysty materiał, w pomieszczeniu, szkło/szklanka, Naczynia szklane&#10;&#10;Opis wygenerowany automatycznie">
            <a:extLst>
              <a:ext uri="{FF2B5EF4-FFF2-40B4-BE49-F238E27FC236}">
                <a16:creationId xmlns:a16="http://schemas.microsoft.com/office/drawing/2014/main" id="{9D83D5AD-03D5-6BCF-A142-40D779F7883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-3" b="12285"/>
          <a:stretch/>
        </p:blipFill>
        <p:spPr>
          <a:xfrm>
            <a:off x="-6347" y="4041648"/>
            <a:ext cx="2408181" cy="281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80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64D333E-8A84-2305-4437-C89013F3D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9750" y="642594"/>
            <a:ext cx="9315450" cy="1371600"/>
          </a:xfrm>
        </p:spPr>
        <p:txBody>
          <a:bodyPr>
            <a:normAutofit/>
          </a:bodyPr>
          <a:lstStyle/>
          <a:p>
            <a:r>
              <a:rPr lang="pl-PL" sz="4400" dirty="0">
                <a:latin typeface="Book Antiqua" panose="02040602050305030304" pitchFamily="18" charset="0"/>
              </a:rPr>
              <a:t>JAK </a:t>
            </a:r>
            <a:r>
              <a:rPr lang="pl-PL" sz="4400">
                <a:latin typeface="Book Antiqua" panose="02040602050305030304" pitchFamily="18" charset="0"/>
              </a:rPr>
              <a:t>OSZCĘDZAMY ENERGIĘ?</a:t>
            </a:r>
            <a:endParaRPr lang="pl-PL" sz="4400" dirty="0">
              <a:latin typeface="Book Antiqua" panose="02040602050305030304" pitchFamily="18" charset="0"/>
            </a:endParaRPr>
          </a:p>
        </p:txBody>
      </p:sp>
      <p:pic>
        <p:nvPicPr>
          <p:cNvPr id="4" name="received_302799649245449(4)">
            <a:hlinkClick r:id="" action="ppaction://media"/>
            <a:extLst>
              <a:ext uri="{FF2B5EF4-FFF2-40B4-BE49-F238E27FC236}">
                <a16:creationId xmlns:a16="http://schemas.microsoft.com/office/drawing/2014/main" id="{76D24D2C-9082-E338-8B18-50F3C9B6999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76525" y="2103438"/>
            <a:ext cx="6838950" cy="3932237"/>
          </a:xfrm>
        </p:spPr>
      </p:pic>
    </p:spTree>
    <p:extLst>
      <p:ext uri="{BB962C8B-B14F-4D97-AF65-F5344CB8AC3E}">
        <p14:creationId xmlns:p14="http://schemas.microsoft.com/office/powerpoint/2010/main" val="2100459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5306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ydło">
  <a:themeElements>
    <a:clrScheme name="Savo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26B02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6728D11B-929E-4324-91B0-4A4DA4CAC3DD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75D6F7AD-09FB-47AB-B353-D1D83850E3A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CC21C94-EC06-4610-B8F0-A456DD28CDE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2C0DB4D-BE53-4100-8A0D-CEFB2E482820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Projekt ogrodu Savon</Template>
  <TotalTime>49</TotalTime>
  <Words>77</Words>
  <Application>Microsoft Office PowerPoint</Application>
  <PresentationFormat>Panoramiczny</PresentationFormat>
  <Paragraphs>10</Paragraphs>
  <Slides>6</Slides>
  <Notes>1</Notes>
  <HiddenSlides>0</HiddenSlides>
  <MMClips>1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6</vt:i4>
      </vt:variant>
    </vt:vector>
  </HeadingPairs>
  <TitlesOfParts>
    <vt:vector size="12" baseType="lpstr">
      <vt:lpstr>Arial</vt:lpstr>
      <vt:lpstr>Book Antiqua</vt:lpstr>
      <vt:lpstr>Calibri</vt:lpstr>
      <vt:lpstr>Century Gothic</vt:lpstr>
      <vt:lpstr>Times New Roman</vt:lpstr>
      <vt:lpstr>Mydło</vt:lpstr>
      <vt:lpstr>ZIELONE LABORATORIUM LAFARGE </vt:lpstr>
      <vt:lpstr>My w świecie ekologii – czyli, jak pracowaliśmy na lekcjach?</vt:lpstr>
      <vt:lpstr>Prezentacja programu PowerPoint</vt:lpstr>
      <vt:lpstr>Prezentacja programu PowerPoint</vt:lpstr>
      <vt:lpstr>Jedno  z  zadań  do wykonania -  deszczomierz</vt:lpstr>
      <vt:lpstr>JAK OSZCĘDZAMY ENERGIĘ?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ZIELONE LABORATORIUM LAFARGE</dc:title>
  <dc:creator>Mirosława Lizis</dc:creator>
  <cp:lastModifiedBy>Agnieszka Krzyściak - Kalemba</cp:lastModifiedBy>
  <cp:revision>3</cp:revision>
  <dcterms:created xsi:type="dcterms:W3CDTF">2023-11-16T22:26:55Z</dcterms:created>
  <dcterms:modified xsi:type="dcterms:W3CDTF">2023-11-17T15:17:30Z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