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4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172053-3BC1-4FB1-8CE3-57D32065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2371BB6-19DB-41CE-BD49-4785D85D6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C18D87C-F038-4DB4-9A13-4D4A9CDFF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BB5C-F11B-4ABF-B3E5-CC9F7EB72C9E}" type="datetimeFigureOut">
              <a:rPr lang="pl-PL" smtClean="0"/>
              <a:t>2023-03-28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D911A3-4BAE-403D-9B3A-F891AF575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3B9836-D2BB-4FB5-A9D6-B29272A6B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667A-224F-4E73-902B-D49CE163A1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0285242"/>
      </p:ext>
    </p:extLst>
  </p:cSld>
  <p:clrMapOvr>
    <a:masterClrMapping/>
  </p:clrMapOvr>
  <p:transition spd="slow" advClick="0" advTm="2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5327E7-70BB-4FA9-BC1F-3CA178319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6EBA687-D4D2-4111-82FD-A34D33412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7BDB8D-51AF-4FEB-87D9-9FE03BD69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BB5C-F11B-4ABF-B3E5-CC9F7EB72C9E}" type="datetimeFigureOut">
              <a:rPr lang="pl-PL" smtClean="0"/>
              <a:t>2023-03-28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E1F4C3B-1E4D-4739-BCB3-51B674C0C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F6D976E-F500-4258-9F5F-9616B3E3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667A-224F-4E73-902B-D49CE163A1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3651052"/>
      </p:ext>
    </p:extLst>
  </p:cSld>
  <p:clrMapOvr>
    <a:masterClrMapping/>
  </p:clrMapOvr>
  <p:transition spd="slow" advClick="0" advTm="2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D1A1ABE-44BE-4366-B375-DF883A84A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1F9B6E8-56C8-46B5-8073-0DAEE57CD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F87DBC6-0590-4099-AF7F-344B0C59C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BB5C-F11B-4ABF-B3E5-CC9F7EB72C9E}" type="datetimeFigureOut">
              <a:rPr lang="pl-PL" smtClean="0"/>
              <a:t>2023-03-28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D289AB6-CDDA-4C02-BD68-0BB6571F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3260C2-58B9-47F4-A389-09C2F3FD2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667A-224F-4E73-902B-D49CE163A1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9654298"/>
      </p:ext>
    </p:extLst>
  </p:cSld>
  <p:clrMapOvr>
    <a:masterClrMapping/>
  </p:clrMapOvr>
  <p:transition spd="slow" advClick="0" advTm="2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2EED88-BA56-4A9D-8D1C-142FD318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EBB549-F843-49FE-BEE6-0B7CE8F2A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D5289B-6EFB-42B3-87A0-6E3F29539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BB5C-F11B-4ABF-B3E5-CC9F7EB72C9E}" type="datetimeFigureOut">
              <a:rPr lang="pl-PL" smtClean="0"/>
              <a:t>2023-03-28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DB56218-84D6-4B84-9E47-E8BA6FCFE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56940D2-5F86-41ED-A862-39FD80295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667A-224F-4E73-902B-D49CE163A1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3398351"/>
      </p:ext>
    </p:extLst>
  </p:cSld>
  <p:clrMapOvr>
    <a:masterClrMapping/>
  </p:clrMapOvr>
  <p:transition spd="slow" advClick="0" advTm="2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8B300E-05F1-4841-A4FA-D4946D3A7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5280F40-7E3A-44BC-AA7A-6B2F5CB48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B19DE47-7FAD-4337-ADD5-284E27236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BB5C-F11B-4ABF-B3E5-CC9F7EB72C9E}" type="datetimeFigureOut">
              <a:rPr lang="pl-PL" smtClean="0"/>
              <a:t>2023-03-28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04BBC6B-34EC-4619-97AC-95A81924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65ACB8F-3612-4F34-8689-386E36C85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667A-224F-4E73-902B-D49CE163A1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0882870"/>
      </p:ext>
    </p:extLst>
  </p:cSld>
  <p:clrMapOvr>
    <a:masterClrMapping/>
  </p:clrMapOvr>
  <p:transition spd="slow" advClick="0" advTm="2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DE23C4-207C-49D1-AC13-26D729ED2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92D8CF-6170-4417-B6A8-DF0375879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8A0B030-7C69-4869-99E8-FB8DAC75B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25EBC33-5F43-488F-BA3B-7811FD020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BB5C-F11B-4ABF-B3E5-CC9F7EB72C9E}" type="datetimeFigureOut">
              <a:rPr lang="pl-PL" smtClean="0"/>
              <a:t>2023-03-28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0CD89B9-4956-48CC-A72A-0CF4A7D6B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01E57E5-9F99-4B70-A401-F145BC44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667A-224F-4E73-902B-D49CE163A1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4276003"/>
      </p:ext>
    </p:extLst>
  </p:cSld>
  <p:clrMapOvr>
    <a:masterClrMapping/>
  </p:clrMapOvr>
  <p:transition spd="slow" advClick="0" advTm="2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DE43E6-C45B-4048-8C03-1C3591F33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E807796-162C-49F9-A873-E262404CC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BFDBFB1-9A7D-4BEE-BEE5-334C55CF5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5C4DB9F-7B0F-44E6-83C7-673F3C94E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5272A8E-5C25-41E1-9A8B-01644775E7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EFD6CC8-6A0A-4166-8D87-6BDBF5E2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BB5C-F11B-4ABF-B3E5-CC9F7EB72C9E}" type="datetimeFigureOut">
              <a:rPr lang="pl-PL" smtClean="0"/>
              <a:t>2023-03-28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6D53EF0-5A27-4841-979F-D4A9EFA86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6B8E97D-7D7D-41AA-A556-8F94EAB78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667A-224F-4E73-902B-D49CE163A1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7602056"/>
      </p:ext>
    </p:extLst>
  </p:cSld>
  <p:clrMapOvr>
    <a:masterClrMapping/>
  </p:clrMapOvr>
  <p:transition spd="slow" advClick="0" advTm="2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39CA95-9534-4F1E-8136-133E8B8B6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0DB6D53-4EE2-40B7-8DB3-BE09E1383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BB5C-F11B-4ABF-B3E5-CC9F7EB72C9E}" type="datetimeFigureOut">
              <a:rPr lang="pl-PL" smtClean="0"/>
              <a:t>2023-03-28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0D6A2B7-42AB-4AC9-B118-6794B4781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E7F81E4-ECB6-42DD-9C8E-F0DCBF78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667A-224F-4E73-902B-D49CE163A1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438867"/>
      </p:ext>
    </p:extLst>
  </p:cSld>
  <p:clrMapOvr>
    <a:masterClrMapping/>
  </p:clrMapOvr>
  <p:transition spd="slow" advClick="0" advTm="2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22E2A55-78A8-4FCE-96A5-1837D290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BB5C-F11B-4ABF-B3E5-CC9F7EB72C9E}" type="datetimeFigureOut">
              <a:rPr lang="pl-PL" smtClean="0"/>
              <a:t>2023-03-28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7C8334F-2F85-42B7-8116-FBB34AC6B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DAED22-906B-4608-85CA-A9B6EBDBB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667A-224F-4E73-902B-D49CE163A1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7864502"/>
      </p:ext>
    </p:extLst>
  </p:cSld>
  <p:clrMapOvr>
    <a:masterClrMapping/>
  </p:clrMapOvr>
  <p:transition spd="slow" advClick="0" advTm="2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47793C-C8E8-477C-BF7E-2C7C354D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E84017-AFE5-4053-BFFD-22968B193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0D0E70A-3B7D-4CA8-9A31-C1806773F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BE71502-3CE2-4565-BDBD-6AE52E39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BB5C-F11B-4ABF-B3E5-CC9F7EB72C9E}" type="datetimeFigureOut">
              <a:rPr lang="pl-PL" smtClean="0"/>
              <a:t>2023-03-28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CF89858-F7B8-46F6-B149-DCD1F0785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68D406A-3F04-4316-A37F-2C05BFA99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667A-224F-4E73-902B-D49CE163A1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9597944"/>
      </p:ext>
    </p:extLst>
  </p:cSld>
  <p:clrMapOvr>
    <a:masterClrMapping/>
  </p:clrMapOvr>
  <p:transition spd="slow" advClick="0" advTm="2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EFED32-B902-4091-A58E-9804D2FEC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6FC4A71-5526-4BA5-8FDE-599968B2C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5D54694-0F95-4D49-BB78-D673DBC8F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13666C6-1002-4BF3-8227-4330D0278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BB5C-F11B-4ABF-B3E5-CC9F7EB72C9E}" type="datetimeFigureOut">
              <a:rPr lang="pl-PL" smtClean="0"/>
              <a:t>2023-03-28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57A7235-9F2E-4521-9191-3BC724056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A125035-59C7-40B8-94D3-FB521230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667A-224F-4E73-902B-D49CE163A1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4914360"/>
      </p:ext>
    </p:extLst>
  </p:cSld>
  <p:clrMapOvr>
    <a:masterClrMapping/>
  </p:clrMapOvr>
  <p:transition spd="slow" advClick="0" advTm="2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44">
              <a:schemeClr val="accent6">
                <a:lumMod val="40000"/>
                <a:lumOff val="60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FC389AC-5FE3-47D6-BC03-F7FAAACF4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4ABB8D8-BAD9-4E78-A839-BB6908A4F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363720-516E-44FC-A817-11EC5F387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6BB5C-F11B-4ABF-B3E5-CC9F7EB72C9E}" type="datetimeFigureOut">
              <a:rPr lang="pl-PL" smtClean="0"/>
              <a:t>2023-03-28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8CB652-2A2E-4E50-A768-0BCFD0F02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D952241-61D2-48AE-A95E-866EC5A57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6667A-224F-4E73-902B-D49CE163A1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502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E168D1-F646-4ABD-9849-CB105B3DA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993" y="75799"/>
            <a:ext cx="7098502" cy="833995"/>
          </a:xfrm>
          <a:noFill/>
          <a:ln w="31750">
            <a:solidFill>
              <a:schemeClr val="accent6"/>
            </a:solidFill>
            <a:bevel/>
          </a:ln>
        </p:spPr>
        <p:txBody>
          <a:bodyPr anchor="ctr" anchorCtr="0">
            <a:normAutofit/>
          </a:bodyPr>
          <a:lstStyle/>
          <a:p>
            <a:r>
              <a:rPr lang="pl-PL" sz="3000" dirty="0">
                <a:latin typeface="Forte" panose="03060902040502070203" pitchFamily="66" charset="0"/>
              </a:rPr>
              <a:t>Zwyczaje wielkanocne w Szwajcarii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DDD3F31-D70E-4C6D-B9D3-204A2E320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292514"/>
            <a:ext cx="8014855" cy="969826"/>
          </a:xfr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pl-PL" sz="2000" dirty="0">
                <a:latin typeface="Candara Light" panose="020E0502030303020204" pitchFamily="34" charset="0"/>
              </a:rPr>
              <a:t>Szwajcarzy zaczynają świętować już w Wielki Czwartek, nazywany czasami Zielonym Czwartkiem. W ten dzień robią obiad „na zielono”. Na stole dominują potrawy z zielonych warzyw i owoców. Mięso nie jest wskazane.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4E1B122-DF1F-459F-BBD8-AAE284B7FEEA}"/>
              </a:ext>
            </a:extLst>
          </p:cNvPr>
          <p:cNvSpPr/>
          <p:nvPr/>
        </p:nvSpPr>
        <p:spPr>
          <a:xfrm>
            <a:off x="6515099" y="3464204"/>
            <a:ext cx="5534891" cy="2970044"/>
          </a:xfrm>
          <a:prstGeom prst="rect">
            <a:avLst/>
          </a:prstGeom>
          <a:ln w="15875" cap="rnd" cmpd="sng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pl-PL" sz="1700" b="0" i="0" dirty="0">
                <a:solidFill>
                  <a:srgbClr val="3D3D3D"/>
                </a:solidFill>
                <a:effectLst/>
                <a:latin typeface="Candara Light" panose="020E0502030303020204" pitchFamily="34" charset="0"/>
              </a:rPr>
              <a:t>Bardzo ważnym elementem świąt dla Szwajcarów  są </a:t>
            </a:r>
            <a:r>
              <a:rPr lang="pl-PL" sz="1700" b="1" i="0" dirty="0">
                <a:solidFill>
                  <a:srgbClr val="3D3D3D"/>
                </a:solidFill>
                <a:effectLst/>
                <a:latin typeface="Candara Light" panose="020E0502030303020204" pitchFamily="34" charset="0"/>
              </a:rPr>
              <a:t>pisanki</a:t>
            </a:r>
            <a:r>
              <a:rPr lang="pl-PL" sz="1700" b="0" i="0" dirty="0">
                <a:solidFill>
                  <a:srgbClr val="3D3D3D"/>
                </a:solidFill>
                <a:effectLst/>
                <a:latin typeface="Candara Light" panose="020E0502030303020204" pitchFamily="34" charset="0"/>
              </a:rPr>
              <a:t>. Szwajcarzy wkładają bardzo dużo pracy na ich przygotowanie. Najpierw je gotują na twardo, malują na różne kolory i ozdabiają (poprzez wyskrobanie) najróżniejszymi wzorami, od geometrycznych. Układa się je w koszyczkach, ale nie ma zwyczaju ich święcenia, tzw.  „święconki. Wkłada się je do ozdoby w koszyczkach, uzupełniając jego zawartość jajkami czekoladowymi wraz              z czekoladowym zajączkiem i drobnymi prezentami. Następnie chowa się je w zaroślach ogrodu lub zakamarkach mieszkania.</a:t>
            </a:r>
            <a:endParaRPr lang="pl-PL" sz="1700" dirty="0">
              <a:latin typeface="Candara Light" panose="020E0502030303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294BB02-50DA-4E47-BA5E-959DCA1C5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45" y="381741"/>
            <a:ext cx="2327876" cy="154512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8ACF134E-9062-4476-AA27-5C0FB8D10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288" y="2720469"/>
            <a:ext cx="2982872" cy="1692504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37C685FF-2BF3-4057-BE21-8DDB35717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259" y="4741477"/>
            <a:ext cx="2982872" cy="1692503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7A690DE1-9A17-410B-A731-313ED5652DA7}"/>
              </a:ext>
            </a:extLst>
          </p:cNvPr>
          <p:cNvSpPr txBox="1">
            <a:spLocks/>
          </p:cNvSpPr>
          <p:nvPr/>
        </p:nvSpPr>
        <p:spPr>
          <a:xfrm>
            <a:off x="142010" y="3496086"/>
            <a:ext cx="2878281" cy="2415486"/>
          </a:xfrm>
          <a:prstGeom prst="rect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latin typeface="Candara Light" panose="020E0502030303020204" pitchFamily="34" charset="0"/>
              </a:rPr>
              <a:t>W Wielkanoc Szwajcarzy nie święcą koszyczków, nie oblewają się wodą w „Lany poniedziałek”. Wszystkie ozdoby wielkanocne przygotowują własnoręcznie, jest to dla nich forma spędzania czasu z bliskimi. </a:t>
            </a:r>
          </a:p>
        </p:txBody>
      </p:sp>
    </p:spTree>
    <p:extLst>
      <p:ext uri="{BB962C8B-B14F-4D97-AF65-F5344CB8AC3E}">
        <p14:creationId xmlns:p14="http://schemas.microsoft.com/office/powerpoint/2010/main" val="2888213295"/>
      </p:ext>
    </p:extLst>
  </p:cSld>
  <p:clrMapOvr>
    <a:masterClrMapping/>
  </p:clrMapOvr>
  <p:transition spd="slow" advClick="0" advTm="200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773B49BB-5EF0-454E-A335-F5DA89E78144}"/>
              </a:ext>
            </a:extLst>
          </p:cNvPr>
          <p:cNvSpPr/>
          <p:nvPr/>
        </p:nvSpPr>
        <p:spPr>
          <a:xfrm>
            <a:off x="124287" y="4225870"/>
            <a:ext cx="5876144" cy="2308324"/>
          </a:xfrm>
          <a:prstGeom prst="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b="1" i="0" dirty="0">
                <a:solidFill>
                  <a:srgbClr val="3D3D3D"/>
                </a:solidFill>
                <a:effectLst/>
                <a:latin typeface="Candara Light" panose="020E0502030303020204" pitchFamily="34" charset="0"/>
              </a:rPr>
              <a:t>W niedzielny poranek</a:t>
            </a:r>
            <a:r>
              <a:rPr lang="pl-PL" i="0" dirty="0">
                <a:solidFill>
                  <a:srgbClr val="3D3D3D"/>
                </a:solidFill>
                <a:effectLst/>
                <a:latin typeface="Candara Light" panose="020E0502030303020204" pitchFamily="34" charset="0"/>
              </a:rPr>
              <a:t>, tuż przed śniadaniem, dzieci wraz z dorosłymi biegają w poszukiwaniu koszyczków. Radości jest przy tym dużo, bo chodzi o to, aby jak najprędzej odnaleźć oznaczony swoim imieniem koszyczek, a jeszcze lepiej także ten, który zajączek wielkanocny „zapomniał” oznaczyć. Te dodatkowo nieoznaczone koszyki zawsze znajdują dzieci, ciesząc się z całej masy najróżniejszych łakoci i prezentów.</a:t>
            </a:r>
            <a:endParaRPr lang="pl-PL" dirty="0">
              <a:latin typeface="Candara Light" panose="020E0502030303020204" pitchFamily="34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6B2D9716-A528-4C41-BF69-04335A8AFE3D}"/>
              </a:ext>
            </a:extLst>
          </p:cNvPr>
          <p:cNvSpPr/>
          <p:nvPr/>
        </p:nvSpPr>
        <p:spPr>
          <a:xfrm>
            <a:off x="5619647" y="1928674"/>
            <a:ext cx="6096000" cy="1477328"/>
          </a:xfrm>
          <a:prstGeom prst="rect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pl-PL" b="1" i="0" dirty="0">
                <a:solidFill>
                  <a:srgbClr val="3D3D3D"/>
                </a:solidFill>
                <a:effectLst/>
                <a:latin typeface="Candara Light" panose="020E0502030303020204" pitchFamily="34" charset="0"/>
              </a:rPr>
              <a:t>Obiad wielkanocny </a:t>
            </a:r>
            <a:r>
              <a:rPr lang="pl-PL" i="0" dirty="0">
                <a:solidFill>
                  <a:srgbClr val="3D3D3D"/>
                </a:solidFill>
                <a:effectLst/>
                <a:latin typeface="Candara Light" panose="020E0502030303020204" pitchFamily="34" charset="0"/>
              </a:rPr>
              <a:t>jest szczególnie uroczysty. Dominuje na nim jagnięcina, przygotowana przez gospodynię domu na różne, jej tylko znane sposoby. Podobnie jak zupa na bazie topionego sera. Wszystko to „tonie” w sałatkowej zieleninie. A na deser są torty: orzechowe, czekoladowe lub owocowe. </a:t>
            </a:r>
            <a:endParaRPr lang="pl-PL" dirty="0">
              <a:latin typeface="Candara Light" panose="020E0502030303020204" pitchFamily="34" charset="0"/>
            </a:endParaRP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A1291FE6-2379-4CB4-85A4-B60408A7E019}"/>
              </a:ext>
            </a:extLst>
          </p:cNvPr>
          <p:cNvSpPr txBox="1">
            <a:spLocks/>
          </p:cNvSpPr>
          <p:nvPr/>
        </p:nvSpPr>
        <p:spPr>
          <a:xfrm>
            <a:off x="6899326" y="258157"/>
            <a:ext cx="4837118" cy="969826"/>
          </a:xfrm>
          <a:prstGeom prst="rect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000" b="1" dirty="0">
                <a:latin typeface="Candara Light" panose="020E0502030303020204" pitchFamily="34" charset="0"/>
              </a:rPr>
              <a:t>Rodzinna Wielkanoc                       w Szwajcarii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418F835-471F-4B15-8B41-3D62CCA0D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134" y="4929326"/>
            <a:ext cx="2743200" cy="18288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5760087-2D2B-4FE3-8A2A-66B855693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526" y="4131582"/>
            <a:ext cx="2961456" cy="221990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BB93FB3-BDB0-4472-8DBB-E172A5BB9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745" y="2325547"/>
            <a:ext cx="1504846" cy="132225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E89162B-7209-432D-811A-CC6DBAA48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47" y="323806"/>
            <a:ext cx="1905000" cy="1428750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1E297D95-DD40-447A-A2F0-56FE34F6E8DF}"/>
              </a:ext>
            </a:extLst>
          </p:cNvPr>
          <p:cNvSpPr/>
          <p:nvPr/>
        </p:nvSpPr>
        <p:spPr>
          <a:xfrm>
            <a:off x="181450" y="401349"/>
            <a:ext cx="2721548" cy="2585323"/>
          </a:xfrm>
          <a:prstGeom prst="rect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i="0" dirty="0">
                <a:solidFill>
                  <a:srgbClr val="3D3D3D"/>
                </a:solidFill>
                <a:effectLst/>
                <a:latin typeface="Candara Light" panose="020E0502030303020204" pitchFamily="34" charset="0"/>
              </a:rPr>
              <a:t>Wieczorem, zgodnie z pradawnym zwyczajem, Szwajcarzy rozpalają ogień wielkanocny (np. w ogrodzie), który ma zapewnić rodzinie zdrowie i bezpieczeństwo od wszelkiego złego.</a:t>
            </a:r>
            <a:endParaRPr lang="pl-PL" dirty="0">
              <a:latin typeface="Candara Light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332516"/>
      </p:ext>
    </p:extLst>
  </p:cSld>
  <p:clrMapOvr>
    <a:masterClrMapping/>
  </p:clrMapOvr>
  <p:transition spd="slow" advClick="0" advTm="2000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7D4CA638-2FA0-4D1D-BFC0-FE33C5ECD04E}"/>
              </a:ext>
            </a:extLst>
          </p:cNvPr>
          <p:cNvSpPr/>
          <p:nvPr/>
        </p:nvSpPr>
        <p:spPr>
          <a:xfrm>
            <a:off x="556335" y="700453"/>
            <a:ext cx="5926282" cy="1846659"/>
          </a:xfrm>
          <a:prstGeom prst="rect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1900" i="0" dirty="0">
                <a:solidFill>
                  <a:srgbClr val="3D3D3D"/>
                </a:solidFill>
                <a:effectLst/>
                <a:latin typeface="Candara Light" panose="020E0502030303020204" pitchFamily="34" charset="0"/>
              </a:rPr>
              <a:t>W świąteczny Poniedziałek Szwajcarzy </a:t>
            </a:r>
            <a:r>
              <a:rPr lang="pl-PL" sz="1900" dirty="0">
                <a:latin typeface="Candara Light" panose="020E0502030303020204" pitchFamily="34" charset="0"/>
              </a:rPr>
              <a:t>całymi rodzinami wyruszają na spacer wystrojeni w swoje wspaniałe regionalne stroje. Dzieci, podobnie ubrane, niosą swoje koszyczki z pisankami i pytają napotkanych dorosłych: </a:t>
            </a:r>
            <a:r>
              <a:rPr lang="pl-PL" sz="1900" dirty="0" err="1">
                <a:latin typeface="Candara Light" panose="020E0502030303020204" pitchFamily="34" charset="0"/>
              </a:rPr>
              <a:t>Tüend</a:t>
            </a:r>
            <a:r>
              <a:rPr lang="pl-PL" sz="1900" dirty="0">
                <a:latin typeface="Candara Light" panose="020E0502030303020204" pitchFamily="34" charset="0"/>
              </a:rPr>
              <a:t> Si au </a:t>
            </a:r>
            <a:r>
              <a:rPr lang="pl-PL" sz="1900" dirty="0" err="1">
                <a:latin typeface="Candara Light" panose="020E0502030303020204" pitchFamily="34" charset="0"/>
              </a:rPr>
              <a:t>Zwänzgerle</a:t>
            </a:r>
            <a:r>
              <a:rPr lang="pl-PL" sz="1900" dirty="0">
                <a:latin typeface="Candara Light" panose="020E0502030303020204" pitchFamily="34" charset="0"/>
              </a:rPr>
              <a:t>?! – czyli czy zagra Pan/Pani ze mną w </a:t>
            </a:r>
            <a:r>
              <a:rPr lang="pl-PL" sz="1900" dirty="0" err="1">
                <a:latin typeface="Candara Light" panose="020E0502030303020204" pitchFamily="34" charset="0"/>
              </a:rPr>
              <a:t>Zwänzgerle</a:t>
            </a:r>
            <a:r>
              <a:rPr lang="pl-PL" sz="1900" dirty="0">
                <a:latin typeface="Candara Light" panose="020E0502030303020204" pitchFamily="34" charset="0"/>
              </a:rPr>
              <a:t>?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CCFA45D-6985-4CE5-A667-C0736519546B}"/>
              </a:ext>
            </a:extLst>
          </p:cNvPr>
          <p:cNvSpPr/>
          <p:nvPr/>
        </p:nvSpPr>
        <p:spPr>
          <a:xfrm>
            <a:off x="5267418" y="3429000"/>
            <a:ext cx="6096000" cy="3016210"/>
          </a:xfrm>
          <a:prstGeom prst="rect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pl-PL" sz="1900" i="0" dirty="0">
                <a:solidFill>
                  <a:srgbClr val="3D3D3D"/>
                </a:solidFill>
                <a:effectLst/>
                <a:latin typeface="Candara Light" panose="020E0502030303020204" pitchFamily="34" charset="0"/>
              </a:rPr>
              <a:t>Gra polega na tym, że dorośli rzucają drobną monetą (na ogół 20 centymów, stąd nazwa gry) w jajka. Jeśli nie trafią, tracą monetę, a dziecku pęcznieje skarbonka. Trafić tak, aby moneta wbiła się w jajko – nie jest łatwo, ale Szwajcarzy nawet się o to nie starają, aby nie psuć zabawy dzieciom. Już wychodząc z domu napełniają portmonetki i kieszenie drobnymi monetami, które przeznaczają na straty. A jeśli przez przypadek zdarzy się, że ktoś trafi i moneta wbije się w jajko, przysługuje mu prawo zatrzymania monety oraz zjedzenia jajka.</a:t>
            </a:r>
            <a:endParaRPr lang="pl-PL" sz="1900" dirty="0">
              <a:latin typeface="Candara Light" panose="020E0502030303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2914A06-6B01-4434-954F-637CBA03A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20" y="804037"/>
            <a:ext cx="2619375" cy="1743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93A2ADE-F897-434E-BDFE-DBEE7C919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8" y="2624017"/>
            <a:ext cx="2826011" cy="212193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90F206D-48E9-4500-A724-CF5456AB54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30" y="5156215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92590"/>
      </p:ext>
    </p:extLst>
  </p:cSld>
  <p:clrMapOvr>
    <a:masterClrMapping/>
  </p:clrMapOvr>
  <p:transition spd="slow" advClick="0" advTm="2000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8154BC5-A104-44B1-B4A8-01FB1428E658}"/>
              </a:ext>
            </a:extLst>
          </p:cNvPr>
          <p:cNvSpPr/>
          <p:nvPr/>
        </p:nvSpPr>
        <p:spPr>
          <a:xfrm>
            <a:off x="320757" y="1328943"/>
            <a:ext cx="4320466" cy="923330"/>
          </a:xfrm>
          <a:prstGeom prst="rect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Candara Light" panose="020E0502030303020204" pitchFamily="34" charset="0"/>
              </a:rPr>
              <a:t>Die </a:t>
            </a:r>
            <a:r>
              <a:rPr lang="de-DE" dirty="0" err="1">
                <a:latin typeface="Candara Light" panose="020E0502030303020204" pitchFamily="34" charset="0"/>
              </a:rPr>
              <a:t>wiederauferstehung</a:t>
            </a:r>
            <a:r>
              <a:rPr lang="de-DE" dirty="0">
                <a:latin typeface="Candara Light" panose="020E0502030303020204" pitchFamily="34" charset="0"/>
              </a:rPr>
              <a:t> Christi ist die </a:t>
            </a:r>
            <a:r>
              <a:rPr lang="de-DE" dirty="0" err="1">
                <a:latin typeface="Candara Light" panose="020E0502030303020204" pitchFamily="34" charset="0"/>
              </a:rPr>
              <a:t>Ziet</a:t>
            </a:r>
            <a:r>
              <a:rPr lang="de-DE" dirty="0">
                <a:latin typeface="Candara Light" panose="020E0502030303020204" pitchFamily="34" charset="0"/>
              </a:rPr>
              <a:t> der Hoffnung und Freude. Ein besinnliches und friedliches Osterfest. </a:t>
            </a:r>
            <a:endParaRPr lang="pl-PL" dirty="0">
              <a:latin typeface="Candara Light" panose="020E0502030303020204" pitchFamily="34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287479C-305B-42E3-9CC2-33F03FAB7892}"/>
              </a:ext>
            </a:extLst>
          </p:cNvPr>
          <p:cNvSpPr/>
          <p:nvPr/>
        </p:nvSpPr>
        <p:spPr>
          <a:xfrm>
            <a:off x="2524217" y="478045"/>
            <a:ext cx="6096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500" b="1" dirty="0">
                <a:latin typeface="Candara Light" panose="020E0502030303020204" pitchFamily="34" charset="0"/>
              </a:rPr>
              <a:t>Życzenia wielkanocne po niemiecku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DCC631E-9324-40C8-B118-5CE09171F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36" y="4840193"/>
            <a:ext cx="2700528" cy="1645920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62A6CD50-F7EA-4159-84AF-EB6496913373}"/>
              </a:ext>
            </a:extLst>
          </p:cNvPr>
          <p:cNvSpPr/>
          <p:nvPr/>
        </p:nvSpPr>
        <p:spPr>
          <a:xfrm>
            <a:off x="2195263" y="3773928"/>
            <a:ext cx="5341078" cy="369332"/>
          </a:xfrm>
          <a:prstGeom prst="rect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de-DE" i="0" dirty="0">
                <a:solidFill>
                  <a:srgbClr val="404040"/>
                </a:solidFill>
                <a:effectLst/>
                <a:latin typeface="Candara Light" panose="020E0502030303020204" pitchFamily="34" charset="0"/>
              </a:rPr>
              <a:t>Ein frohes Osterfest sowie viel Spaß beim Eiersuchen!</a:t>
            </a:r>
            <a:r>
              <a:rPr lang="de-DE" b="1" i="0" dirty="0">
                <a:solidFill>
                  <a:srgbClr val="404040"/>
                </a:solidFill>
                <a:effectLst/>
                <a:latin typeface="Ubuntu"/>
              </a:rPr>
              <a:t> </a:t>
            </a:r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8850697D-EFF2-4D2F-9D69-6B5930D52207}"/>
              </a:ext>
            </a:extLst>
          </p:cNvPr>
          <p:cNvSpPr/>
          <p:nvPr/>
        </p:nvSpPr>
        <p:spPr>
          <a:xfrm>
            <a:off x="5241180" y="1099949"/>
            <a:ext cx="6096000" cy="646331"/>
          </a:xfrm>
          <a:prstGeom prst="rect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de-DE" b="1" i="0" dirty="0">
                <a:solidFill>
                  <a:srgbClr val="404040"/>
                </a:solidFill>
                <a:effectLst/>
                <a:latin typeface="Candara Light" panose="020E0502030303020204" pitchFamily="34" charset="0"/>
              </a:rPr>
              <a:t>Frohe Ostern, viele bunte Eier und einen wunderschönen Osterschmaus mit Deiner Familie</a:t>
            </a:r>
            <a:endParaRPr lang="pl-PL" dirty="0">
              <a:latin typeface="Candara Light" panose="020E0502030303020204" pitchFamily="34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EFE558B6-6BD0-4098-924A-390285F3A3A4}"/>
              </a:ext>
            </a:extLst>
          </p:cNvPr>
          <p:cNvSpPr/>
          <p:nvPr/>
        </p:nvSpPr>
        <p:spPr>
          <a:xfrm>
            <a:off x="587604" y="2537462"/>
            <a:ext cx="6096000" cy="923330"/>
          </a:xfrm>
          <a:prstGeom prst="rect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de-DE" b="1" i="0" dirty="0">
                <a:solidFill>
                  <a:srgbClr val="404040"/>
                </a:solidFill>
                <a:effectLst/>
                <a:latin typeface="Candara Light" panose="020E0502030303020204" pitchFamily="34" charset="0"/>
              </a:rPr>
              <a:t>Ein frohes, geruhsames Osterfest, das hoffentlich blauen Himmel und warme Frühlingssonne bringen wird, wünschen Dir/Euch von ganzem Herzen </a:t>
            </a:r>
            <a:endParaRPr lang="pl-PL" b="1" dirty="0">
              <a:latin typeface="Candara Light" panose="020E0502030303020204" pitchFamily="34" charset="0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C6522E80-76BD-4758-8870-FB98F4D4BF73}"/>
              </a:ext>
            </a:extLst>
          </p:cNvPr>
          <p:cNvSpPr/>
          <p:nvPr/>
        </p:nvSpPr>
        <p:spPr>
          <a:xfrm>
            <a:off x="283193" y="4549867"/>
            <a:ext cx="3635604" cy="1200329"/>
          </a:xfrm>
          <a:prstGeom prst="rect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b="1" i="0" dirty="0">
                <a:solidFill>
                  <a:srgbClr val="404040"/>
                </a:solidFill>
                <a:effectLst/>
                <a:latin typeface="Candara Light" panose="020E0502030303020204" pitchFamily="34" charset="0"/>
              </a:rPr>
              <a:t>Wir wünschen ein schönes Osterfest. Möge es vor allem viel Freude, Entspannung und Zufriedenheit bringen!</a:t>
            </a:r>
            <a:endParaRPr lang="pl-PL" dirty="0">
              <a:latin typeface="Candara Light" panose="020E0502030303020204" pitchFamily="34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64468724-8460-464D-9AEC-B0BBA9D2F7ED}"/>
              </a:ext>
            </a:extLst>
          </p:cNvPr>
          <p:cNvSpPr/>
          <p:nvPr/>
        </p:nvSpPr>
        <p:spPr>
          <a:xfrm>
            <a:off x="6919307" y="2072297"/>
            <a:ext cx="4047630" cy="1200329"/>
          </a:xfrm>
          <a:prstGeom prst="rect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i="0" dirty="0">
                <a:solidFill>
                  <a:srgbClr val="404040"/>
                </a:solidFill>
                <a:effectLst/>
                <a:latin typeface="Candara Light" panose="020E0502030303020204" pitchFamily="34" charset="0"/>
              </a:rPr>
              <a:t>Bunte Eier, Frühlingslüfte,</a:t>
            </a:r>
            <a:br>
              <a:rPr lang="de-DE" dirty="0">
                <a:latin typeface="Candara Light" panose="020E0502030303020204" pitchFamily="34" charset="0"/>
              </a:rPr>
            </a:br>
            <a:r>
              <a:rPr lang="de-DE" i="0" dirty="0">
                <a:solidFill>
                  <a:srgbClr val="404040"/>
                </a:solidFill>
                <a:effectLst/>
                <a:latin typeface="Candara Light" panose="020E0502030303020204" pitchFamily="34" charset="0"/>
              </a:rPr>
              <a:t>Sonnenschein und Bratendüfte,</a:t>
            </a:r>
            <a:br>
              <a:rPr lang="de-DE" dirty="0">
                <a:latin typeface="Candara Light" panose="020E0502030303020204" pitchFamily="34" charset="0"/>
              </a:rPr>
            </a:br>
            <a:r>
              <a:rPr lang="de-DE" i="0" dirty="0">
                <a:solidFill>
                  <a:srgbClr val="404040"/>
                </a:solidFill>
                <a:effectLst/>
                <a:latin typeface="Candara Light" panose="020E0502030303020204" pitchFamily="34" charset="0"/>
              </a:rPr>
              <a:t>heiterer Sinn und Festtagsfrieden</a:t>
            </a:r>
            <a:br>
              <a:rPr lang="de-DE" dirty="0">
                <a:latin typeface="Candara Light" panose="020E0502030303020204" pitchFamily="34" charset="0"/>
              </a:rPr>
            </a:br>
            <a:r>
              <a:rPr lang="de-DE" i="0" dirty="0">
                <a:solidFill>
                  <a:srgbClr val="404040"/>
                </a:solidFill>
                <a:effectLst/>
                <a:latin typeface="Candara Light" panose="020E0502030303020204" pitchFamily="34" charset="0"/>
              </a:rPr>
              <a:t>sei zu Ostern euch beschieden.</a:t>
            </a:r>
            <a:endParaRPr lang="pl-PL" dirty="0">
              <a:latin typeface="Candara Light" panose="020E0502030303020204" pitchFamily="34" charset="0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3D4C4D0A-9D5B-4A6A-B3E0-E474834941FD}"/>
              </a:ext>
            </a:extLst>
          </p:cNvPr>
          <p:cNvSpPr/>
          <p:nvPr/>
        </p:nvSpPr>
        <p:spPr>
          <a:xfrm>
            <a:off x="7981361" y="3979138"/>
            <a:ext cx="3293097" cy="2585323"/>
          </a:xfrm>
          <a:prstGeom prst="rect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i="0" dirty="0">
                <a:solidFill>
                  <a:srgbClr val="404040"/>
                </a:solidFill>
                <a:effectLst/>
                <a:latin typeface="Candara Light" panose="020E0502030303020204" pitchFamily="34" charset="0"/>
              </a:rPr>
              <a:t>Küken, Blumen, Osterhasen,</a:t>
            </a:r>
            <a:br>
              <a:rPr lang="de-DE" dirty="0">
                <a:latin typeface="Candara Light" panose="020E0502030303020204" pitchFamily="34" charset="0"/>
              </a:rPr>
            </a:br>
            <a:r>
              <a:rPr lang="de-DE" i="0" dirty="0">
                <a:solidFill>
                  <a:srgbClr val="404040"/>
                </a:solidFill>
                <a:effectLst/>
                <a:latin typeface="Candara Light" panose="020E0502030303020204" pitchFamily="34" charset="0"/>
              </a:rPr>
              <a:t>ein formschönes Ei ausblasen,</a:t>
            </a:r>
            <a:br>
              <a:rPr lang="de-DE" dirty="0">
                <a:latin typeface="Candara Light" panose="020E0502030303020204" pitchFamily="34" charset="0"/>
              </a:rPr>
            </a:br>
            <a:r>
              <a:rPr lang="de-DE" i="0" dirty="0">
                <a:solidFill>
                  <a:srgbClr val="404040"/>
                </a:solidFill>
                <a:effectLst/>
                <a:latin typeface="Candara Light" panose="020E0502030303020204" pitchFamily="34" charset="0"/>
              </a:rPr>
              <a:t>Osterzopf und Osterlamm,</a:t>
            </a:r>
            <a:br>
              <a:rPr lang="de-DE" dirty="0">
                <a:latin typeface="Candara Light" panose="020E0502030303020204" pitchFamily="34" charset="0"/>
              </a:rPr>
            </a:br>
            <a:r>
              <a:rPr lang="de-DE" i="0" dirty="0">
                <a:solidFill>
                  <a:srgbClr val="404040"/>
                </a:solidFill>
                <a:effectLst/>
                <a:latin typeface="Candara Light" panose="020E0502030303020204" pitchFamily="34" charset="0"/>
              </a:rPr>
              <a:t>Christus, mit dem alles begann,</a:t>
            </a:r>
            <a:br>
              <a:rPr lang="de-DE" dirty="0">
                <a:latin typeface="Candara Light" panose="020E0502030303020204" pitchFamily="34" charset="0"/>
              </a:rPr>
            </a:br>
            <a:r>
              <a:rPr lang="de-DE" i="0" dirty="0">
                <a:solidFill>
                  <a:srgbClr val="404040"/>
                </a:solidFill>
                <a:effectLst/>
                <a:latin typeface="Candara Light" panose="020E0502030303020204" pitchFamily="34" charset="0"/>
              </a:rPr>
              <a:t>Feier im Familienkreise,</a:t>
            </a:r>
            <a:br>
              <a:rPr lang="de-DE" dirty="0">
                <a:latin typeface="Candara Light" panose="020E0502030303020204" pitchFamily="34" charset="0"/>
              </a:rPr>
            </a:br>
            <a:r>
              <a:rPr lang="de-DE" i="0" dirty="0">
                <a:solidFill>
                  <a:srgbClr val="404040"/>
                </a:solidFill>
                <a:effectLst/>
                <a:latin typeface="Candara Light" panose="020E0502030303020204" pitchFamily="34" charset="0"/>
              </a:rPr>
              <a:t>eine kleine Frühlingsreise:</a:t>
            </a:r>
            <a:br>
              <a:rPr lang="de-DE" dirty="0">
                <a:latin typeface="Candara Light" panose="020E0502030303020204" pitchFamily="34" charset="0"/>
              </a:rPr>
            </a:br>
            <a:r>
              <a:rPr lang="de-DE" i="0" dirty="0">
                <a:solidFill>
                  <a:srgbClr val="404040"/>
                </a:solidFill>
                <a:effectLst/>
                <a:latin typeface="Candara Light" panose="020E0502030303020204" pitchFamily="34" charset="0"/>
              </a:rPr>
              <a:t>Ja, das ist das Osterfest!</a:t>
            </a:r>
            <a:br>
              <a:rPr lang="de-DE" dirty="0">
                <a:latin typeface="Candara Light" panose="020E0502030303020204" pitchFamily="34" charset="0"/>
              </a:rPr>
            </a:br>
            <a:r>
              <a:rPr lang="de-DE" i="0" dirty="0">
                <a:solidFill>
                  <a:srgbClr val="404040"/>
                </a:solidFill>
                <a:effectLst/>
                <a:latin typeface="Candara Light" panose="020E0502030303020204" pitchFamily="34" charset="0"/>
              </a:rPr>
              <a:t>Wir wünschen Euch das Allerbest’!</a:t>
            </a:r>
            <a:endParaRPr lang="pl-PL" dirty="0">
              <a:latin typeface="Candara Light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524447"/>
      </p:ext>
    </p:extLst>
  </p:cSld>
  <p:clrMapOvr>
    <a:masterClrMapping/>
  </p:clrMapOvr>
  <p:transition spd="slow" advClick="0" advTm="2000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86E3E523-CD18-43EB-A618-FC69D07EDE50}"/>
              </a:ext>
            </a:extLst>
          </p:cNvPr>
          <p:cNvSpPr/>
          <p:nvPr/>
        </p:nvSpPr>
        <p:spPr>
          <a:xfrm>
            <a:off x="-703868" y="493319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dirty="0">
                <a:solidFill>
                  <a:srgbClr val="404040"/>
                </a:solidFill>
                <a:latin typeface="Ubuntu"/>
              </a:rPr>
              <a:t>Zuzanna Bereszyńska klasa 7a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6452004"/>
      </p:ext>
    </p:extLst>
  </p:cSld>
  <p:clrMapOvr>
    <a:masterClrMapping/>
  </p:clrMapOvr>
  <p:transition spd="slow" advClick="0" advTm="2000">
    <p:randomBar dir="vert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648</Words>
  <Application>Microsoft Office PowerPoint</Application>
  <PresentationFormat>Panoramiczny</PresentationFormat>
  <Paragraphs>19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Candara Light</vt:lpstr>
      <vt:lpstr>Forte</vt:lpstr>
      <vt:lpstr>Ubuntu</vt:lpstr>
      <vt:lpstr>Motyw pakietu Office</vt:lpstr>
      <vt:lpstr>Zwyczaje wielkanocne w Szwajcarii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Zwyczaje wielkanocne w Szwajcarii</dc:title>
  <dc:creator>Bereszyńska Karolina</dc:creator>
  <cp:lastModifiedBy>Bereszyńska Karolina  </cp:lastModifiedBy>
  <cp:revision>13</cp:revision>
  <dcterms:created xsi:type="dcterms:W3CDTF">2023-03-28T05:43:45Z</dcterms:created>
  <dcterms:modified xsi:type="dcterms:W3CDTF">2023-03-28T08:50:45Z</dcterms:modified>
</cp:coreProperties>
</file>