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6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1A9242-A980-4618-81AF-BE79C926CAA6}" type="datetimeFigureOut">
              <a:rPr lang="sk-SK" smtClean="0"/>
              <a:t>10. 11. 2013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53D39C-ADED-4BD9-B6C9-BE56EC58C749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lunecnisoustavka.blog.cz/en/11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tuhnutie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9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Tuhnutie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algn="just"/>
            <a:r>
              <a:rPr lang="sk-SK" dirty="0" smtClean="0"/>
              <a:t>Je dej opačný ako topenie. To znamená, že látku ochladzujeme, resp. látka odovzdáva energiu okoliu, častice sa spomaľujú a ukladajú sa k sebe.</a:t>
            </a:r>
          </a:p>
          <a:p>
            <a:pPr algn="just"/>
            <a:r>
              <a:rPr lang="sk-SK" dirty="0" smtClean="0"/>
              <a:t>Pri </a:t>
            </a:r>
            <a:r>
              <a:rPr lang="sk-SK" dirty="0" smtClean="0">
                <a:solidFill>
                  <a:srgbClr val="FFC000"/>
                </a:solidFill>
              </a:rPr>
              <a:t>kryštalických</a:t>
            </a:r>
            <a:r>
              <a:rPr lang="sk-SK" dirty="0" smtClean="0"/>
              <a:t> látkach sa to začne diať pri </a:t>
            </a:r>
            <a:r>
              <a:rPr lang="sk-SK" dirty="0" smtClean="0">
                <a:solidFill>
                  <a:srgbClr val="FFC000"/>
                </a:solidFill>
              </a:rPr>
              <a:t>teplote topenia </a:t>
            </a:r>
            <a:r>
              <a:rPr lang="sk-SK" dirty="0" smtClean="0"/>
              <a:t>resp. </a:t>
            </a:r>
            <a:r>
              <a:rPr lang="sk-SK" dirty="0" smtClean="0">
                <a:solidFill>
                  <a:srgbClr val="FFC000"/>
                </a:solidFill>
              </a:rPr>
              <a:t>tuhnutia. </a:t>
            </a:r>
            <a:r>
              <a:rPr lang="sk-SK" dirty="0" smtClean="0"/>
              <a:t>Teplota telesa sa nemení až kým nestuhne a potom teplota ďalej klesá.</a:t>
            </a:r>
          </a:p>
          <a:p>
            <a:pPr algn="just"/>
            <a:r>
              <a:rPr lang="sk-SK" dirty="0" smtClean="0"/>
              <a:t>Pri</a:t>
            </a:r>
            <a:r>
              <a:rPr lang="sk-SK" dirty="0" smtClean="0">
                <a:solidFill>
                  <a:srgbClr val="FFC000"/>
                </a:solidFill>
              </a:rPr>
              <a:t> amorfných </a:t>
            </a:r>
            <a:r>
              <a:rPr lang="sk-SK" dirty="0" smtClean="0"/>
              <a:t>látkach tuhnutie prebieha znova v určitom teplotnom intervale.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0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k-SK" dirty="0" smtClean="0"/>
              <a:t>Anomália vody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6768752" cy="5112608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Čo sa deje s objemom kvapaliny pri ochladzovaní?</a:t>
            </a:r>
          </a:p>
          <a:p>
            <a:pPr algn="just"/>
            <a:r>
              <a:rPr lang="sk-SK" sz="2400" dirty="0" smtClean="0"/>
              <a:t>Čo sa bude robiť s objemom vody ak budeme vodu ochladzovať?</a:t>
            </a:r>
          </a:p>
          <a:p>
            <a:pPr algn="just"/>
            <a:r>
              <a:rPr lang="sk-SK" sz="2400" dirty="0" smtClean="0"/>
              <a:t>Aj voda svoj objem pri ochladzovaní zmenšuje, ale len do teploty 4°C. Potom jej objem začne rásť. To znamená, že v bode kedy má </a:t>
            </a:r>
            <a:r>
              <a:rPr lang="sk-SK" sz="2400" dirty="0" smtClean="0">
                <a:solidFill>
                  <a:srgbClr val="FFC000"/>
                </a:solidFill>
              </a:rPr>
              <a:t>najmenší</a:t>
            </a:r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FFC000"/>
                </a:solidFill>
              </a:rPr>
              <a:t>objem</a:t>
            </a:r>
            <a:r>
              <a:rPr lang="sk-SK" sz="2400" dirty="0" smtClean="0"/>
              <a:t> má </a:t>
            </a:r>
            <a:r>
              <a:rPr lang="sk-SK" sz="2400" dirty="0" smtClean="0">
                <a:solidFill>
                  <a:srgbClr val="FFC000"/>
                </a:solidFill>
              </a:rPr>
              <a:t>najväčšiu hustotu</a:t>
            </a:r>
            <a:r>
              <a:rPr lang="sk-SK" sz="2400" dirty="0" smtClean="0"/>
              <a:t>. </a:t>
            </a:r>
          </a:p>
          <a:p>
            <a:pPr algn="just"/>
            <a:r>
              <a:rPr lang="sk-SK" sz="2400" dirty="0" smtClean="0"/>
              <a:t>Prečo? Je to dôsledok vzdialeností častíc. Častice ľadu sú ďalej od seba ako častice vody.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5261"/>
            <a:ext cx="18097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6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43356" y="476672"/>
            <a:ext cx="76290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/>
              <a:t>Tento jav dovoľuje prežiť vodným živočíchom počas zimy</a:t>
            </a:r>
            <a:r>
              <a:rPr lang="sk-SK" sz="2400" dirty="0" smtClean="0"/>
              <a:t>.</a:t>
            </a:r>
          </a:p>
          <a:p>
            <a:pPr algn="just"/>
            <a:r>
              <a:rPr lang="sk-SK" sz="2400" dirty="0" smtClean="0"/>
              <a:t>Nakoľko voda pri 4°C je najhustejšia, je pri dne a tam  nikdy nezamŕza, teda živočíchy môžu prežiť.</a:t>
            </a:r>
            <a:endParaRPr lang="sk-SK" sz="2400" dirty="0"/>
          </a:p>
          <a:p>
            <a:endParaRPr lang="sk-SK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3542083" cy="296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anomálie vod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2981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4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Zdroje: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slunecnisoustavka.blog.cz/en/1105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5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sk-SK" sz="2400" dirty="0" smtClean="0">
                <a:solidFill>
                  <a:schemeClr val="tx1">
                    <a:lumMod val="95000"/>
                  </a:schemeClr>
                </a:solidFill>
                <a:effectLst/>
                <a:latin typeface="+mn-lt"/>
              </a:rPr>
              <a:t>Pomocou tohto diagramu rozhodni: v akom skupenstve sú pri teplote 1000°C a pri normálnom tlaku tieto látky: chróm, kremík, kuchynská soľ, meď, striebro, železo. Svoju odpoveď zdôvodni.</a:t>
            </a:r>
            <a:endParaRPr lang="sk-SK" sz="2400" dirty="0">
              <a:solidFill>
                <a:schemeClr val="tx1">
                  <a:lumMod val="95000"/>
                </a:schemeClr>
              </a:solidFill>
              <a:effectLst/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4190476" cy="28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3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5904696"/>
          </a:xfrm>
        </p:spPr>
        <p:txBody>
          <a:bodyPr/>
          <a:lstStyle/>
          <a:p>
            <a:pPr marL="651510" indent="-514350" algn="just">
              <a:buFont typeface="+mj-lt"/>
              <a:buAutoNum type="arabicPeriod" startAt="2"/>
            </a:pPr>
            <a:r>
              <a:rPr lang="sk-SK" dirty="0" smtClean="0"/>
              <a:t>Vyhľadaj v tabuľkách teplotu topenia týchto kovov: hliník, nikel, olovo, ortuť, volfrám, zinok a zlato. Usporiadaj tieto kovy podľa veľkosti ich topenia a zapíš. </a:t>
            </a:r>
          </a:p>
          <a:p>
            <a:pPr marL="137160" indent="0" algn="just">
              <a:buNone/>
            </a:pPr>
            <a:r>
              <a:rPr lang="sk-SK" dirty="0" smtClean="0"/>
              <a:t>      Vieš aké sú ich teploty tuhnutia týchto kovov?</a:t>
            </a:r>
          </a:p>
          <a:p>
            <a:pPr marL="651510" indent="-514350" algn="just">
              <a:buFont typeface="+mj-lt"/>
              <a:buAutoNum type="arabicPeriod" startAt="3"/>
            </a:pPr>
            <a:r>
              <a:rPr lang="sk-SK" dirty="0" smtClean="0"/>
              <a:t>Možno roztaviť kúsok cínu v hliníkovej nádobe? Odpoveď zdôvodni.</a:t>
            </a:r>
          </a:p>
          <a:p>
            <a:pPr marL="651510" indent="-514350" algn="just">
              <a:buFont typeface="+mj-lt"/>
              <a:buAutoNum type="arabicPeriod" startAt="3"/>
            </a:pPr>
            <a:r>
              <a:rPr lang="sk-SK" dirty="0" smtClean="0"/>
              <a:t>Uváž, prečo ľudia dokázali tepelne spracovať bronz skôr než železo. Teplota topenia bronzu je 800°C.</a:t>
            </a:r>
          </a:p>
          <a:p>
            <a:pPr marL="651510" indent="-514350">
              <a:buFont typeface="+mj-lt"/>
              <a:buAutoNum type="arabicPeriod" startAt="3"/>
            </a:pP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53136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8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Vysvetli tento graf – čo znázorňuje, čo z neho môžeme vyčítať?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665" y="2930245"/>
            <a:ext cx="1810669" cy="204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113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297</Words>
  <Application>Microsoft Office PowerPoint</Application>
  <PresentationFormat>Prezentácia na obrazovke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Špička</vt:lpstr>
      <vt:lpstr> tuhnutie</vt:lpstr>
      <vt:lpstr>Tuhnutie </vt:lpstr>
      <vt:lpstr>Anomália vody</vt:lpstr>
      <vt:lpstr>Prezentácia programu PowerPoint</vt:lpstr>
      <vt:lpstr>Zdroje: </vt:lpstr>
      <vt:lpstr>Pomocou tohto diagramu rozhodni: v akom skupenstve sú pri teplote 1000°C a pri normálnom tlaku tieto látky: chróm, kremík, kuchynská soľ, meď, striebro, železo. Svoju odpoveď zdôvodni.</vt:lpstr>
      <vt:lpstr>Prezentácia programu PowerPoint</vt:lpstr>
      <vt:lpstr>Vysvetli tento graf – čo znázorňuje, čo z neho môžeme vyčítať?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Topenie</dc:title>
  <dc:creator>Ucitel</dc:creator>
  <cp:lastModifiedBy>Ucitel</cp:lastModifiedBy>
  <cp:revision>19</cp:revision>
  <dcterms:created xsi:type="dcterms:W3CDTF">2012-11-05T21:11:52Z</dcterms:created>
  <dcterms:modified xsi:type="dcterms:W3CDTF">2013-11-10T16:03:14Z</dcterms:modified>
</cp:coreProperties>
</file>