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64564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18.png"/><Relationship Id="rId6" Type="http://schemas.openxmlformats.org/officeDocument/2006/relationships/image" Target="../media/image11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A68A2-CC7C-4D28-AA0D-708EF20A277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AF4B210-7F1E-4212-A67C-79EF12746458}">
      <dgm:prSet/>
      <dgm:spPr/>
      <dgm:t>
        <a:bodyPr/>
        <a:lstStyle/>
        <a:p>
          <a:r>
            <a:rPr lang="pl-PL"/>
            <a:t>POTWIERDZENIE ZAKAŻENIA SARS-COV-2 </a:t>
          </a:r>
          <a:br>
            <a:rPr lang="pl-PL"/>
          </a:br>
          <a:r>
            <a:rPr lang="pl-PL"/>
            <a:t>NA TERENIE PLACÓWKI</a:t>
          </a:r>
          <a:endParaRPr lang="en-US"/>
        </a:p>
      </dgm:t>
    </dgm:pt>
    <dgm:pt modelId="{F717182C-B817-48A5-BB1A-824EC1184230}" type="parTrans" cxnId="{F2B0C5BC-307A-4221-B1F9-B737FCA5B80C}">
      <dgm:prSet/>
      <dgm:spPr/>
      <dgm:t>
        <a:bodyPr/>
        <a:lstStyle/>
        <a:p>
          <a:endParaRPr lang="en-US"/>
        </a:p>
      </dgm:t>
    </dgm:pt>
    <dgm:pt modelId="{15A49BB5-1F37-45BB-908B-83A3D4ED70AC}" type="sibTrans" cxnId="{F2B0C5BC-307A-4221-B1F9-B737FCA5B80C}">
      <dgm:prSet/>
      <dgm:spPr/>
      <dgm:t>
        <a:bodyPr/>
        <a:lstStyle/>
        <a:p>
          <a:endParaRPr lang="en-US"/>
        </a:p>
      </dgm:t>
    </dgm:pt>
    <dgm:pt modelId="{F7C8E169-E30E-407C-8635-85BC06146E14}">
      <dgm:prSet/>
      <dgm:spPr/>
      <dgm:t>
        <a:bodyPr/>
        <a:lstStyle/>
        <a:p>
          <a:r>
            <a:rPr lang="pl-PL"/>
            <a:t>1.Dyrektor informuje Państwowego Powiatowego Inspektora Sanitarnego o zaistniałej sytuacji i w porozumieniu z organem prowadzącym, po uzyskaniu pozytywnej opinii sanepidu, podejmuje stosowną decyzję o zamknięciu placówki/ zmianie modelu kształcenia lub innych środkach prewencyjnych. </a:t>
          </a:r>
          <a:endParaRPr lang="en-US"/>
        </a:p>
      </dgm:t>
    </dgm:pt>
    <dgm:pt modelId="{6EC57B11-335E-4FBA-971E-438928DA7304}" type="parTrans" cxnId="{F09A1387-9B5D-4503-A063-85BE99EA5EA1}">
      <dgm:prSet/>
      <dgm:spPr/>
      <dgm:t>
        <a:bodyPr/>
        <a:lstStyle/>
        <a:p>
          <a:endParaRPr lang="en-US"/>
        </a:p>
      </dgm:t>
    </dgm:pt>
    <dgm:pt modelId="{A7113B99-822C-4325-9B28-0DEABEDCC170}" type="sibTrans" cxnId="{F09A1387-9B5D-4503-A063-85BE99EA5EA1}">
      <dgm:prSet/>
      <dgm:spPr/>
      <dgm:t>
        <a:bodyPr/>
        <a:lstStyle/>
        <a:p>
          <a:endParaRPr lang="en-US"/>
        </a:p>
      </dgm:t>
    </dgm:pt>
    <dgm:pt modelId="{69A40256-8B18-4002-B36F-7E2DBD3E4FD0}">
      <dgm:prSet/>
      <dgm:spPr/>
      <dgm:t>
        <a:bodyPr/>
        <a:lstStyle/>
        <a:p>
          <a:r>
            <a:rPr lang="pl-PL"/>
            <a:t>2.Dyrektor szkoły/placówki o potwierdzeniu zakażenia u pracownika/ucznia informuje organ prowadzący (Dyrektora Wydziału Edukacji w przypadku placówek prowadzonych MŁ) i kuratora oświaty zgodnie ze schematem procesu komunikowania się w sytuacjach kryzysowych.</a:t>
          </a:r>
          <a:endParaRPr lang="en-US"/>
        </a:p>
      </dgm:t>
    </dgm:pt>
    <dgm:pt modelId="{2EB238BA-F40E-4AD0-86D9-E75049D31276}" type="parTrans" cxnId="{BA11F293-BA1D-49E3-B7D0-5417867A61D2}">
      <dgm:prSet/>
      <dgm:spPr/>
      <dgm:t>
        <a:bodyPr/>
        <a:lstStyle/>
        <a:p>
          <a:endParaRPr lang="en-US"/>
        </a:p>
      </dgm:t>
    </dgm:pt>
    <dgm:pt modelId="{FDBCDA05-C476-4534-B0DC-5BCFA1C248B2}" type="sibTrans" cxnId="{BA11F293-BA1D-49E3-B7D0-5417867A61D2}">
      <dgm:prSet/>
      <dgm:spPr/>
      <dgm:t>
        <a:bodyPr/>
        <a:lstStyle/>
        <a:p>
          <a:endParaRPr lang="en-US"/>
        </a:p>
      </dgm:t>
    </dgm:pt>
    <dgm:pt modelId="{13E4BB92-C837-4163-BB6F-D455DB8333C1}">
      <dgm:prSet/>
      <dgm:spPr/>
      <dgm:t>
        <a:bodyPr/>
        <a:lstStyle/>
        <a:p>
          <a:r>
            <a:rPr lang="pl-PL"/>
            <a:t>W przypadku potwierdzenia zakażenia SARS-CoV-2 dyrektor szkoły/placówki zobowiązany jest do stosowania się do zaleceń Państwowego Powiatowego Inspektora Sanitarnego przy ustalaniu, czy należy wdrożyć dodatkowe procedury biorąc pod uwagę zaistniały przypadek. </a:t>
          </a:r>
          <a:endParaRPr lang="en-US"/>
        </a:p>
      </dgm:t>
    </dgm:pt>
    <dgm:pt modelId="{6A6ECA07-8744-48C1-A2F4-90865DD375E7}" type="parTrans" cxnId="{889165F1-DD06-4BC4-A83B-CEE0A7A304ED}">
      <dgm:prSet/>
      <dgm:spPr/>
      <dgm:t>
        <a:bodyPr/>
        <a:lstStyle/>
        <a:p>
          <a:endParaRPr lang="en-US"/>
        </a:p>
      </dgm:t>
    </dgm:pt>
    <dgm:pt modelId="{3559227C-F449-44CF-930A-3376197491EE}" type="sibTrans" cxnId="{889165F1-DD06-4BC4-A83B-CEE0A7A304ED}">
      <dgm:prSet/>
      <dgm:spPr/>
      <dgm:t>
        <a:bodyPr/>
        <a:lstStyle/>
        <a:p>
          <a:endParaRPr lang="en-US"/>
        </a:p>
      </dgm:t>
    </dgm:pt>
    <dgm:pt modelId="{D480B503-7D4D-4053-A109-696D2D6AE75D}">
      <dgm:prSet/>
      <dgm:spPr/>
      <dgm:t>
        <a:bodyPr/>
        <a:lstStyle/>
        <a:p>
          <a:r>
            <a:rPr lang="pl-PL"/>
            <a:t>4.Jeśli zalecenia sanepidu przekazane są za pomocą środków komunikacji elektronicznej lub za pomocą innych środków łączności należy sporządzić notatkę lub protokół. </a:t>
          </a:r>
          <a:endParaRPr lang="en-US"/>
        </a:p>
      </dgm:t>
    </dgm:pt>
    <dgm:pt modelId="{BA24E46C-7851-48D2-8428-A2E11CAE6675}" type="parTrans" cxnId="{2DD7B08E-2B9A-4E19-A13D-1EF7CE618FD8}">
      <dgm:prSet/>
      <dgm:spPr/>
      <dgm:t>
        <a:bodyPr/>
        <a:lstStyle/>
        <a:p>
          <a:endParaRPr lang="en-US"/>
        </a:p>
      </dgm:t>
    </dgm:pt>
    <dgm:pt modelId="{4F5ABDB9-1F92-4183-BFC0-F035157DA0F8}" type="sibTrans" cxnId="{2DD7B08E-2B9A-4E19-A13D-1EF7CE618FD8}">
      <dgm:prSet/>
      <dgm:spPr/>
      <dgm:t>
        <a:bodyPr/>
        <a:lstStyle/>
        <a:p>
          <a:endParaRPr lang="en-US"/>
        </a:p>
      </dgm:t>
    </dgm:pt>
    <dgm:pt modelId="{FC6ECC21-1F14-478F-9A41-7E8386FE62E6}">
      <dgm:prSet/>
      <dgm:spPr/>
      <dgm:t>
        <a:bodyPr/>
        <a:lstStyle/>
        <a:p>
          <a:r>
            <a:rPr lang="pl-PL"/>
            <a:t>5.Rekomenduje się ustalenie listy osób przebywających w tym samym czasie w części pomieszczenia lub jego całości, w którym przebywała osoba.</a:t>
          </a:r>
          <a:endParaRPr lang="en-US"/>
        </a:p>
      </dgm:t>
    </dgm:pt>
    <dgm:pt modelId="{8A9D5203-384C-44B2-A3B1-18119175DA21}" type="parTrans" cxnId="{E2524DEC-E217-4D36-A9C7-41B540CBB047}">
      <dgm:prSet/>
      <dgm:spPr/>
      <dgm:t>
        <a:bodyPr/>
        <a:lstStyle/>
        <a:p>
          <a:endParaRPr lang="en-US"/>
        </a:p>
      </dgm:t>
    </dgm:pt>
    <dgm:pt modelId="{91E5493C-A5BD-4F2E-B243-B1C0C8EAC097}" type="sibTrans" cxnId="{E2524DEC-E217-4D36-A9C7-41B540CBB047}">
      <dgm:prSet/>
      <dgm:spPr/>
      <dgm:t>
        <a:bodyPr/>
        <a:lstStyle/>
        <a:p>
          <a:endParaRPr lang="en-US"/>
        </a:p>
      </dgm:t>
    </dgm:pt>
    <dgm:pt modelId="{94E4484F-B1B0-4375-B96A-31D93ABBD22A}" type="pres">
      <dgm:prSet presAssocID="{B55A68A2-CC7C-4D28-AA0D-708EF20A2777}" presName="root" presStyleCnt="0">
        <dgm:presLayoutVars>
          <dgm:dir/>
          <dgm:resizeHandles val="exact"/>
        </dgm:presLayoutVars>
      </dgm:prSet>
      <dgm:spPr/>
    </dgm:pt>
    <dgm:pt modelId="{76C46D37-2480-4D5E-949D-DAAAEECA08FD}" type="pres">
      <dgm:prSet presAssocID="{7AF4B210-7F1E-4212-A67C-79EF12746458}" presName="compNode" presStyleCnt="0"/>
      <dgm:spPr/>
    </dgm:pt>
    <dgm:pt modelId="{56EDDDD4-DC18-4AEF-B38F-4DE59B41DB26}" type="pres">
      <dgm:prSet presAssocID="{7AF4B210-7F1E-4212-A67C-79EF1274645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FA305D10-F641-4F65-A6CF-13F948C81861}" type="pres">
      <dgm:prSet presAssocID="{7AF4B210-7F1E-4212-A67C-79EF12746458}" presName="spaceRect" presStyleCnt="0"/>
      <dgm:spPr/>
    </dgm:pt>
    <dgm:pt modelId="{093CBB53-7CF2-4C19-8B3B-E85F319CC6BF}" type="pres">
      <dgm:prSet presAssocID="{7AF4B210-7F1E-4212-A67C-79EF12746458}" presName="textRect" presStyleLbl="revTx" presStyleIdx="0" presStyleCnt="6">
        <dgm:presLayoutVars>
          <dgm:chMax val="1"/>
          <dgm:chPref val="1"/>
        </dgm:presLayoutVars>
      </dgm:prSet>
      <dgm:spPr/>
    </dgm:pt>
    <dgm:pt modelId="{B19EA600-C050-43E3-B257-16290E8321FB}" type="pres">
      <dgm:prSet presAssocID="{15A49BB5-1F37-45BB-908B-83A3D4ED70AC}" presName="sibTrans" presStyleCnt="0"/>
      <dgm:spPr/>
    </dgm:pt>
    <dgm:pt modelId="{0B0847E1-4C91-4274-9647-61236805733A}" type="pres">
      <dgm:prSet presAssocID="{F7C8E169-E30E-407C-8635-85BC06146E14}" presName="compNode" presStyleCnt="0"/>
      <dgm:spPr/>
    </dgm:pt>
    <dgm:pt modelId="{68407363-8B51-44D0-A0A9-1C1CE90B5D57}" type="pres">
      <dgm:prSet presAssocID="{F7C8E169-E30E-407C-8635-85BC06146E1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pitan"/>
        </a:ext>
      </dgm:extLst>
    </dgm:pt>
    <dgm:pt modelId="{632AF477-ADF8-4F97-B53B-634033228097}" type="pres">
      <dgm:prSet presAssocID="{F7C8E169-E30E-407C-8635-85BC06146E14}" presName="spaceRect" presStyleCnt="0"/>
      <dgm:spPr/>
    </dgm:pt>
    <dgm:pt modelId="{7F1859F8-210B-48DA-B54C-3D0AA9507C1F}" type="pres">
      <dgm:prSet presAssocID="{F7C8E169-E30E-407C-8635-85BC06146E14}" presName="textRect" presStyleLbl="revTx" presStyleIdx="1" presStyleCnt="6">
        <dgm:presLayoutVars>
          <dgm:chMax val="1"/>
          <dgm:chPref val="1"/>
        </dgm:presLayoutVars>
      </dgm:prSet>
      <dgm:spPr/>
    </dgm:pt>
    <dgm:pt modelId="{C2C0BCD9-46D9-42B9-B97E-9CC9A4C4AC11}" type="pres">
      <dgm:prSet presAssocID="{A7113B99-822C-4325-9B28-0DEABEDCC170}" presName="sibTrans" presStyleCnt="0"/>
      <dgm:spPr/>
    </dgm:pt>
    <dgm:pt modelId="{3493AD53-FD9C-48B3-9488-2BB5573B6D1E}" type="pres">
      <dgm:prSet presAssocID="{69A40256-8B18-4002-B36F-7E2DBD3E4FD0}" presName="compNode" presStyleCnt="0"/>
      <dgm:spPr/>
    </dgm:pt>
    <dgm:pt modelId="{069BEF2E-C9DB-4D93-BA70-CD984D4226FE}" type="pres">
      <dgm:prSet presAssocID="{69A40256-8B18-4002-B36F-7E2DBD3E4FD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zkoła"/>
        </a:ext>
      </dgm:extLst>
    </dgm:pt>
    <dgm:pt modelId="{C7C4DEF9-54BA-45DE-B0CA-C01EA3C2CF55}" type="pres">
      <dgm:prSet presAssocID="{69A40256-8B18-4002-B36F-7E2DBD3E4FD0}" presName="spaceRect" presStyleCnt="0"/>
      <dgm:spPr/>
    </dgm:pt>
    <dgm:pt modelId="{A38EAD84-9C42-465B-BA78-7F8B2E06B6E6}" type="pres">
      <dgm:prSet presAssocID="{69A40256-8B18-4002-B36F-7E2DBD3E4FD0}" presName="textRect" presStyleLbl="revTx" presStyleIdx="2" presStyleCnt="6">
        <dgm:presLayoutVars>
          <dgm:chMax val="1"/>
          <dgm:chPref val="1"/>
        </dgm:presLayoutVars>
      </dgm:prSet>
      <dgm:spPr/>
    </dgm:pt>
    <dgm:pt modelId="{07DADD9C-903D-4521-ACB3-C38057A5A317}" type="pres">
      <dgm:prSet presAssocID="{FDBCDA05-C476-4534-B0DC-5BCFA1C248B2}" presName="sibTrans" presStyleCnt="0"/>
      <dgm:spPr/>
    </dgm:pt>
    <dgm:pt modelId="{A401B5E7-4A86-4529-864F-57E763CEBA06}" type="pres">
      <dgm:prSet presAssocID="{13E4BB92-C837-4163-BB6F-D455DB8333C1}" presName="compNode" presStyleCnt="0"/>
      <dgm:spPr/>
    </dgm:pt>
    <dgm:pt modelId="{3768888F-3D58-4957-A61E-BEDA893792D3}" type="pres">
      <dgm:prSet presAssocID="{13E4BB92-C837-4163-BB6F-D455DB8333C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rki"/>
        </a:ext>
      </dgm:extLst>
    </dgm:pt>
    <dgm:pt modelId="{D14B0A97-1E78-437D-B166-95C92591E6CF}" type="pres">
      <dgm:prSet presAssocID="{13E4BB92-C837-4163-BB6F-D455DB8333C1}" presName="spaceRect" presStyleCnt="0"/>
      <dgm:spPr/>
    </dgm:pt>
    <dgm:pt modelId="{BEE5D30B-4395-4594-847E-A6752084AAB4}" type="pres">
      <dgm:prSet presAssocID="{13E4BB92-C837-4163-BB6F-D455DB8333C1}" presName="textRect" presStyleLbl="revTx" presStyleIdx="3" presStyleCnt="6">
        <dgm:presLayoutVars>
          <dgm:chMax val="1"/>
          <dgm:chPref val="1"/>
        </dgm:presLayoutVars>
      </dgm:prSet>
      <dgm:spPr/>
    </dgm:pt>
    <dgm:pt modelId="{4929A813-57E4-4079-8E23-CA6864C3DEAE}" type="pres">
      <dgm:prSet presAssocID="{3559227C-F449-44CF-930A-3376197491EE}" presName="sibTrans" presStyleCnt="0"/>
      <dgm:spPr/>
    </dgm:pt>
    <dgm:pt modelId="{3B2D2026-3542-471D-AFAE-8677E653311B}" type="pres">
      <dgm:prSet presAssocID="{D480B503-7D4D-4053-A109-696D2D6AE75D}" presName="compNode" presStyleCnt="0"/>
      <dgm:spPr/>
    </dgm:pt>
    <dgm:pt modelId="{22364D30-0E85-472F-AA97-0BFFA06596C6}" type="pres">
      <dgm:prSet presAssocID="{D480B503-7D4D-4053-A109-696D2D6AE75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zat"/>
        </a:ext>
      </dgm:extLst>
    </dgm:pt>
    <dgm:pt modelId="{9E27B45F-5FE3-4082-ACAA-C10AAB1AB764}" type="pres">
      <dgm:prSet presAssocID="{D480B503-7D4D-4053-A109-696D2D6AE75D}" presName="spaceRect" presStyleCnt="0"/>
      <dgm:spPr/>
    </dgm:pt>
    <dgm:pt modelId="{F6C0CC84-0979-4992-B2E5-E010AD64BCF8}" type="pres">
      <dgm:prSet presAssocID="{D480B503-7D4D-4053-A109-696D2D6AE75D}" presName="textRect" presStyleLbl="revTx" presStyleIdx="4" presStyleCnt="6">
        <dgm:presLayoutVars>
          <dgm:chMax val="1"/>
          <dgm:chPref val="1"/>
        </dgm:presLayoutVars>
      </dgm:prSet>
      <dgm:spPr/>
    </dgm:pt>
    <dgm:pt modelId="{D38579A4-FABA-4072-8919-2B8F33168E02}" type="pres">
      <dgm:prSet presAssocID="{4F5ABDB9-1F92-4183-BFC0-F035157DA0F8}" presName="sibTrans" presStyleCnt="0"/>
      <dgm:spPr/>
    </dgm:pt>
    <dgm:pt modelId="{1C7A3ADB-3225-430C-9DFB-EFC4DE3F8AD9}" type="pres">
      <dgm:prSet presAssocID="{FC6ECC21-1F14-478F-9A41-7E8386FE62E6}" presName="compNode" presStyleCnt="0"/>
      <dgm:spPr/>
    </dgm:pt>
    <dgm:pt modelId="{DA6E2E5B-9BBD-4ECA-84DD-6AF283E93BDC}" type="pres">
      <dgm:prSet presAssocID="{FC6ECC21-1F14-478F-9A41-7E8386FE62E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nacznik wyboru"/>
        </a:ext>
      </dgm:extLst>
    </dgm:pt>
    <dgm:pt modelId="{A8296473-F1D7-445F-AF83-02C971468D0D}" type="pres">
      <dgm:prSet presAssocID="{FC6ECC21-1F14-478F-9A41-7E8386FE62E6}" presName="spaceRect" presStyleCnt="0"/>
      <dgm:spPr/>
    </dgm:pt>
    <dgm:pt modelId="{A40481E2-E20D-4804-9193-CD2D15379390}" type="pres">
      <dgm:prSet presAssocID="{FC6ECC21-1F14-478F-9A41-7E8386FE62E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04C8010E-7AF4-40C5-A719-3AC72CBC1377}" type="presOf" srcId="{13E4BB92-C837-4163-BB6F-D455DB8333C1}" destId="{BEE5D30B-4395-4594-847E-A6752084AAB4}" srcOrd="0" destOrd="0" presId="urn:microsoft.com/office/officeart/2018/2/layout/IconLabelList"/>
    <dgm:cxn modelId="{B84E7216-1C01-413E-8B58-5755FC70E3A4}" type="presOf" srcId="{B55A68A2-CC7C-4D28-AA0D-708EF20A2777}" destId="{94E4484F-B1B0-4375-B96A-31D93ABBD22A}" srcOrd="0" destOrd="0" presId="urn:microsoft.com/office/officeart/2018/2/layout/IconLabelList"/>
    <dgm:cxn modelId="{BE83A920-37F2-44E3-97A8-DF6FAE50ECF6}" type="presOf" srcId="{7AF4B210-7F1E-4212-A67C-79EF12746458}" destId="{093CBB53-7CF2-4C19-8B3B-E85F319CC6BF}" srcOrd="0" destOrd="0" presId="urn:microsoft.com/office/officeart/2018/2/layout/IconLabelList"/>
    <dgm:cxn modelId="{489FF735-BBE4-4384-A226-2F39C7C996A5}" type="presOf" srcId="{D480B503-7D4D-4053-A109-696D2D6AE75D}" destId="{F6C0CC84-0979-4992-B2E5-E010AD64BCF8}" srcOrd="0" destOrd="0" presId="urn:microsoft.com/office/officeart/2018/2/layout/IconLabelList"/>
    <dgm:cxn modelId="{F09A1387-9B5D-4503-A063-85BE99EA5EA1}" srcId="{B55A68A2-CC7C-4D28-AA0D-708EF20A2777}" destId="{F7C8E169-E30E-407C-8635-85BC06146E14}" srcOrd="1" destOrd="0" parTransId="{6EC57B11-335E-4FBA-971E-438928DA7304}" sibTransId="{A7113B99-822C-4325-9B28-0DEABEDCC170}"/>
    <dgm:cxn modelId="{389C918E-BA93-4565-ABD5-2C1E67B7FF8D}" type="presOf" srcId="{FC6ECC21-1F14-478F-9A41-7E8386FE62E6}" destId="{A40481E2-E20D-4804-9193-CD2D15379390}" srcOrd="0" destOrd="0" presId="urn:microsoft.com/office/officeart/2018/2/layout/IconLabelList"/>
    <dgm:cxn modelId="{2DD7B08E-2B9A-4E19-A13D-1EF7CE618FD8}" srcId="{B55A68A2-CC7C-4D28-AA0D-708EF20A2777}" destId="{D480B503-7D4D-4053-A109-696D2D6AE75D}" srcOrd="4" destOrd="0" parTransId="{BA24E46C-7851-48D2-8428-A2E11CAE6675}" sibTransId="{4F5ABDB9-1F92-4183-BFC0-F035157DA0F8}"/>
    <dgm:cxn modelId="{BA11F293-BA1D-49E3-B7D0-5417867A61D2}" srcId="{B55A68A2-CC7C-4D28-AA0D-708EF20A2777}" destId="{69A40256-8B18-4002-B36F-7E2DBD3E4FD0}" srcOrd="2" destOrd="0" parTransId="{2EB238BA-F40E-4AD0-86D9-E75049D31276}" sibTransId="{FDBCDA05-C476-4534-B0DC-5BCFA1C248B2}"/>
    <dgm:cxn modelId="{7EF30EA1-C4A2-412D-832E-24EB604C7FE4}" type="presOf" srcId="{F7C8E169-E30E-407C-8635-85BC06146E14}" destId="{7F1859F8-210B-48DA-B54C-3D0AA9507C1F}" srcOrd="0" destOrd="0" presId="urn:microsoft.com/office/officeart/2018/2/layout/IconLabelList"/>
    <dgm:cxn modelId="{F2B0C5BC-307A-4221-B1F9-B737FCA5B80C}" srcId="{B55A68A2-CC7C-4D28-AA0D-708EF20A2777}" destId="{7AF4B210-7F1E-4212-A67C-79EF12746458}" srcOrd="0" destOrd="0" parTransId="{F717182C-B817-48A5-BB1A-824EC1184230}" sibTransId="{15A49BB5-1F37-45BB-908B-83A3D4ED70AC}"/>
    <dgm:cxn modelId="{31D3CAE5-0DD5-4D44-8802-F62E404DA55C}" type="presOf" srcId="{69A40256-8B18-4002-B36F-7E2DBD3E4FD0}" destId="{A38EAD84-9C42-465B-BA78-7F8B2E06B6E6}" srcOrd="0" destOrd="0" presId="urn:microsoft.com/office/officeart/2018/2/layout/IconLabelList"/>
    <dgm:cxn modelId="{E2524DEC-E217-4D36-A9C7-41B540CBB047}" srcId="{B55A68A2-CC7C-4D28-AA0D-708EF20A2777}" destId="{FC6ECC21-1F14-478F-9A41-7E8386FE62E6}" srcOrd="5" destOrd="0" parTransId="{8A9D5203-384C-44B2-A3B1-18119175DA21}" sibTransId="{91E5493C-A5BD-4F2E-B243-B1C0C8EAC097}"/>
    <dgm:cxn modelId="{889165F1-DD06-4BC4-A83B-CEE0A7A304ED}" srcId="{B55A68A2-CC7C-4D28-AA0D-708EF20A2777}" destId="{13E4BB92-C837-4163-BB6F-D455DB8333C1}" srcOrd="3" destOrd="0" parTransId="{6A6ECA07-8744-48C1-A2F4-90865DD375E7}" sibTransId="{3559227C-F449-44CF-930A-3376197491EE}"/>
    <dgm:cxn modelId="{259F1570-0C4E-4920-87D8-682D54494447}" type="presParOf" srcId="{94E4484F-B1B0-4375-B96A-31D93ABBD22A}" destId="{76C46D37-2480-4D5E-949D-DAAAEECA08FD}" srcOrd="0" destOrd="0" presId="urn:microsoft.com/office/officeart/2018/2/layout/IconLabelList"/>
    <dgm:cxn modelId="{F682D763-6EB6-4B47-BE06-2CB4372B342D}" type="presParOf" srcId="{76C46D37-2480-4D5E-949D-DAAAEECA08FD}" destId="{56EDDDD4-DC18-4AEF-B38F-4DE59B41DB26}" srcOrd="0" destOrd="0" presId="urn:microsoft.com/office/officeart/2018/2/layout/IconLabelList"/>
    <dgm:cxn modelId="{17D481B0-30FE-4AC7-8661-00839608A972}" type="presParOf" srcId="{76C46D37-2480-4D5E-949D-DAAAEECA08FD}" destId="{FA305D10-F641-4F65-A6CF-13F948C81861}" srcOrd="1" destOrd="0" presId="urn:microsoft.com/office/officeart/2018/2/layout/IconLabelList"/>
    <dgm:cxn modelId="{21BC5603-6E5B-4113-B760-40645A53B09D}" type="presParOf" srcId="{76C46D37-2480-4D5E-949D-DAAAEECA08FD}" destId="{093CBB53-7CF2-4C19-8B3B-E85F319CC6BF}" srcOrd="2" destOrd="0" presId="urn:microsoft.com/office/officeart/2018/2/layout/IconLabelList"/>
    <dgm:cxn modelId="{F6FF5579-280F-4F36-8C96-F5B1F4BB8EEF}" type="presParOf" srcId="{94E4484F-B1B0-4375-B96A-31D93ABBD22A}" destId="{B19EA600-C050-43E3-B257-16290E8321FB}" srcOrd="1" destOrd="0" presId="urn:microsoft.com/office/officeart/2018/2/layout/IconLabelList"/>
    <dgm:cxn modelId="{EAED4585-8184-4848-947A-A79AECF00779}" type="presParOf" srcId="{94E4484F-B1B0-4375-B96A-31D93ABBD22A}" destId="{0B0847E1-4C91-4274-9647-61236805733A}" srcOrd="2" destOrd="0" presId="urn:microsoft.com/office/officeart/2018/2/layout/IconLabelList"/>
    <dgm:cxn modelId="{80D689DB-84FA-47CD-A0BD-802E98AC69B4}" type="presParOf" srcId="{0B0847E1-4C91-4274-9647-61236805733A}" destId="{68407363-8B51-44D0-A0A9-1C1CE90B5D57}" srcOrd="0" destOrd="0" presId="urn:microsoft.com/office/officeart/2018/2/layout/IconLabelList"/>
    <dgm:cxn modelId="{B2A31602-EAA6-4166-BE62-07315DB07737}" type="presParOf" srcId="{0B0847E1-4C91-4274-9647-61236805733A}" destId="{632AF477-ADF8-4F97-B53B-634033228097}" srcOrd="1" destOrd="0" presId="urn:microsoft.com/office/officeart/2018/2/layout/IconLabelList"/>
    <dgm:cxn modelId="{BB2CBE84-1FAA-4418-87BE-23530D518570}" type="presParOf" srcId="{0B0847E1-4C91-4274-9647-61236805733A}" destId="{7F1859F8-210B-48DA-B54C-3D0AA9507C1F}" srcOrd="2" destOrd="0" presId="urn:microsoft.com/office/officeart/2018/2/layout/IconLabelList"/>
    <dgm:cxn modelId="{FA18A125-BCEC-4E3C-9480-C95D61C31C99}" type="presParOf" srcId="{94E4484F-B1B0-4375-B96A-31D93ABBD22A}" destId="{C2C0BCD9-46D9-42B9-B97E-9CC9A4C4AC11}" srcOrd="3" destOrd="0" presId="urn:microsoft.com/office/officeart/2018/2/layout/IconLabelList"/>
    <dgm:cxn modelId="{FB426029-E519-4205-A4EF-33A3CEC1154F}" type="presParOf" srcId="{94E4484F-B1B0-4375-B96A-31D93ABBD22A}" destId="{3493AD53-FD9C-48B3-9488-2BB5573B6D1E}" srcOrd="4" destOrd="0" presId="urn:microsoft.com/office/officeart/2018/2/layout/IconLabelList"/>
    <dgm:cxn modelId="{D3D52D8F-1017-49D9-8FFE-11BD577AA711}" type="presParOf" srcId="{3493AD53-FD9C-48B3-9488-2BB5573B6D1E}" destId="{069BEF2E-C9DB-4D93-BA70-CD984D4226FE}" srcOrd="0" destOrd="0" presId="urn:microsoft.com/office/officeart/2018/2/layout/IconLabelList"/>
    <dgm:cxn modelId="{B435D802-73C7-4EF8-8C6D-B8481BAC7D4E}" type="presParOf" srcId="{3493AD53-FD9C-48B3-9488-2BB5573B6D1E}" destId="{C7C4DEF9-54BA-45DE-B0CA-C01EA3C2CF55}" srcOrd="1" destOrd="0" presId="urn:microsoft.com/office/officeart/2018/2/layout/IconLabelList"/>
    <dgm:cxn modelId="{AD15F630-A044-4F75-8FD8-6A8552085526}" type="presParOf" srcId="{3493AD53-FD9C-48B3-9488-2BB5573B6D1E}" destId="{A38EAD84-9C42-465B-BA78-7F8B2E06B6E6}" srcOrd="2" destOrd="0" presId="urn:microsoft.com/office/officeart/2018/2/layout/IconLabelList"/>
    <dgm:cxn modelId="{FF93085D-7722-499A-95CC-18F06DE224B8}" type="presParOf" srcId="{94E4484F-B1B0-4375-B96A-31D93ABBD22A}" destId="{07DADD9C-903D-4521-ACB3-C38057A5A317}" srcOrd="5" destOrd="0" presId="urn:microsoft.com/office/officeart/2018/2/layout/IconLabelList"/>
    <dgm:cxn modelId="{C0B2EA7A-2A76-4B0D-B1AF-00DC0ECFCB14}" type="presParOf" srcId="{94E4484F-B1B0-4375-B96A-31D93ABBD22A}" destId="{A401B5E7-4A86-4529-864F-57E763CEBA06}" srcOrd="6" destOrd="0" presId="urn:microsoft.com/office/officeart/2018/2/layout/IconLabelList"/>
    <dgm:cxn modelId="{D44661D5-62F8-4915-A23E-2669E5E7A393}" type="presParOf" srcId="{A401B5E7-4A86-4529-864F-57E763CEBA06}" destId="{3768888F-3D58-4957-A61E-BEDA893792D3}" srcOrd="0" destOrd="0" presId="urn:microsoft.com/office/officeart/2018/2/layout/IconLabelList"/>
    <dgm:cxn modelId="{E7894D5A-9361-4A2E-B653-630D125BAB9C}" type="presParOf" srcId="{A401B5E7-4A86-4529-864F-57E763CEBA06}" destId="{D14B0A97-1E78-437D-B166-95C92591E6CF}" srcOrd="1" destOrd="0" presId="urn:microsoft.com/office/officeart/2018/2/layout/IconLabelList"/>
    <dgm:cxn modelId="{049B15FF-6792-44B9-A864-47EC8E9A98E4}" type="presParOf" srcId="{A401B5E7-4A86-4529-864F-57E763CEBA06}" destId="{BEE5D30B-4395-4594-847E-A6752084AAB4}" srcOrd="2" destOrd="0" presId="urn:microsoft.com/office/officeart/2018/2/layout/IconLabelList"/>
    <dgm:cxn modelId="{5B5D8683-98A7-4417-B98E-A986DE6DD298}" type="presParOf" srcId="{94E4484F-B1B0-4375-B96A-31D93ABBD22A}" destId="{4929A813-57E4-4079-8E23-CA6864C3DEAE}" srcOrd="7" destOrd="0" presId="urn:microsoft.com/office/officeart/2018/2/layout/IconLabelList"/>
    <dgm:cxn modelId="{807616B2-A193-47D1-8AFA-DC9F23436B50}" type="presParOf" srcId="{94E4484F-B1B0-4375-B96A-31D93ABBD22A}" destId="{3B2D2026-3542-471D-AFAE-8677E653311B}" srcOrd="8" destOrd="0" presId="urn:microsoft.com/office/officeart/2018/2/layout/IconLabelList"/>
    <dgm:cxn modelId="{52F0CB64-98C6-4DAE-83AA-E55FCA94870E}" type="presParOf" srcId="{3B2D2026-3542-471D-AFAE-8677E653311B}" destId="{22364D30-0E85-472F-AA97-0BFFA06596C6}" srcOrd="0" destOrd="0" presId="urn:microsoft.com/office/officeart/2018/2/layout/IconLabelList"/>
    <dgm:cxn modelId="{3768671B-9601-443D-96A3-68FB48B27A7D}" type="presParOf" srcId="{3B2D2026-3542-471D-AFAE-8677E653311B}" destId="{9E27B45F-5FE3-4082-ACAA-C10AAB1AB764}" srcOrd="1" destOrd="0" presId="urn:microsoft.com/office/officeart/2018/2/layout/IconLabelList"/>
    <dgm:cxn modelId="{DD9DB280-5C10-4ADC-904C-0619698D8156}" type="presParOf" srcId="{3B2D2026-3542-471D-AFAE-8677E653311B}" destId="{F6C0CC84-0979-4992-B2E5-E010AD64BCF8}" srcOrd="2" destOrd="0" presId="urn:microsoft.com/office/officeart/2018/2/layout/IconLabelList"/>
    <dgm:cxn modelId="{0E7ED7B6-F65E-4F81-BC0E-9988B512B97F}" type="presParOf" srcId="{94E4484F-B1B0-4375-B96A-31D93ABBD22A}" destId="{D38579A4-FABA-4072-8919-2B8F33168E02}" srcOrd="9" destOrd="0" presId="urn:microsoft.com/office/officeart/2018/2/layout/IconLabelList"/>
    <dgm:cxn modelId="{1868FBF7-20F3-4632-A23F-269DADB90FDF}" type="presParOf" srcId="{94E4484F-B1B0-4375-B96A-31D93ABBD22A}" destId="{1C7A3ADB-3225-430C-9DFB-EFC4DE3F8AD9}" srcOrd="10" destOrd="0" presId="urn:microsoft.com/office/officeart/2018/2/layout/IconLabelList"/>
    <dgm:cxn modelId="{A823806C-40D2-40FF-BF03-ED679AF1DD5C}" type="presParOf" srcId="{1C7A3ADB-3225-430C-9DFB-EFC4DE3F8AD9}" destId="{DA6E2E5B-9BBD-4ECA-84DD-6AF283E93BDC}" srcOrd="0" destOrd="0" presId="urn:microsoft.com/office/officeart/2018/2/layout/IconLabelList"/>
    <dgm:cxn modelId="{C992F489-5961-472D-BC55-78BE9F21C8C1}" type="presParOf" srcId="{1C7A3ADB-3225-430C-9DFB-EFC4DE3F8AD9}" destId="{A8296473-F1D7-445F-AF83-02C971468D0D}" srcOrd="1" destOrd="0" presId="urn:microsoft.com/office/officeart/2018/2/layout/IconLabelList"/>
    <dgm:cxn modelId="{EBC085B6-965F-449A-853E-6870E31569D9}" type="presParOf" srcId="{1C7A3ADB-3225-430C-9DFB-EFC4DE3F8AD9}" destId="{A40481E2-E20D-4804-9193-CD2D1537939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DDDD4-DC18-4AEF-B38F-4DE59B41DB26}">
      <dsp:nvSpPr>
        <dsp:cNvPr id="0" name=""/>
        <dsp:cNvSpPr/>
      </dsp:nvSpPr>
      <dsp:spPr>
        <a:xfrm>
          <a:off x="421398" y="919314"/>
          <a:ext cx="688183" cy="6881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CBB53-7CF2-4C19-8B3B-E85F319CC6BF}">
      <dsp:nvSpPr>
        <dsp:cNvPr id="0" name=""/>
        <dsp:cNvSpPr/>
      </dsp:nvSpPr>
      <dsp:spPr>
        <a:xfrm>
          <a:off x="841" y="1985377"/>
          <a:ext cx="1529296" cy="1452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POTWIERDZENIE ZAKAŻENIA SARS-COV-2 </a:t>
          </a:r>
          <a:br>
            <a:rPr lang="pl-PL" sz="1100" kern="1200"/>
          </a:br>
          <a:r>
            <a:rPr lang="pl-PL" sz="1100" kern="1200"/>
            <a:t>NA TERENIE PLACÓWKI</a:t>
          </a:r>
          <a:endParaRPr lang="en-US" sz="1100" kern="1200"/>
        </a:p>
      </dsp:txBody>
      <dsp:txXfrm>
        <a:off x="841" y="1985377"/>
        <a:ext cx="1529296" cy="1452832"/>
      </dsp:txXfrm>
    </dsp:sp>
    <dsp:sp modelId="{68407363-8B51-44D0-A0A9-1C1CE90B5D57}">
      <dsp:nvSpPr>
        <dsp:cNvPr id="0" name=""/>
        <dsp:cNvSpPr/>
      </dsp:nvSpPr>
      <dsp:spPr>
        <a:xfrm>
          <a:off x="2218322" y="919314"/>
          <a:ext cx="688183" cy="6881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859F8-210B-48DA-B54C-3D0AA9507C1F}">
      <dsp:nvSpPr>
        <dsp:cNvPr id="0" name=""/>
        <dsp:cNvSpPr/>
      </dsp:nvSpPr>
      <dsp:spPr>
        <a:xfrm>
          <a:off x="1797765" y="1985377"/>
          <a:ext cx="1529296" cy="1452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1.Dyrektor informuje Państwowego Powiatowego Inspektora Sanitarnego o zaistniałej sytuacji i w porozumieniu z organem prowadzącym, po uzyskaniu pozytywnej opinii sanepidu, podejmuje stosowną decyzję o zamknięciu placówki/ zmianie modelu kształcenia lub innych środkach prewencyjnych. </a:t>
          </a:r>
          <a:endParaRPr lang="en-US" sz="1100" kern="1200"/>
        </a:p>
      </dsp:txBody>
      <dsp:txXfrm>
        <a:off x="1797765" y="1985377"/>
        <a:ext cx="1529296" cy="1452832"/>
      </dsp:txXfrm>
    </dsp:sp>
    <dsp:sp modelId="{069BEF2E-C9DB-4D93-BA70-CD984D4226FE}">
      <dsp:nvSpPr>
        <dsp:cNvPr id="0" name=""/>
        <dsp:cNvSpPr/>
      </dsp:nvSpPr>
      <dsp:spPr>
        <a:xfrm>
          <a:off x="4015246" y="919314"/>
          <a:ext cx="688183" cy="6881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EAD84-9C42-465B-BA78-7F8B2E06B6E6}">
      <dsp:nvSpPr>
        <dsp:cNvPr id="0" name=""/>
        <dsp:cNvSpPr/>
      </dsp:nvSpPr>
      <dsp:spPr>
        <a:xfrm>
          <a:off x="3594689" y="1985377"/>
          <a:ext cx="1529296" cy="1452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2.Dyrektor szkoły/placówki o potwierdzeniu zakażenia u pracownika/ucznia informuje organ prowadzący (Dyrektora Wydziału Edukacji w przypadku placówek prowadzonych MŁ) i kuratora oświaty zgodnie ze schematem procesu komunikowania się w sytuacjach kryzysowych.</a:t>
          </a:r>
          <a:endParaRPr lang="en-US" sz="1100" kern="1200"/>
        </a:p>
      </dsp:txBody>
      <dsp:txXfrm>
        <a:off x="3594689" y="1985377"/>
        <a:ext cx="1529296" cy="1452832"/>
      </dsp:txXfrm>
    </dsp:sp>
    <dsp:sp modelId="{3768888F-3D58-4957-A61E-BEDA893792D3}">
      <dsp:nvSpPr>
        <dsp:cNvPr id="0" name=""/>
        <dsp:cNvSpPr/>
      </dsp:nvSpPr>
      <dsp:spPr>
        <a:xfrm>
          <a:off x="5812170" y="919314"/>
          <a:ext cx="688183" cy="6881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5D30B-4395-4594-847E-A6752084AAB4}">
      <dsp:nvSpPr>
        <dsp:cNvPr id="0" name=""/>
        <dsp:cNvSpPr/>
      </dsp:nvSpPr>
      <dsp:spPr>
        <a:xfrm>
          <a:off x="5391613" y="1985377"/>
          <a:ext cx="1529296" cy="1452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W przypadku potwierdzenia zakażenia SARS-CoV-2 dyrektor szkoły/placówki zobowiązany jest do stosowania się do zaleceń Państwowego Powiatowego Inspektora Sanitarnego przy ustalaniu, czy należy wdrożyć dodatkowe procedury biorąc pod uwagę zaistniały przypadek. </a:t>
          </a:r>
          <a:endParaRPr lang="en-US" sz="1100" kern="1200"/>
        </a:p>
      </dsp:txBody>
      <dsp:txXfrm>
        <a:off x="5391613" y="1985377"/>
        <a:ext cx="1529296" cy="1452832"/>
      </dsp:txXfrm>
    </dsp:sp>
    <dsp:sp modelId="{22364D30-0E85-472F-AA97-0BFFA06596C6}">
      <dsp:nvSpPr>
        <dsp:cNvPr id="0" name=""/>
        <dsp:cNvSpPr/>
      </dsp:nvSpPr>
      <dsp:spPr>
        <a:xfrm>
          <a:off x="7609093" y="919314"/>
          <a:ext cx="688183" cy="68818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0CC84-0979-4992-B2E5-E010AD64BCF8}">
      <dsp:nvSpPr>
        <dsp:cNvPr id="0" name=""/>
        <dsp:cNvSpPr/>
      </dsp:nvSpPr>
      <dsp:spPr>
        <a:xfrm>
          <a:off x="7188537" y="1985377"/>
          <a:ext cx="1529296" cy="1452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4.Jeśli zalecenia sanepidu przekazane są za pomocą środków komunikacji elektronicznej lub za pomocą innych środków łączności należy sporządzić notatkę lub protokół. </a:t>
          </a:r>
          <a:endParaRPr lang="en-US" sz="1100" kern="1200"/>
        </a:p>
      </dsp:txBody>
      <dsp:txXfrm>
        <a:off x="7188537" y="1985377"/>
        <a:ext cx="1529296" cy="1452832"/>
      </dsp:txXfrm>
    </dsp:sp>
    <dsp:sp modelId="{DA6E2E5B-9BBD-4ECA-84DD-6AF283E93BDC}">
      <dsp:nvSpPr>
        <dsp:cNvPr id="0" name=""/>
        <dsp:cNvSpPr/>
      </dsp:nvSpPr>
      <dsp:spPr>
        <a:xfrm>
          <a:off x="9406017" y="919314"/>
          <a:ext cx="688183" cy="68818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481E2-E20D-4804-9193-CD2D15379390}">
      <dsp:nvSpPr>
        <dsp:cNvPr id="0" name=""/>
        <dsp:cNvSpPr/>
      </dsp:nvSpPr>
      <dsp:spPr>
        <a:xfrm>
          <a:off x="8985461" y="1985377"/>
          <a:ext cx="1529296" cy="1452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5.Rekomenduje się ustalenie listy osób przebywających w tym samym czasie w części pomieszczenia lub jego całości, w którym przebywała osoba.</a:t>
          </a:r>
          <a:endParaRPr lang="en-US" sz="1100" kern="1200"/>
        </a:p>
      </dsp:txBody>
      <dsp:txXfrm>
        <a:off x="8985461" y="1985377"/>
        <a:ext cx="1529296" cy="1452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AE6EF-4865-4354-9481-7BBA1B7418A0}" type="datetimeFigureOut">
              <a:rPr lang="pl-PL" smtClean="0"/>
              <a:t>27.08.2020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CC105-B2B6-406A-9CD8-6AA764789B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676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CC105-B2B6-406A-9CD8-6AA764789B4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881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CC105-B2B6-406A-9CD8-6AA764789B4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591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5ED340-DCA5-4ED4-ACDD-0ED00C858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1A6487C-DC18-4358-AFBA-1DEF4C161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7BEF8C0-AD3A-4415-A64F-24E95D50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B6B7-77B6-4A4E-A644-087EE0052630}" type="datetimeFigureOut">
              <a:rPr lang="pl-PL" smtClean="0"/>
              <a:t>27.08.2020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891DF9-988F-4BA5-A9EC-990F71D2F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6675E2-1079-4072-8653-48D72592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2992-FAD3-4BC8-8983-D5C3B797FA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2510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9DC2B0-BC28-48BF-B580-95D7D14F9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D8F8940-2FA1-455C-A81D-27834612F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980B2F2-0B61-4C59-A2E6-87C1589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B6B7-77B6-4A4E-A644-087EE0052630}" type="datetimeFigureOut">
              <a:rPr lang="pl-PL" smtClean="0"/>
              <a:t>27.08.2020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6A1A50-BFC6-40FF-B600-CC304A82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AFEC0A-1F2C-4547-9019-A199FE8E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2992-FAD3-4BC8-8983-D5C3B797FA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1480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F1CA4A2-D8E9-4036-AD38-6F524AAEA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3508D9B-DC7D-4310-8A34-143A60660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D443C8-DE6B-4931-B3A4-C8A7D4270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B6B7-77B6-4A4E-A644-087EE0052630}" type="datetimeFigureOut">
              <a:rPr lang="pl-PL" smtClean="0"/>
              <a:t>27.08.2020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A88A55-6ECA-4CDB-B077-2978FBB4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558AA3-2D1D-42B3-9581-612CD648A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2992-FAD3-4BC8-8983-D5C3B797FA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9261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37CDE1-0CDC-4F7F-BFC5-309783A6B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D75303-4163-47F3-A7CC-27CCC15DD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00F129-9322-4A1E-9923-79F8FF3EF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B6B7-77B6-4A4E-A644-087EE0052630}" type="datetimeFigureOut">
              <a:rPr lang="pl-PL" smtClean="0"/>
              <a:t>27.08.2020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F34E831-840E-44E1-9CFD-AD35964D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B7D9BF-3127-41AB-B695-7A0015756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2992-FAD3-4BC8-8983-D5C3B797FA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6614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B2700F-77D5-4BEF-9830-BEF23FB4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EA9F2B1-3130-49B8-B9F4-122605921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5DB5E0-8399-400C-8194-4EE2160C1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B6B7-77B6-4A4E-A644-087EE0052630}" type="datetimeFigureOut">
              <a:rPr lang="pl-PL" smtClean="0"/>
              <a:t>27.08.2020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CE1500-E37C-4B38-B8EF-464454F9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A37E67-F487-4AD4-A979-BAE20DA6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2992-FAD3-4BC8-8983-D5C3B797FA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4724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3F2D1E-F440-4986-BA83-C23B7C12C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619002-76DA-42B8-8656-B8D0F6945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CD9C475-3F62-4134-AA6F-2AE5B1BFC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1EB73A6-907B-4F2A-BCE9-80BB1487B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B6B7-77B6-4A4E-A644-087EE0052630}" type="datetimeFigureOut">
              <a:rPr lang="pl-PL" smtClean="0"/>
              <a:t>27.08.2020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2A0F0EC-69DC-4D8E-B428-0CC6224A2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6D143EE-0EE3-410D-8B62-3D2E1046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2992-FAD3-4BC8-8983-D5C3B797FA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3260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D6E957-B800-4660-91F2-8C09D5CA6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991EBB-7E50-48FA-BD0B-BEB51B10F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0412291-D010-451C-9B1E-8631E7175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F4F7FA5-D52F-4512-A1E3-4394CBE76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BA1FD6C-C397-48B8-A765-F67071D18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7CEBCE2-BAD6-4EA0-8194-85ADB02E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B6B7-77B6-4A4E-A644-087EE0052630}" type="datetimeFigureOut">
              <a:rPr lang="pl-PL" smtClean="0"/>
              <a:t>27.08.2020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E402D1C-39F9-4B09-8D54-45562A12D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4347864-DC5F-4ADB-8AA1-2C2F861E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2992-FAD3-4BC8-8983-D5C3B797FA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4540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D7485C-9EE6-489A-8AAB-B46EC6E3C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CCD121D-0893-42D8-ADEB-37389A4FB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B6B7-77B6-4A4E-A644-087EE0052630}" type="datetimeFigureOut">
              <a:rPr lang="pl-PL" smtClean="0"/>
              <a:t>27.08.2020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23A9045-5944-4898-9058-3F9EFA6D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3B831EC-F58E-4BFA-90B1-921AB090D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2992-FAD3-4BC8-8983-D5C3B797FA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058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C521130-814C-453E-A69E-85A1D14A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B6B7-77B6-4A4E-A644-087EE0052630}" type="datetimeFigureOut">
              <a:rPr lang="pl-PL" smtClean="0"/>
              <a:t>27.08.2020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A0DD7D4-708B-40D2-9F6B-F8D6A6609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0E6E5BB-BAF8-41A8-806D-A3086084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2992-FAD3-4BC8-8983-D5C3B797FA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903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1C9B8B-2A75-476C-AE54-41E06271D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A22FD2-DA74-423E-9A5E-9D107DA18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9943A47-B4CE-492B-98D0-E25D50F68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686A401-214B-42E4-91FA-E7D27EA9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B6B7-77B6-4A4E-A644-087EE0052630}" type="datetimeFigureOut">
              <a:rPr lang="pl-PL" smtClean="0"/>
              <a:t>27.08.2020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BB4710F-0F10-4E2B-939F-6025266B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FB84506-7BD8-49C9-A309-EA44B4893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2992-FAD3-4BC8-8983-D5C3B797FA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6172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1C605F-2240-4E86-AA99-CCCF264E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D1B5467-3875-48F0-B61E-3DA8B2017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EED1AE3-24DA-4087-A492-BC3117B19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47E6332-C238-4FCD-B6D9-1E15480E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B6B7-77B6-4A4E-A644-087EE0052630}" type="datetimeFigureOut">
              <a:rPr lang="pl-PL" smtClean="0"/>
              <a:t>27.08.2020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E878098-F28C-4BDD-9AF6-F8876A5EE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2239BEC-8940-4CFD-8757-FDCBFF32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2992-FAD3-4BC8-8983-D5C3B797FA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007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7A89B61-F4CF-4CCA-8CBA-E70BE811C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F863A3A-3DE3-4475-B9E2-84E279E6B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714F74-13DC-4911-899D-D7B2972B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B6B7-77B6-4A4E-A644-087EE0052630}" type="datetimeFigureOut">
              <a:rPr lang="pl-PL" smtClean="0"/>
              <a:t>27.08.2020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CB531C-6404-4524-A4EC-42F721577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8D9EF18-BF2E-4D6D-8375-53D905CCE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92992-FAD3-4BC8-8983-D5C3B797FA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207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053C0C-CD5B-4F54-8B4F-F2C6F1F62A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ZASADY</a:t>
            </a:r>
            <a:r>
              <a:rPr lang="pl-PL" dirty="0"/>
              <a:t> </a:t>
            </a:r>
            <a:r>
              <a:rPr lang="pl-PL" b="1" dirty="0"/>
              <a:t>FUNKCJONOWANIA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8F1866A-11FA-45D9-8104-F3B1F419BE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5400" dirty="0"/>
              <a:t>W CZASIE PANDEMII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9108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E2D9262-7C8D-4EA6-83F9-B14D6F224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pl-PL" sz="3600"/>
              <a:t>DANE KONTAKTOWE </a:t>
            </a:r>
            <a:br>
              <a:rPr lang="pl-PL" sz="3600"/>
            </a:br>
            <a:r>
              <a:rPr lang="pl-PL" sz="3600"/>
              <a:t>ŁÓDZKIEGO SANEPIDU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8B684A-169D-4AF4-A7F7-BECB4C9D5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5938" y="742122"/>
            <a:ext cx="5860971" cy="596653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42 253 99 00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centrala Powiatowej Stacji Sanitarno-Epidemiologicznej w Łodzi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b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42 253 99 52, 42 253 99 53 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Oddział Nadzoru Higieny Dzieci i Młodzieży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b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602 537 770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Państwowy Powiatowy Inspektor Sanitarny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608 632 977 </a:t>
            </a:r>
            <a:r>
              <a:rPr lang="pl-P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Urszula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Jędrzejczyk - Ewa Krawczyk - Kierownik Oddziału Nadzoru Higieny Dzieci i Młodzieży w Łodzi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569767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3">
            <a:extLst>
              <a:ext uri="{FF2B5EF4-FFF2-40B4-BE49-F238E27FC236}">
                <a16:creationId xmlns:a16="http://schemas.microsoft.com/office/drawing/2014/main" id="{594D6AA1-A0E1-45F9-8E25-BAB809229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F9F235-31BF-4551-BC3B-E2E2F2142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10515599" cy="12962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40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EC6BA5A0-6E3E-430D-B8B7-A473DF3C0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27691"/>
            <a:ext cx="10515599" cy="4539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Pomoc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psychologiczna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uczniów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związku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pandemią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- 19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" name="Symbol zastępczy zawartości 3">
            <a:extLst>
              <a:ext uri="{FF2B5EF4-FFF2-40B4-BE49-F238E27FC236}">
                <a16:creationId xmlns:a16="http://schemas.microsoft.com/office/drawing/2014/main" id="{0DD76C5B-8963-4E62-AE6E-ECB5D623C5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74652"/>
              </p:ext>
            </p:extLst>
          </p:nvPr>
        </p:nvGraphicFramePr>
        <p:xfrm>
          <a:off x="267287" y="1589649"/>
          <a:ext cx="11591778" cy="5134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331">
                  <a:extLst>
                    <a:ext uri="{9D8B030D-6E8A-4147-A177-3AD203B41FA5}">
                      <a16:colId xmlns:a16="http://schemas.microsoft.com/office/drawing/2014/main" val="503157797"/>
                    </a:ext>
                  </a:extLst>
                </a:gridCol>
                <a:gridCol w="4716615">
                  <a:extLst>
                    <a:ext uri="{9D8B030D-6E8A-4147-A177-3AD203B41FA5}">
                      <a16:colId xmlns:a16="http://schemas.microsoft.com/office/drawing/2014/main" val="1387466339"/>
                    </a:ext>
                  </a:extLst>
                </a:gridCol>
                <a:gridCol w="1950655">
                  <a:extLst>
                    <a:ext uri="{9D8B030D-6E8A-4147-A177-3AD203B41FA5}">
                      <a16:colId xmlns:a16="http://schemas.microsoft.com/office/drawing/2014/main" val="1586725691"/>
                    </a:ext>
                  </a:extLst>
                </a:gridCol>
                <a:gridCol w="2003701">
                  <a:extLst>
                    <a:ext uri="{9D8B030D-6E8A-4147-A177-3AD203B41FA5}">
                      <a16:colId xmlns:a16="http://schemas.microsoft.com/office/drawing/2014/main" val="3481304807"/>
                    </a:ext>
                  </a:extLst>
                </a:gridCol>
                <a:gridCol w="1571756">
                  <a:extLst>
                    <a:ext uri="{9D8B030D-6E8A-4147-A177-3AD203B41FA5}">
                      <a16:colId xmlns:a16="http://schemas.microsoft.com/office/drawing/2014/main" val="4179227347"/>
                    </a:ext>
                  </a:extLst>
                </a:gridCol>
                <a:gridCol w="1033720">
                  <a:extLst>
                    <a:ext uri="{9D8B030D-6E8A-4147-A177-3AD203B41FA5}">
                      <a16:colId xmlns:a16="http://schemas.microsoft.com/office/drawing/2014/main" val="1339960332"/>
                    </a:ext>
                  </a:extLst>
                </a:gridCol>
              </a:tblGrid>
              <a:tr h="229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L.p.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Nazwa placówki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Adres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Telefon "pomocowy"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Dni tygodnia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Godziny dyżurów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extLst>
                  <a:ext uri="{0D108BD9-81ED-4DB2-BD59-A6C34878D82A}">
                    <a16:rowId xmlns:a16="http://schemas.microsoft.com/office/drawing/2014/main" val="898871128"/>
                  </a:ext>
                </a:extLst>
              </a:tr>
              <a:tr h="2291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1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Poradnia Psychologiczno- Pedagogiczna nr 1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Hipoteczna 3/5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(42) 651 49 72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poniedziałek - środa -  piątek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8.00 - 12.00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extLst>
                  <a:ext uri="{0D108BD9-81ED-4DB2-BD59-A6C34878D82A}">
                    <a16:rowId xmlns:a16="http://schemas.microsoft.com/office/drawing/2014/main" val="4000161631"/>
                  </a:ext>
                </a:extLst>
              </a:tr>
              <a:tr h="22914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 dirty="0">
                          <a:effectLst/>
                        </a:rPr>
                        <a:t>wtorek - czwartek </a:t>
                      </a:r>
                      <a:endParaRPr lang="pl-PL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12.00 - 18.00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extLst>
                  <a:ext uri="{0D108BD9-81ED-4DB2-BD59-A6C34878D82A}">
                    <a16:rowId xmlns:a16="http://schemas.microsoft.com/office/drawing/2014/main" val="3653977805"/>
                  </a:ext>
                </a:extLst>
              </a:tr>
              <a:tr h="42438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2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Poradnia Psychologiczno- Pedagogiczna nr 2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Motylowa 3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(42) 659 15 81;                 694-230-492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poniedziałek - środa -  piątek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12.00 - </a:t>
                      </a:r>
                      <a:br>
                        <a:rPr lang="pl-PL" sz="700">
                          <a:effectLst/>
                        </a:rPr>
                      </a:br>
                      <a:r>
                        <a:rPr lang="pl-PL" sz="700">
                          <a:effectLst/>
                        </a:rPr>
                        <a:t>18. 00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extLst>
                  <a:ext uri="{0D108BD9-81ED-4DB2-BD59-A6C34878D82A}">
                    <a16:rowId xmlns:a16="http://schemas.microsoft.com/office/drawing/2014/main" val="2932613658"/>
                  </a:ext>
                </a:extLst>
              </a:tr>
              <a:tr h="22914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wtorek - czwartek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8.00 - 12.00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extLst>
                  <a:ext uri="{0D108BD9-81ED-4DB2-BD59-A6C34878D82A}">
                    <a16:rowId xmlns:a16="http://schemas.microsoft.com/office/drawing/2014/main" val="4246365159"/>
                  </a:ext>
                </a:extLst>
              </a:tr>
              <a:tr h="2291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3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Poradnia Psychologiczno- Pedagogiczna nr 3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Dowborczyków 5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(42) 676 73 05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poniedziałek - środa -  piątek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8.00 - 12.00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extLst>
                  <a:ext uri="{0D108BD9-81ED-4DB2-BD59-A6C34878D82A}">
                    <a16:rowId xmlns:a16="http://schemas.microsoft.com/office/drawing/2014/main" val="3449447051"/>
                  </a:ext>
                </a:extLst>
              </a:tr>
              <a:tr h="22914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wtorek - czwartek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12.00 - 18.00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extLst>
                  <a:ext uri="{0D108BD9-81ED-4DB2-BD59-A6C34878D82A}">
                    <a16:rowId xmlns:a16="http://schemas.microsoft.com/office/drawing/2014/main" val="1099937454"/>
                  </a:ext>
                </a:extLst>
              </a:tr>
              <a:tr h="42438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4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Poradnia Psychologiczno- Pedagogiczna nr 4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al. marsz. Józefa Piłsudskiego 101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(42) 674 45 88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poniedziałek - środa -  piątek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12.00 - </a:t>
                      </a:r>
                      <a:br>
                        <a:rPr lang="pl-PL" sz="700">
                          <a:effectLst/>
                        </a:rPr>
                      </a:br>
                      <a:r>
                        <a:rPr lang="pl-PL" sz="700">
                          <a:effectLst/>
                        </a:rPr>
                        <a:t>18. 00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extLst>
                  <a:ext uri="{0D108BD9-81ED-4DB2-BD59-A6C34878D82A}">
                    <a16:rowId xmlns:a16="http://schemas.microsoft.com/office/drawing/2014/main" val="1051956111"/>
                  </a:ext>
                </a:extLst>
              </a:tr>
              <a:tr h="22914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wtorek - czwartek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8.00 - 12.00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extLst>
                  <a:ext uri="{0D108BD9-81ED-4DB2-BD59-A6C34878D82A}">
                    <a16:rowId xmlns:a16="http://schemas.microsoft.com/office/drawing/2014/main" val="2956353957"/>
                  </a:ext>
                </a:extLst>
              </a:tr>
              <a:tr h="2291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5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Poradnia Psychologiczno- Pedagogiczna nr 5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Mikołaja Kopernika 40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786 084 884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poniedziałek - środa -  piątek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8.00 - 12.00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extLst>
                  <a:ext uri="{0D108BD9-81ED-4DB2-BD59-A6C34878D82A}">
                    <a16:rowId xmlns:a16="http://schemas.microsoft.com/office/drawing/2014/main" val="60386193"/>
                  </a:ext>
                </a:extLst>
              </a:tr>
              <a:tr h="22914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wtorek - czwartek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12.00 - 18.00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extLst>
                  <a:ext uri="{0D108BD9-81ED-4DB2-BD59-A6C34878D82A}">
                    <a16:rowId xmlns:a16="http://schemas.microsoft.com/office/drawing/2014/main" val="140312612"/>
                  </a:ext>
                </a:extLst>
              </a:tr>
              <a:tr h="42438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6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Poradnia Psychologiczno- Pedagogiczna nr 6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Rzgowska 25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(42) 681 92 82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poniedziałek - środa -  piątek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12.00 - </a:t>
                      </a:r>
                      <a:br>
                        <a:rPr lang="pl-PL" sz="700">
                          <a:effectLst/>
                        </a:rPr>
                      </a:br>
                      <a:r>
                        <a:rPr lang="pl-PL" sz="700">
                          <a:effectLst/>
                        </a:rPr>
                        <a:t>18. 00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extLst>
                  <a:ext uri="{0D108BD9-81ED-4DB2-BD59-A6C34878D82A}">
                    <a16:rowId xmlns:a16="http://schemas.microsoft.com/office/drawing/2014/main" val="1360477053"/>
                  </a:ext>
                </a:extLst>
              </a:tr>
              <a:tr h="22914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wtorek - czwartek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8.00 - 12.00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extLst>
                  <a:ext uri="{0D108BD9-81ED-4DB2-BD59-A6C34878D82A}">
                    <a16:rowId xmlns:a16="http://schemas.microsoft.com/office/drawing/2014/main" val="4181327157"/>
                  </a:ext>
                </a:extLst>
              </a:tr>
              <a:tr h="2291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7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Poradnia Psychologiczno-Pedagogiczna dla Młodzieży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ks. kard. Stefana Wyszyńskiego 86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(42) 688 16 68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poniedziałek - środa -  piątek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8.00 - 12.00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extLst>
                  <a:ext uri="{0D108BD9-81ED-4DB2-BD59-A6C34878D82A}">
                    <a16:rowId xmlns:a16="http://schemas.microsoft.com/office/drawing/2014/main" val="714769136"/>
                  </a:ext>
                </a:extLst>
              </a:tr>
              <a:tr h="22914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wtorek - czwartek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12.00 - 18.00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extLst>
                  <a:ext uri="{0D108BD9-81ED-4DB2-BD59-A6C34878D82A}">
                    <a16:rowId xmlns:a16="http://schemas.microsoft.com/office/drawing/2014/main" val="3334209478"/>
                  </a:ext>
                </a:extLst>
              </a:tr>
              <a:tr h="42438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8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Specjalistyczna Poradnia Wspierania Rozwoju i Terapii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Hipoteczna 3/5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538-359-606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poniedziałek - środa -  piątek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12.00 - </a:t>
                      </a:r>
                      <a:br>
                        <a:rPr lang="pl-PL" sz="700">
                          <a:effectLst/>
                        </a:rPr>
                      </a:br>
                      <a:r>
                        <a:rPr lang="pl-PL" sz="700">
                          <a:effectLst/>
                        </a:rPr>
                        <a:t>18. 00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extLst>
                  <a:ext uri="{0D108BD9-81ED-4DB2-BD59-A6C34878D82A}">
                    <a16:rowId xmlns:a16="http://schemas.microsoft.com/office/drawing/2014/main" val="2292356523"/>
                  </a:ext>
                </a:extLst>
              </a:tr>
              <a:tr h="22914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wtorek - czwartek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8.00 - 12.00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extLst>
                  <a:ext uri="{0D108BD9-81ED-4DB2-BD59-A6C34878D82A}">
                    <a16:rowId xmlns:a16="http://schemas.microsoft.com/office/drawing/2014/main" val="2755496647"/>
                  </a:ext>
                </a:extLst>
              </a:tr>
              <a:tr h="22914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9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Specjalistyczna Poradnia Psychologiczno- Pedagogiczna Doradztwa Zawodowego i dla Dzieci z Wadami Rozwojowymi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al. ks. kard. Stefana Wyszyńskiego 86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(42) 688 21 62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poniedziałek - środa -  piątek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8.00 - 12.00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extLst>
                  <a:ext uri="{0D108BD9-81ED-4DB2-BD59-A6C34878D82A}">
                    <a16:rowId xmlns:a16="http://schemas.microsoft.com/office/drawing/2014/main" val="3417194712"/>
                  </a:ext>
                </a:extLst>
              </a:tr>
              <a:tr h="22914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>
                          <a:effectLst/>
                        </a:rPr>
                        <a:t>wtorek - czwartek </a:t>
                      </a:r>
                      <a:endParaRPr lang="pl-PL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700" dirty="0">
                          <a:effectLst/>
                        </a:rPr>
                        <a:t>12.00 - 18.00</a:t>
                      </a:r>
                      <a:endParaRPr lang="pl-PL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0" marB="0" anchor="ctr"/>
                </a:tc>
                <a:extLst>
                  <a:ext uri="{0D108BD9-81ED-4DB2-BD59-A6C34878D82A}">
                    <a16:rowId xmlns:a16="http://schemas.microsoft.com/office/drawing/2014/main" val="4092280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397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43A9261-B68C-44F6-ACFA-77BE8D01D1F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255" y="1110933"/>
            <a:ext cx="8873490" cy="463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47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249E53D-0992-4583-8399-A0D9BD51C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849" y="112643"/>
            <a:ext cx="8610830" cy="6248400"/>
          </a:xfrm>
          <a:prstGeom prst="rect">
            <a:avLst/>
          </a:prstGeom>
        </p:spPr>
      </p:pic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F7C9645A-7E49-4D2B-8B8D-30BD97F8A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1065" y="2968487"/>
            <a:ext cx="10070038" cy="3776870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algn="ctr">
              <a:lnSpc>
                <a:spcPct val="110000"/>
              </a:lnSpc>
            </a:pPr>
            <a:r>
              <a:rPr lang="pl-PL" sz="1100" dirty="0"/>
              <a:t>A-Z  CENTRUM ROZWOJU EDUKACJI</a:t>
            </a:r>
          </a:p>
        </p:txBody>
      </p:sp>
    </p:spTree>
    <p:extLst>
      <p:ext uri="{BB962C8B-B14F-4D97-AF65-F5344CB8AC3E}">
        <p14:creationId xmlns:p14="http://schemas.microsoft.com/office/powerpoint/2010/main" val="1174960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BA4A29E-A55D-4E5B-AB1F-DEF40473E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253" y="169984"/>
            <a:ext cx="173278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Obraz 1">
            <a:extLst>
              <a:ext uri="{FF2B5EF4-FFF2-40B4-BE49-F238E27FC236}">
                <a16:creationId xmlns:a16="http://schemas.microsoft.com/office/drawing/2014/main" id="{C47176A0-614B-4A8F-A983-5E3960A87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015" y="912934"/>
            <a:ext cx="7959969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216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ezpieczny_powrót_do_szkoły_-_rodzice">
            <a:extLst>
              <a:ext uri="{FF2B5EF4-FFF2-40B4-BE49-F238E27FC236}">
                <a16:creationId xmlns:a16="http://schemas.microsoft.com/office/drawing/2014/main" id="{AA6FA547-05FE-4E1F-A4E1-B0AB6677EB9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45" y="0"/>
            <a:ext cx="575691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824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403D794-D457-4C70-BC6D-C5E785B42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-14294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073" name="Obraz 2" descr="Bezpieczny_powrót_do_szkoły_-_uczniowie">
            <a:extLst>
              <a:ext uri="{FF2B5EF4-FFF2-40B4-BE49-F238E27FC236}">
                <a16:creationId xmlns:a16="http://schemas.microsoft.com/office/drawing/2014/main" id="{17304626-1D77-4967-9466-A672ACA5C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-1"/>
            <a:ext cx="57531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0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pole tekstowe 2">
            <a:extLst>
              <a:ext uri="{FF2B5EF4-FFF2-40B4-BE49-F238E27FC236}">
                <a16:creationId xmlns:a16="http://schemas.microsoft.com/office/drawing/2014/main" id="{A77DB021-FEEE-496D-A2A9-8EFF32C0E0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373704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9395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14083D2-F615-4935-9E89-FBAF7CA4D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br>
              <a:rPr lang="pl-PL" sz="31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31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POSTĘPOWANIE W PRZYPADKU PODEJRZENIA ZAKAŻENIA U UCZNIA</a:t>
            </a:r>
            <a:br>
              <a:rPr lang="pl-PL" sz="31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3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3640F1-255B-41AE-9EDF-3C51E42F7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126609"/>
            <a:ext cx="7383621" cy="6731391"/>
          </a:xfrm>
        </p:spPr>
        <p:txBody>
          <a:bodyPr anchor="ctr">
            <a:normAutofit fontScale="70000" lnSpcReduction="20000"/>
          </a:bodyPr>
          <a:lstStyle/>
          <a:p>
            <a:pPr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Jeżeli dziecko przejawia niepokojące objawy choroby należy odizolować je </a:t>
            </a:r>
            <a:b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 odrębnym pomieszczeniu lub wyznaczonym miejscu z zapewnieniem min. </a:t>
            </a:r>
            <a:b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 m odległości.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Dziecko znajduje się pod opieką pracownika szkoły/placówki wyznaczonego przez dyrektora szkoły/placówki.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Dziecku należy zmierzyć temperaturę ciała: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Je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żeli pomiar termometrem bezdotykowym wynosi 37,5°C lub wyżej – należy (powiadomić rodziców ucznia w celu ustalenia sposobu odebrania dziecka ze szkoły/placówki) i przypomnieć o obowiązku skorzystania z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teleporady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medycznej.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pl-PL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eżeli pomiar termometrem innym niż bezdotykowy wynosi pomiędzy 37,2°C-37,9°C – należy powiadomić rodziców ucznia i ustalić ewentualną konieczność sposobu odebrania ze szkoły/placówki.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Rodzic zostaje niezwłocznie poinformowany telefonicznie o wystąpieniu </a:t>
            </a:r>
            <a:b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 dziecka niepokojących objawów i jest zobowiązany do pilnego odebrania dziecka.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Rodzic po odebraniu ze szkoły/placówki dziecka z objawami chorobowymi, ma obowiązek poinformowania dyrektora o wyniku badania ucznia przez lekarza.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Dyrektor szkoły/placówki informuje organ prowadzący (Dyrektora Wydziału Edukacji w przypadku placówek prowadzonych przez MŁ) o podejrzeniu zakażenia ucznia.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Rodzice dzieci z klasy/grupy ucznia, u którego podejrzewa się zakażenie telefonicznie informowani są o zaistniałej sytuacji.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Obszar, w którym poruszał się i przebywał uczeń należy bezzwłocznie poddać gruntownemu sprzątaniu.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Dyrektor informuje Państwowego Powiatowego Inspektora Sanitarnego i organ prowadzący (Dyrektora Wydziału Edukacji w przypadku placówek prowadzonych przez MŁ)  o zaistniałej sytuacji.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Dyrektor szkoły/placówki zobowiązany jest do stosowania się do zaleceń Państwowego Powiatowego Inspektora Sanitarnego przy ustalaniu, czy należy wdrożyć dodatkowe procedury biorąc pod uwagę zaistniały przypadek.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Jeśli zalecenia sanepidu przekazane są za pomocą środków komunikacji elektronicznej lub za pomocą innych środków łączności należy sporządzić notatkę lub protokół</a:t>
            </a:r>
            <a:r>
              <a:rPr lang="pl-PL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pl-PL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700" dirty="0"/>
          </a:p>
        </p:txBody>
      </p:sp>
    </p:spTree>
    <p:extLst>
      <p:ext uri="{BB962C8B-B14F-4D97-AF65-F5344CB8AC3E}">
        <p14:creationId xmlns:p14="http://schemas.microsoft.com/office/powerpoint/2010/main" val="147474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2283B1-4476-45C2-A1F9-36F0C8D4E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JEŚLI BĘDZIESZ ODBYWAĆ KWARANTANNĘ W DOMU, </a:t>
            </a:r>
            <a:br>
              <a:rPr lang="pl-P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STOSUJ SIĘ DO PONIŻSZYCH ZALECEŃ</a:t>
            </a: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1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893985-AEF1-41CA-9537-2AA2EBAAF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100" y="1687908"/>
            <a:ext cx="9256466" cy="503835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Nie opuszczaj domu,</a:t>
            </a:r>
            <a:b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Nie wychodź do sklepu,</a:t>
            </a:r>
            <a:b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 Jeśli masz pod opieką zwierzęta, to w miarę możliwości, na czas trwania kwarantanny przekaż je pod opiekę rodzinie lub znajomym. Jeśli nie masz takiej możliwości, zwróć się telefonicznie o pomoc do gminy,</a:t>
            </a:r>
            <a:b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 Nie spotykaj się z innymi osobami, nie zapraszaj ludzi do domu,</a:t>
            </a:r>
            <a:b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5. Jeśli mieszkasz z rodziną, w miarę możliwości ogranicz z nią kontakt i zachowaj odstęp wynoszący minimum 2 metry,</a:t>
            </a:r>
            <a:b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6. Używaj oddzielnych naczyń niż pozostałe osoby przebywające w mieszkaniu,</a:t>
            </a:r>
            <a:b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7. Jeśli masz możliwość, korzystaj z osobnej łazienki/toalety niż pozostali domownicy; jeśli nie masz takiej możliwości, po skorzystaniu z toalety/łazienki zdezynfekuj ją dostępnym środkiem czystości,</a:t>
            </a:r>
            <a:b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8. Wietrz mieszkanie kilka razy dziennie,</a:t>
            </a:r>
            <a:b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9. Zachowaj zasady higieny,</a:t>
            </a:r>
            <a:b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10. Często myj ręce i dezynfekuj powierzchnie dotykowe takie jak: blaty, klamki, ekrany telefonów,</a:t>
            </a:r>
            <a:b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11. Monitoruj temperaturę ciała minimum 2 razy dziennie,</a:t>
            </a:r>
            <a:b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12. W przypadku wystąpienia gorączki, kaszlu lub duszności niezwłocznie skontaktuj się telefonicznie ze stacją sanitarno- epidemiologiczną lub zgłoś się na oddział zakaźny, unikając transportu publicznego,</a:t>
            </a:r>
            <a:b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13. Udzielaj informacji o swoim stanie zdrowia dzwoniącym do Ciebie pracownikom Inspekcji Sanitarnej,</a:t>
            </a:r>
            <a:b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14. W weryfikacji przestrzegania kwarantanny pomagają funkcjonariusze policji - mogą Cię odwiedzić w czasie kwarantanny.</a:t>
            </a:r>
            <a:endParaRPr lang="pl-PL" sz="17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3C6E5C9-5F7F-40D8-AF61-A90763005745}"/>
              </a:ext>
            </a:extLst>
          </p:cNvPr>
          <p:cNvSpPr txBox="1"/>
          <p:nvPr/>
        </p:nvSpPr>
        <p:spPr>
          <a:xfrm>
            <a:off x="3048674" y="-1549122"/>
            <a:ext cx="6097348" cy="609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151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1116</Words>
  <Application>Microsoft Office PowerPoint</Application>
  <PresentationFormat>Panoramiczny</PresentationFormat>
  <Paragraphs>123</Paragraphs>
  <Slides>11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Motyw pakietu Office</vt:lpstr>
      <vt:lpstr>ZASADY FUNKCJONOWANIA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POSTĘPOWANIE W PRZYPADKU PODEJRZENIA ZAKAŻENIA U UCZNIA </vt:lpstr>
      <vt:lpstr> JEŚLI BĘDZIESZ ODBYWAĆ KWARANTANNĘ W DOMU,  STOSUJ SIĘ DO PONIŻSZYCH ZALECEŃ: </vt:lpstr>
      <vt:lpstr>DANE KONTAKTOWE  ŁÓDZKIEGO SANEPIDU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PODSTAWOWE ZASADY FUNKCJONOWANIA SZKOŁY</dc:title>
  <dc:creator>Aleksandra Moritz</dc:creator>
  <cp:lastModifiedBy>Monika Szymanek</cp:lastModifiedBy>
  <cp:revision>11</cp:revision>
  <dcterms:created xsi:type="dcterms:W3CDTF">2020-08-27T06:49:23Z</dcterms:created>
  <dcterms:modified xsi:type="dcterms:W3CDTF">2020-08-27T18:34:53Z</dcterms:modified>
</cp:coreProperties>
</file>